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61" r:id="rId2"/>
    <p:sldId id="279" r:id="rId3"/>
    <p:sldId id="280" r:id="rId4"/>
    <p:sldId id="276" r:id="rId5"/>
    <p:sldId id="257" r:id="rId6"/>
    <p:sldId id="274" r:id="rId7"/>
    <p:sldId id="275" r:id="rId8"/>
    <p:sldId id="284" r:id="rId9"/>
    <p:sldId id="285" r:id="rId10"/>
    <p:sldId id="286" r:id="rId11"/>
    <p:sldId id="269" r:id="rId12"/>
    <p:sldId id="270" r:id="rId13"/>
    <p:sldId id="271" r:id="rId14"/>
    <p:sldId id="272" r:id="rId15"/>
    <p:sldId id="273" r:id="rId16"/>
    <p:sldId id="281" r:id="rId17"/>
    <p:sldId id="282" r:id="rId18"/>
    <p:sldId id="283" r:id="rId19"/>
    <p:sldId id="287" r:id="rId20"/>
    <p:sldId id="277" r:id="rId21"/>
    <p:sldId id="278"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706" autoAdjust="0"/>
  </p:normalViewPr>
  <p:slideViewPr>
    <p:cSldViewPr snapToGrid="0">
      <p:cViewPr varScale="1">
        <p:scale>
          <a:sx n="72" d="100"/>
          <a:sy n="72" d="100"/>
        </p:scale>
        <p:origin x="57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2" d="100"/>
          <a:sy n="72" d="100"/>
        </p:scale>
        <p:origin x="414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Inca Mendoza Loyola" userId="980b2577-cf23-4a04-ad01-e0bd4bba48ac" providerId="ADAL" clId="{629E0157-45A6-4BFD-A0E1-D22064FE8B13}"/>
    <pc:docChg chg="custSel addSld modSld">
      <pc:chgData name="Cesar Inca Mendoza Loyola" userId="980b2577-cf23-4a04-ad01-e0bd4bba48ac" providerId="ADAL" clId="{629E0157-45A6-4BFD-A0E1-D22064FE8B13}" dt="2024-04-26T23:51:01.367" v="1995" actId="6549"/>
      <pc:docMkLst>
        <pc:docMk/>
      </pc:docMkLst>
      <pc:sldChg chg="modSp add mod">
        <pc:chgData name="Cesar Inca Mendoza Loyola" userId="980b2577-cf23-4a04-ad01-e0bd4bba48ac" providerId="ADAL" clId="{629E0157-45A6-4BFD-A0E1-D22064FE8B13}" dt="2024-04-26T23:51:01.367" v="1995" actId="6549"/>
        <pc:sldMkLst>
          <pc:docMk/>
          <pc:sldMk cId="3307769854" sldId="287"/>
        </pc:sldMkLst>
        <pc:spChg chg="mod">
          <ac:chgData name="Cesar Inca Mendoza Loyola" userId="980b2577-cf23-4a04-ad01-e0bd4bba48ac" providerId="ADAL" clId="{629E0157-45A6-4BFD-A0E1-D22064FE8B13}" dt="2024-04-26T23:28:37.475" v="71" actId="6549"/>
          <ac:spMkLst>
            <pc:docMk/>
            <pc:sldMk cId="3307769854" sldId="287"/>
            <ac:spMk id="2" creationId="{00000000-0000-0000-0000-000000000000}"/>
          </ac:spMkLst>
        </pc:spChg>
        <pc:spChg chg="mod">
          <ac:chgData name="Cesar Inca Mendoza Loyola" userId="980b2577-cf23-4a04-ad01-e0bd4bba48ac" providerId="ADAL" clId="{629E0157-45A6-4BFD-A0E1-D22064FE8B13}" dt="2024-04-26T23:51:01.367" v="1995" actId="6549"/>
          <ac:spMkLst>
            <pc:docMk/>
            <pc:sldMk cId="3307769854" sldId="28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263291-AF9B-40AC-86FB-A4BC679DE9B1}" type="datetime1">
              <a:rPr lang="es-ES" smtClean="0"/>
              <a:t>26/04/2024</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s-ES" smtClean="0"/>
              <a:t>‹Nº›</a:t>
            </a:fld>
            <a:endParaRPr lang="es-E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37F807C-0218-4A41-8347-EABE14BBB239}" type="datetime1">
              <a:rPr lang="es-ES" noProof="0" smtClean="0"/>
              <a:t>26/04/2024</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es-ES" noProof="0" smtClean="0"/>
              <a:t>‹Nº›</a:t>
            </a:fld>
            <a:endParaRPr lang="es-ES"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2869989-EB00-4EE7-BCB5-25BDC5BB29F8}" type="slidenum">
              <a:rPr lang="es-ES" smtClean="0"/>
              <a:t>1</a:t>
            </a:fld>
            <a:endParaRPr lang="es-ES" dirty="0"/>
          </a:p>
        </p:txBody>
      </p:sp>
    </p:spTree>
    <p:extLst>
      <p:ext uri="{BB962C8B-B14F-4D97-AF65-F5344CB8AC3E}">
        <p14:creationId xmlns:p14="http://schemas.microsoft.com/office/powerpoint/2010/main" val="959293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10</a:t>
            </a:fld>
            <a:endParaRPr lang="es-ES" dirty="0"/>
          </a:p>
        </p:txBody>
      </p:sp>
    </p:spTree>
    <p:extLst>
      <p:ext uri="{BB962C8B-B14F-4D97-AF65-F5344CB8AC3E}">
        <p14:creationId xmlns:p14="http://schemas.microsoft.com/office/powerpoint/2010/main" val="976848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11</a:t>
            </a:fld>
            <a:endParaRPr lang="es-ES" dirty="0"/>
          </a:p>
        </p:txBody>
      </p:sp>
    </p:spTree>
    <p:extLst>
      <p:ext uri="{BB962C8B-B14F-4D97-AF65-F5344CB8AC3E}">
        <p14:creationId xmlns:p14="http://schemas.microsoft.com/office/powerpoint/2010/main" val="339764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12</a:t>
            </a:fld>
            <a:endParaRPr lang="es-ES" dirty="0"/>
          </a:p>
        </p:txBody>
      </p:sp>
    </p:spTree>
    <p:extLst>
      <p:ext uri="{BB962C8B-B14F-4D97-AF65-F5344CB8AC3E}">
        <p14:creationId xmlns:p14="http://schemas.microsoft.com/office/powerpoint/2010/main" val="3824918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13</a:t>
            </a:fld>
            <a:endParaRPr lang="es-ES" dirty="0"/>
          </a:p>
        </p:txBody>
      </p:sp>
    </p:spTree>
    <p:extLst>
      <p:ext uri="{BB962C8B-B14F-4D97-AF65-F5344CB8AC3E}">
        <p14:creationId xmlns:p14="http://schemas.microsoft.com/office/powerpoint/2010/main" val="260616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14</a:t>
            </a:fld>
            <a:endParaRPr lang="es-ES" dirty="0"/>
          </a:p>
        </p:txBody>
      </p:sp>
    </p:spTree>
    <p:extLst>
      <p:ext uri="{BB962C8B-B14F-4D97-AF65-F5344CB8AC3E}">
        <p14:creationId xmlns:p14="http://schemas.microsoft.com/office/powerpoint/2010/main" val="3099337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15</a:t>
            </a:fld>
            <a:endParaRPr lang="es-ES" dirty="0"/>
          </a:p>
        </p:txBody>
      </p:sp>
    </p:spTree>
    <p:extLst>
      <p:ext uri="{BB962C8B-B14F-4D97-AF65-F5344CB8AC3E}">
        <p14:creationId xmlns:p14="http://schemas.microsoft.com/office/powerpoint/2010/main" val="369578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16</a:t>
            </a:fld>
            <a:endParaRPr lang="es-ES" dirty="0"/>
          </a:p>
        </p:txBody>
      </p:sp>
    </p:spTree>
    <p:extLst>
      <p:ext uri="{BB962C8B-B14F-4D97-AF65-F5344CB8AC3E}">
        <p14:creationId xmlns:p14="http://schemas.microsoft.com/office/powerpoint/2010/main" val="1514375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17</a:t>
            </a:fld>
            <a:endParaRPr lang="es-ES" dirty="0"/>
          </a:p>
        </p:txBody>
      </p:sp>
    </p:spTree>
    <p:extLst>
      <p:ext uri="{BB962C8B-B14F-4D97-AF65-F5344CB8AC3E}">
        <p14:creationId xmlns:p14="http://schemas.microsoft.com/office/powerpoint/2010/main" val="1147517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18</a:t>
            </a:fld>
            <a:endParaRPr lang="es-ES" dirty="0"/>
          </a:p>
        </p:txBody>
      </p:sp>
    </p:spTree>
    <p:extLst>
      <p:ext uri="{BB962C8B-B14F-4D97-AF65-F5344CB8AC3E}">
        <p14:creationId xmlns:p14="http://schemas.microsoft.com/office/powerpoint/2010/main" val="1837409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19</a:t>
            </a:fld>
            <a:endParaRPr lang="es-ES" dirty="0"/>
          </a:p>
        </p:txBody>
      </p:sp>
    </p:spTree>
    <p:extLst>
      <p:ext uri="{BB962C8B-B14F-4D97-AF65-F5344CB8AC3E}">
        <p14:creationId xmlns:p14="http://schemas.microsoft.com/office/powerpoint/2010/main" val="24219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2</a:t>
            </a:fld>
            <a:endParaRPr lang="es-ES" dirty="0"/>
          </a:p>
        </p:txBody>
      </p:sp>
    </p:spTree>
    <p:extLst>
      <p:ext uri="{BB962C8B-B14F-4D97-AF65-F5344CB8AC3E}">
        <p14:creationId xmlns:p14="http://schemas.microsoft.com/office/powerpoint/2010/main" val="1530608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20</a:t>
            </a:fld>
            <a:endParaRPr lang="es-ES" dirty="0"/>
          </a:p>
        </p:txBody>
      </p:sp>
    </p:spTree>
    <p:extLst>
      <p:ext uri="{BB962C8B-B14F-4D97-AF65-F5344CB8AC3E}">
        <p14:creationId xmlns:p14="http://schemas.microsoft.com/office/powerpoint/2010/main" val="3498301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21</a:t>
            </a:fld>
            <a:endParaRPr lang="es-ES" dirty="0"/>
          </a:p>
        </p:txBody>
      </p:sp>
    </p:spTree>
    <p:extLst>
      <p:ext uri="{BB962C8B-B14F-4D97-AF65-F5344CB8AC3E}">
        <p14:creationId xmlns:p14="http://schemas.microsoft.com/office/powerpoint/2010/main" val="3433729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3</a:t>
            </a:fld>
            <a:endParaRPr lang="es-ES" dirty="0"/>
          </a:p>
        </p:txBody>
      </p:sp>
    </p:spTree>
    <p:extLst>
      <p:ext uri="{BB962C8B-B14F-4D97-AF65-F5344CB8AC3E}">
        <p14:creationId xmlns:p14="http://schemas.microsoft.com/office/powerpoint/2010/main" val="35169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2869989-EB00-4EE7-BCB5-25BDC5BB29F8}" type="slidenum">
              <a:rPr lang="es-ES" smtClean="0"/>
              <a:t>4</a:t>
            </a:fld>
            <a:endParaRPr lang="es-ES" dirty="0"/>
          </a:p>
        </p:txBody>
      </p:sp>
    </p:spTree>
    <p:extLst>
      <p:ext uri="{BB962C8B-B14F-4D97-AF65-F5344CB8AC3E}">
        <p14:creationId xmlns:p14="http://schemas.microsoft.com/office/powerpoint/2010/main" val="85859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5</a:t>
            </a:fld>
            <a:endParaRPr lang="es-ES" dirty="0"/>
          </a:p>
        </p:txBody>
      </p:sp>
    </p:spTree>
    <p:extLst>
      <p:ext uri="{BB962C8B-B14F-4D97-AF65-F5344CB8AC3E}">
        <p14:creationId xmlns:p14="http://schemas.microsoft.com/office/powerpoint/2010/main" val="198030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6</a:t>
            </a:fld>
            <a:endParaRPr lang="es-ES" dirty="0"/>
          </a:p>
        </p:txBody>
      </p:sp>
    </p:spTree>
    <p:extLst>
      <p:ext uri="{BB962C8B-B14F-4D97-AF65-F5344CB8AC3E}">
        <p14:creationId xmlns:p14="http://schemas.microsoft.com/office/powerpoint/2010/main" val="27320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7</a:t>
            </a:fld>
            <a:endParaRPr lang="es-ES" dirty="0"/>
          </a:p>
        </p:txBody>
      </p:sp>
    </p:spTree>
    <p:extLst>
      <p:ext uri="{BB962C8B-B14F-4D97-AF65-F5344CB8AC3E}">
        <p14:creationId xmlns:p14="http://schemas.microsoft.com/office/powerpoint/2010/main" val="123773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8</a:t>
            </a:fld>
            <a:endParaRPr lang="es-ES" dirty="0"/>
          </a:p>
        </p:txBody>
      </p:sp>
    </p:spTree>
    <p:extLst>
      <p:ext uri="{BB962C8B-B14F-4D97-AF65-F5344CB8AC3E}">
        <p14:creationId xmlns:p14="http://schemas.microsoft.com/office/powerpoint/2010/main" val="67619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82869989-EB00-4EE7-BCB5-25BDC5BB29F8}" type="slidenum">
              <a:rPr lang="es-ES" smtClean="0"/>
              <a:t>9</a:t>
            </a:fld>
            <a:endParaRPr lang="es-ES" dirty="0"/>
          </a:p>
        </p:txBody>
      </p:sp>
    </p:spTree>
    <p:extLst>
      <p:ext uri="{BB962C8B-B14F-4D97-AF65-F5344CB8AC3E}">
        <p14:creationId xmlns:p14="http://schemas.microsoft.com/office/powerpoint/2010/main" val="45199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ctor rec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ctor rec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ctor rec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ctor rec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ctor rec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ctor rec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ctor rec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cxnSp>
        <p:nvCxnSpPr>
          <p:cNvPr id="58" name="Conector recto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3D0AEBAC-8DE1-444C-BF68-A9E71BDAD572}" type="datetime1">
              <a:rPr lang="es-ES" noProof="0" smtClean="0"/>
              <a:t>26/04/2024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95399" y="489856"/>
            <a:ext cx="7587344" cy="5301343"/>
          </a:xfrm>
        </p:spPr>
        <p:txBody>
          <a:bodyPr vert="eaVert"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9B8ADCE9-2746-4109-93AE-44EE791AF1DC}" type="datetime1">
              <a:rPr lang="es-ES" noProof="0" smtClean="0"/>
              <a:t>26/04/2024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F02BC022-307C-4A17-8ECE-8018BAABE805}" type="datetime1">
              <a:rPr lang="es-ES" noProof="0" smtClean="0"/>
              <a:t>26/04/2024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ctor rec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ctor rec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ctor rec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ctor rec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ctor rec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ctor rec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ctor rec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Haga clic para modificar el estilo de texto del patrón</a:t>
            </a:r>
          </a:p>
        </p:txBody>
      </p:sp>
      <p:cxnSp>
        <p:nvCxnSpPr>
          <p:cNvPr id="58" name="Conector recto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18462D9E-4F32-418B-903F-7C9AD8E728F8}" type="datetime1">
              <a:rPr lang="es-ES" noProof="0" smtClean="0"/>
              <a:t>26/04/2024</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4" name="Marcador de posición de conteni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6" name="Marcador de posición de conteni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4928A51F-FBD3-41FB-89C1-BA983868FB20}" type="datetime1">
              <a:rPr lang="es-ES" noProof="0" smtClean="0"/>
              <a:t>26/04/2024</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1FF4E612-CD29-443D-90FA-23CF62D2F102}" type="datetime1">
              <a:rPr lang="es-ES" noProof="0" smtClean="0"/>
              <a:t>26/04/2024</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ctor rec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ctor rec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ctor rec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ctor rec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c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ctor rec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ctor rec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ctor rec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ctor rec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ctor rec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ctor rec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ctor rec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ctor rec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ctor rec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ctor rec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ctor rec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ctor rec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ctor rec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ctor rec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ctor rec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ctor rec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ctor rec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ctor rec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ctor rec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ctor rec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ctor rec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ctor rec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ctor rec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ctor rec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ctor rec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ctor rec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ción de pie de página 212"/>
          <p:cNvSpPr>
            <a:spLocks noGrp="1"/>
          </p:cNvSpPr>
          <p:nvPr>
            <p:ph type="ftr" sz="quarter" idx="11"/>
          </p:nvPr>
        </p:nvSpPr>
        <p:spPr/>
        <p:txBody>
          <a:bodyPr rtlCol="0"/>
          <a:lstStyle/>
          <a:p>
            <a:pPr rtl="0"/>
            <a:r>
              <a:rPr lang="es-ES" noProof="0" dirty="0"/>
              <a:t>Agregar un pie de página</a:t>
            </a:r>
          </a:p>
        </p:txBody>
      </p:sp>
      <p:sp>
        <p:nvSpPr>
          <p:cNvPr id="212" name="Marcador de posición de fecha 211"/>
          <p:cNvSpPr>
            <a:spLocks noGrp="1"/>
          </p:cNvSpPr>
          <p:nvPr>
            <p:ph type="dt" sz="half" idx="10"/>
          </p:nvPr>
        </p:nvSpPr>
        <p:spPr/>
        <p:txBody>
          <a:bodyPr rtlCol="0"/>
          <a:lstStyle/>
          <a:p>
            <a:pPr rtl="0"/>
            <a:fld id="{2240C2A6-AF01-4DD1-94C7-453C3ED9264F}" type="datetime1">
              <a:rPr lang="es-ES" noProof="0" smtClean="0"/>
              <a:t>26/04/2024</a:t>
            </a:fld>
            <a:endParaRPr lang="es-ES" noProof="0" dirty="0"/>
          </a:p>
        </p:txBody>
      </p:sp>
      <p:sp>
        <p:nvSpPr>
          <p:cNvPr id="214" name="Marcador de posición de número de diapositiva 213"/>
          <p:cNvSpPr>
            <a:spLocks noGrp="1"/>
          </p:cNvSpPr>
          <p:nvPr>
            <p:ph type="sldNum" sz="quarter" idx="12"/>
          </p:nvPr>
        </p:nvSpPr>
        <p:spPr/>
        <p:txBody>
          <a:bodyPr rtlCol="0"/>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ctor rec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ctor rec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ctor rec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ctor rec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ctor rec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ctor rec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ctor rec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á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el estilo de texto del patrón</a:t>
            </a:r>
          </a:p>
        </p:txBody>
      </p:sp>
      <p:cxnSp>
        <p:nvCxnSpPr>
          <p:cNvPr id="60" name="Conector recto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solidFill>
                  <a:schemeClr val="bg1"/>
                </a:solidFill>
              </a:defRPr>
            </a:lvl1pPr>
          </a:lstStyle>
          <a:p>
            <a:pPr rtl="0"/>
            <a:fld id="{3492F1B4-63C4-4019-9F7F-8F2DD95C80A5}" type="datetime1">
              <a:rPr lang="es-ES" noProof="0" smtClean="0"/>
              <a:t>26/04/2024</a:t>
            </a:fld>
            <a:endParaRPr lang="es-ES" noProof="0" dirty="0"/>
          </a:p>
        </p:txBody>
      </p:sp>
      <p:sp>
        <p:nvSpPr>
          <p:cNvPr id="8" name="Marcador de posición de número de diapositiva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ctor rec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ctor rec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ctor rec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ctor rec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ctor rec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ctor rec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ctor rec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á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59" name="Conector rec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el estilo de texto del patrón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ctor rec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ctor rec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ctor rec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ctor rec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ctor rec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ctor rec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ctor rec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ctor rec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ctor rec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ctor rec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ctor rec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ctor rec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ctor rec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ctor rec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ctor rec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ctor rec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ctor rec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ctor rec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ctor rec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ctor rec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ctor rec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ctor rec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ctor rec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ctor rec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ctor rec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ctor rec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ctor rec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ctor rec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ctor rec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ctor rec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ctor rec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ctor rec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ctor rec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ción de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cxnSp>
        <p:nvCxnSpPr>
          <p:cNvPr id="148" name="Conector recto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ción de pie de pá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53653A19-589A-4045-A0A7-A0896C41DFBA}" type="datetime1">
              <a:rPr lang="es-ES" noProof="0" smtClean="0"/>
              <a:t>26/04/2024</a:t>
            </a:fld>
            <a:endParaRPr lang="es-ES" noProof="0" dirty="0"/>
          </a:p>
        </p:txBody>
      </p:sp>
      <p:sp>
        <p:nvSpPr>
          <p:cNvPr id="6" name="Marcador de posición de número de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pPr rtl="0"/>
            <a:r>
              <a:rPr lang="es-ES" sz="5700" dirty="0">
                <a:solidFill>
                  <a:schemeClr val="accent1">
                    <a:lumMod val="50000"/>
                  </a:schemeClr>
                </a:solidFill>
                <a:latin typeface="Baskerville Old Face" panose="02020602080505020303" pitchFamily="18" charset="0"/>
              </a:rPr>
              <a:t>La verdad remodelada </a:t>
            </a:r>
            <a:br>
              <a:rPr lang="es-ES" sz="5700" dirty="0">
                <a:solidFill>
                  <a:schemeClr val="accent1">
                    <a:lumMod val="50000"/>
                  </a:schemeClr>
                </a:solidFill>
                <a:latin typeface="Baskerville Old Face" panose="02020602080505020303" pitchFamily="18" charset="0"/>
              </a:rPr>
            </a:br>
            <a:r>
              <a:rPr lang="es-ES" sz="5700" dirty="0">
                <a:solidFill>
                  <a:schemeClr val="accent1">
                    <a:lumMod val="50000"/>
                  </a:schemeClr>
                </a:solidFill>
                <a:latin typeface="Baskerville Old Face" panose="02020602080505020303" pitchFamily="18" charset="0"/>
              </a:rPr>
              <a:t>como historia crítica</a:t>
            </a:r>
          </a:p>
        </p:txBody>
      </p:sp>
      <p:sp>
        <p:nvSpPr>
          <p:cNvPr id="3" name="Subtítulo 2"/>
          <p:cNvSpPr>
            <a:spLocks noGrp="1"/>
          </p:cNvSpPr>
          <p:nvPr>
            <p:ph type="subTitle" idx="1"/>
          </p:nvPr>
        </p:nvSpPr>
        <p:spPr/>
        <p:txBody>
          <a:bodyPr rtlCol="0">
            <a:noAutofit/>
          </a:bodyPr>
          <a:lstStyle/>
          <a:p>
            <a:pPr rtl="0"/>
            <a:r>
              <a:rPr lang="es-ES" sz="2800" b="1" dirty="0">
                <a:latin typeface="Baskerville Old Face" panose="02020602080505020303" pitchFamily="18" charset="0"/>
              </a:rPr>
              <a:t>Nietzsche y la Segunda Intempestiva</a:t>
            </a:r>
          </a:p>
        </p:txBody>
      </p:sp>
      <p:pic>
        <p:nvPicPr>
          <p:cNvPr id="4" name="Imagen 3"/>
          <p:cNvPicPr>
            <a:picLocks noChangeAspect="1"/>
          </p:cNvPicPr>
          <p:nvPr/>
        </p:nvPicPr>
        <p:blipFill>
          <a:blip r:embed="rId3"/>
          <a:stretch>
            <a:fillRect/>
          </a:stretch>
        </p:blipFill>
        <p:spPr>
          <a:xfrm>
            <a:off x="8473900" y="447977"/>
            <a:ext cx="2848303" cy="4248000"/>
          </a:xfrm>
          <a:prstGeom prst="rect">
            <a:avLst/>
          </a:prstGeom>
        </p:spPr>
      </p:pic>
      <p:pic>
        <p:nvPicPr>
          <p:cNvPr id="5" name="Imagen 4"/>
          <p:cNvPicPr>
            <a:picLocks noChangeAspect="1"/>
          </p:cNvPicPr>
          <p:nvPr/>
        </p:nvPicPr>
        <p:blipFill>
          <a:blip r:embed="rId4">
            <a:extLst>
              <a:ext uri="{BEBA8EAE-BF5A-486C-A8C5-ECC9F3942E4B}">
                <a14:imgProps xmlns:a14="http://schemas.microsoft.com/office/drawing/2010/main">
                  <a14:imgLayer r:embed="rId5">
                    <a14:imgEffect>
                      <a14:colorTemperature colorTemp="6685"/>
                    </a14:imgEffect>
                    <a14:imgEffect>
                      <a14:saturation sat="221000"/>
                    </a14:imgEffect>
                  </a14:imgLayer>
                </a14:imgProps>
              </a:ext>
            </a:extLst>
          </a:blip>
          <a:stretch>
            <a:fillRect/>
          </a:stretch>
        </p:blipFill>
        <p:spPr>
          <a:xfrm>
            <a:off x="4193597" y="286595"/>
            <a:ext cx="2497552" cy="338400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La dimensión moral de la historia</a:t>
            </a:r>
          </a:p>
        </p:txBody>
      </p:sp>
      <p:sp>
        <p:nvSpPr>
          <p:cNvPr id="3" name="Marcador de posición de contenido 2"/>
          <p:cNvSpPr>
            <a:spLocks noGrp="1"/>
          </p:cNvSpPr>
          <p:nvPr>
            <p:ph idx="1"/>
          </p:nvPr>
        </p:nvSpPr>
        <p:spPr/>
        <p:txBody>
          <a:bodyPr rtlCol="0"/>
          <a:lstStyle/>
          <a:p>
            <a:r>
              <a:rPr lang="es-PE" dirty="0">
                <a:latin typeface="Baskerville Old Face" panose="02020602080505020303" pitchFamily="18" charset="0"/>
              </a:rPr>
              <a:t>Es algo muy peligroso y muy desafiante, a la vez que necesario… pero hay que dar la talla para ello</a:t>
            </a:r>
            <a:r>
              <a:rPr lang="es-PE">
                <a:latin typeface="Baskerville Old Face" panose="02020602080505020303" pitchFamily="18" charset="0"/>
              </a:rPr>
              <a:t>. Si </a:t>
            </a:r>
            <a:r>
              <a:rPr lang="es-PE" dirty="0">
                <a:latin typeface="Baskerville Old Face" panose="02020602080505020303" pitchFamily="18" charset="0"/>
              </a:rPr>
              <a:t>no se es fuerte y no se han tenido las capacidades de romper con el entorno y la tradición, si se vive conforme y «feliz» con el presente de todos, si se es, en fin, parte del rebaño, no puede obtenerse un grado superior que reconozca en una persona el derecho de juzgar otros tiempos. </a:t>
            </a:r>
          </a:p>
          <a:p>
            <a:endParaRPr lang="es-PE" dirty="0">
              <a:latin typeface="Baskerville Old Face" panose="02020602080505020303" pitchFamily="18" charset="0"/>
            </a:endParaRPr>
          </a:p>
          <a:p>
            <a:pPr marL="0" indent="0" algn="ctr">
              <a:buNone/>
            </a:pPr>
            <a:r>
              <a:rPr lang="es-PE" sz="1850" b="1" i="1" dirty="0">
                <a:solidFill>
                  <a:schemeClr val="accent1">
                    <a:lumMod val="50000"/>
                  </a:schemeClr>
                </a:solidFill>
                <a:latin typeface="Baskerville Old Face" panose="02020602080505020303" pitchFamily="18" charset="0"/>
              </a:rPr>
              <a:t>“Solo desde la fuerza más poderosa del presente tenéis el derecho de interpretar el pasado, solo a través del máximo esfuerzo de vuestras propiedades más nobles adivinaréis lo que es digno de saberse del pasado, lo que es digno de ser conservado y lo que es grande. ¡Solo lo semejante conoce a lo semejante! De lo contrario, no haréis otra cosa que descender el pasado a vuestro nivel.” (SUPHV: 93-94)</a:t>
            </a:r>
            <a:endParaRPr lang="es-ES" sz="1850" b="1" i="1" dirty="0">
              <a:solidFill>
                <a:schemeClr val="accent1">
                  <a:lumMod val="50000"/>
                </a:schemeClr>
              </a:solidFill>
            </a:endParaRPr>
          </a:p>
        </p:txBody>
      </p:sp>
    </p:spTree>
    <p:extLst>
      <p:ext uri="{BB962C8B-B14F-4D97-AF65-F5344CB8AC3E}">
        <p14:creationId xmlns:p14="http://schemas.microsoft.com/office/powerpoint/2010/main" val="172602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Beneficios de la conciencia histórica</a:t>
            </a:r>
          </a:p>
        </p:txBody>
      </p:sp>
      <p:sp>
        <p:nvSpPr>
          <p:cNvPr id="3" name="Marcador de posición de contenido 2"/>
          <p:cNvSpPr>
            <a:spLocks noGrp="1"/>
          </p:cNvSpPr>
          <p:nvPr>
            <p:ph idx="1"/>
          </p:nvPr>
        </p:nvSpPr>
        <p:spPr/>
        <p:txBody>
          <a:bodyPr rtlCol="0">
            <a:normAutofit/>
          </a:bodyPr>
          <a:lstStyle/>
          <a:p>
            <a:r>
              <a:rPr lang="es-ES" dirty="0">
                <a:latin typeface="Baskerville Old Face" panose="02020602080505020303" pitchFamily="18" charset="0"/>
              </a:rPr>
              <a:t>De todos modos, aún a pesar de cometer el pecado capital de usar la historia como mero ejercicio de erudición en nombre de una liturgia adoradora del pasado para certificar una visión autocompasiva del presente y una tarea inauténtica para el futuro, el historiador ha de aprovechar el rigor investigador y la meticulosidad metodológica de las historias monumental y anticuaria a fin de cumplir con extrema lucidez con la función de elucidar críticamente lo útil e importante del pasado en función de la vida. </a:t>
            </a:r>
          </a:p>
          <a:p>
            <a:r>
              <a:rPr lang="es-ES" dirty="0">
                <a:latin typeface="Baskerville Old Face" panose="02020602080505020303" pitchFamily="18" charset="0"/>
              </a:rPr>
              <a:t>Dicha función contiene estos factores indispensables: </a:t>
            </a:r>
          </a:p>
          <a:p>
            <a:pPr lvl="1">
              <a:lnSpc>
                <a:spcPct val="110000"/>
              </a:lnSpc>
              <a:spcBef>
                <a:spcPts val="0"/>
              </a:spcBef>
            </a:pPr>
            <a:r>
              <a:rPr lang="es-ES" b="1" i="1" dirty="0">
                <a:solidFill>
                  <a:schemeClr val="accent1">
                    <a:lumMod val="75000"/>
                  </a:schemeClr>
                </a:solidFill>
                <a:latin typeface="Baskerville Old Face" panose="02020602080505020303" pitchFamily="18" charset="0"/>
              </a:rPr>
              <a:t>criterios éticos en su tarea de discernimiento; </a:t>
            </a:r>
          </a:p>
          <a:p>
            <a:pPr lvl="1">
              <a:lnSpc>
                <a:spcPct val="110000"/>
              </a:lnSpc>
              <a:spcBef>
                <a:spcPts val="0"/>
              </a:spcBef>
            </a:pPr>
            <a:r>
              <a:rPr lang="es-ES" b="1" i="1" dirty="0">
                <a:solidFill>
                  <a:schemeClr val="accent1">
                    <a:lumMod val="75000"/>
                  </a:schemeClr>
                </a:solidFill>
                <a:latin typeface="Baskerville Old Face" panose="02020602080505020303" pitchFamily="18" charset="0"/>
              </a:rPr>
              <a:t>formas estéticas para su aplicación a partir de las inquietudes creativas del pensador; </a:t>
            </a:r>
          </a:p>
          <a:p>
            <a:pPr lvl="1">
              <a:lnSpc>
                <a:spcPct val="110000"/>
              </a:lnSpc>
              <a:spcBef>
                <a:spcPts val="0"/>
              </a:spcBef>
            </a:pPr>
            <a:r>
              <a:rPr lang="es-ES" b="1" i="1" dirty="0">
                <a:solidFill>
                  <a:schemeClr val="accent1">
                    <a:lumMod val="75000"/>
                  </a:schemeClr>
                </a:solidFill>
                <a:latin typeface="Baskerville Old Face" panose="02020602080505020303" pitchFamily="18" charset="0"/>
              </a:rPr>
              <a:t>una penetrante mirada psicológica en las motivaciones del sujeto; </a:t>
            </a:r>
          </a:p>
          <a:p>
            <a:pPr lvl="1">
              <a:lnSpc>
                <a:spcPct val="110000"/>
              </a:lnSpc>
              <a:spcBef>
                <a:spcPts val="0"/>
              </a:spcBef>
            </a:pPr>
            <a:r>
              <a:rPr lang="es-ES" b="1" i="1" dirty="0">
                <a:solidFill>
                  <a:schemeClr val="accent1">
                    <a:lumMod val="75000"/>
                  </a:schemeClr>
                </a:solidFill>
                <a:latin typeface="Baskerville Old Face" panose="02020602080505020303" pitchFamily="18" charset="0"/>
              </a:rPr>
              <a:t>un sigilo constante para no caer en la autocomplacencia del </a:t>
            </a:r>
            <a:r>
              <a:rPr lang="es-ES" b="1" dirty="0">
                <a:solidFill>
                  <a:schemeClr val="accent1">
                    <a:lumMod val="75000"/>
                  </a:schemeClr>
                </a:solidFill>
                <a:latin typeface="Baskerville Old Face" panose="02020602080505020303" pitchFamily="18" charset="0"/>
              </a:rPr>
              <a:t>statu quo</a:t>
            </a:r>
            <a:r>
              <a:rPr lang="es-ES" b="1" i="1" dirty="0">
                <a:solidFill>
                  <a:schemeClr val="accent1">
                    <a:lumMod val="75000"/>
                  </a:schemeClr>
                </a:solidFill>
                <a:latin typeface="Baskerville Old Face" panose="02020602080505020303" pitchFamily="18" charset="0"/>
              </a:rPr>
              <a:t>.</a:t>
            </a:r>
          </a:p>
        </p:txBody>
      </p:sp>
    </p:spTree>
    <p:extLst>
      <p:ext uri="{BB962C8B-B14F-4D97-AF65-F5344CB8AC3E}">
        <p14:creationId xmlns:p14="http://schemas.microsoft.com/office/powerpoint/2010/main" val="123108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Beneficios de la conciencia histórica</a:t>
            </a:r>
          </a:p>
        </p:txBody>
      </p:sp>
      <p:sp>
        <p:nvSpPr>
          <p:cNvPr id="3" name="Marcador de posición de contenido 2"/>
          <p:cNvSpPr>
            <a:spLocks noGrp="1"/>
          </p:cNvSpPr>
          <p:nvPr>
            <p:ph idx="1"/>
          </p:nvPr>
        </p:nvSpPr>
        <p:spPr/>
        <p:txBody>
          <a:bodyPr rtlCol="0">
            <a:normAutofit/>
          </a:bodyPr>
          <a:lstStyle/>
          <a:p>
            <a:r>
              <a:rPr lang="es-ES" dirty="0">
                <a:latin typeface="Baskerville Old Face" panose="02020602080505020303" pitchFamily="18" charset="0"/>
              </a:rPr>
              <a:t>Así pues, “que la vida necesita del servicio de la historia es algo que debe comprenderse tan claramente como que un exceso de historia daña a lo viviente” dado que la historia pertenece al ser vivo en su triple faceta de “alguien que necesita actuar”, “alguien que necesita conservar y venerar” y “alguien que sufre y necesita liberarse.” (SUPHV: 52). </a:t>
            </a:r>
          </a:p>
          <a:p>
            <a:r>
              <a:rPr lang="es-ES" dirty="0">
                <a:latin typeface="Baskerville Old Face" panose="02020602080505020303" pitchFamily="18" charset="0"/>
              </a:rPr>
              <a:t>La vida del ser viviente evoluciona y se fortalece continuamente mientras va pensando su vida; ese pensar su vida es ya vivirla, entender las metas, sentimientos y motivaciones que le dan un norte y una estructura, eso sí, un norte y una estructura sin firmezas garantizadas. </a:t>
            </a:r>
          </a:p>
        </p:txBody>
      </p:sp>
    </p:spTree>
    <p:extLst>
      <p:ext uri="{BB962C8B-B14F-4D97-AF65-F5344CB8AC3E}">
        <p14:creationId xmlns:p14="http://schemas.microsoft.com/office/powerpoint/2010/main" val="239337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Beneficios de la conciencia histórica</a:t>
            </a:r>
          </a:p>
        </p:txBody>
      </p:sp>
      <p:sp>
        <p:nvSpPr>
          <p:cNvPr id="3" name="Marcador de posición de contenido 2"/>
          <p:cNvSpPr>
            <a:spLocks noGrp="1"/>
          </p:cNvSpPr>
          <p:nvPr>
            <p:ph idx="1"/>
          </p:nvPr>
        </p:nvSpPr>
        <p:spPr/>
        <p:txBody>
          <a:bodyPr rtlCol="0">
            <a:normAutofit/>
          </a:bodyPr>
          <a:lstStyle/>
          <a:p>
            <a:r>
              <a:rPr lang="es-ES" dirty="0">
                <a:latin typeface="Baskerville Old Face" panose="02020602080505020303" pitchFamily="18" charset="0"/>
              </a:rPr>
              <a:t>La utilidad para la conservación —y no una necesidad abstracta y teórica de no ser engañado— se sitúa como motivo detrás de la evolución de los órganos de conocimiento. Por tanto, el sujeto no es nada dado, sino tan sólo algo “añadido, imaginado, supuesto debajo” y que proporciona la ilusión de un punto de referencia estable en medio del devenir universal. </a:t>
            </a:r>
          </a:p>
          <a:p>
            <a:r>
              <a:rPr lang="es-ES" dirty="0">
                <a:latin typeface="Baskerville Old Face" panose="02020602080505020303" pitchFamily="18" charset="0"/>
              </a:rPr>
              <a:t>El yo es algo puesto por el pensamiento, una creencia falsa que obtiene su valor y su firmeza del hecho de constituir una condición de vida, pero que en sí tan sólo es la generalización ficticia del sentimiento de vivir. </a:t>
            </a:r>
          </a:p>
        </p:txBody>
      </p:sp>
    </p:spTree>
    <p:extLst>
      <p:ext uri="{BB962C8B-B14F-4D97-AF65-F5344CB8AC3E}">
        <p14:creationId xmlns:p14="http://schemas.microsoft.com/office/powerpoint/2010/main" val="24440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Beneficios de la conciencia histórica</a:t>
            </a:r>
          </a:p>
        </p:txBody>
      </p:sp>
      <p:sp>
        <p:nvSpPr>
          <p:cNvPr id="3" name="Marcador de posición de contenido 2"/>
          <p:cNvSpPr>
            <a:spLocks noGrp="1"/>
          </p:cNvSpPr>
          <p:nvPr>
            <p:ph idx="1"/>
          </p:nvPr>
        </p:nvSpPr>
        <p:spPr/>
        <p:txBody>
          <a:bodyPr rtlCol="0">
            <a:normAutofit/>
          </a:bodyPr>
          <a:lstStyle/>
          <a:p>
            <a:r>
              <a:rPr lang="es-ES" dirty="0">
                <a:latin typeface="Baskerville Old Face" panose="02020602080505020303" pitchFamily="18" charset="0"/>
              </a:rPr>
              <a:t>Viendo a la historia crítica juega con nuestra necesidad de olvido y con la destrucción del olvido, advertimos que ella exige sacar el máximo provecho del dinamismo inherente a la fuerza plástica de la vida, tal como se da en un pueblo y en un individuo. </a:t>
            </a:r>
          </a:p>
          <a:p>
            <a:r>
              <a:rPr lang="es-ES" dirty="0">
                <a:latin typeface="Baskerville Old Face" panose="02020602080505020303" pitchFamily="18" charset="0"/>
              </a:rPr>
              <a:t>Entonces, la historia crítica puede ser vista como la doble tarea de luchar contra “lo inculcado de tiempo atrás” y de revertir la tendencia para “implantar una nueva costumbre”.</a:t>
            </a:r>
          </a:p>
          <a:p>
            <a:r>
              <a:rPr lang="es-ES" dirty="0">
                <a:latin typeface="Baskerville Old Face" panose="02020602080505020303" pitchFamily="18" charset="0"/>
              </a:rPr>
              <a:t>Bien utilizada, la historia crítica es, indispensablemente, la pauta intelectual más idónea, la auténticamente leal a la vida, pues en cada una de sus intervenciones hermenéuticas decide qué hitos del pasado son los definitorios del </a:t>
            </a:r>
            <a:r>
              <a:rPr lang="es-ES" sz="1900" b="1" i="1" u="sng" dirty="0">
                <a:solidFill>
                  <a:srgbClr val="993300"/>
                </a:solidFill>
                <a:latin typeface="Baskerville Old Face" panose="02020602080505020303" pitchFamily="18" charset="0"/>
              </a:rPr>
              <a:t>aquí y ahora</a:t>
            </a:r>
            <a:r>
              <a:rPr lang="es-ES" dirty="0">
                <a:latin typeface="Baskerville Old Face" panose="02020602080505020303" pitchFamily="18" charset="0"/>
              </a:rPr>
              <a:t>. </a:t>
            </a:r>
            <a:endParaRPr lang="es-PE" dirty="0">
              <a:latin typeface="Baskerville Old Face" panose="02020602080505020303" pitchFamily="18" charset="0"/>
            </a:endParaRPr>
          </a:p>
          <a:p>
            <a:endParaRPr lang="es-ES" dirty="0"/>
          </a:p>
        </p:txBody>
      </p:sp>
    </p:spTree>
    <p:extLst>
      <p:ext uri="{BB962C8B-B14F-4D97-AF65-F5344CB8AC3E}">
        <p14:creationId xmlns:p14="http://schemas.microsoft.com/office/powerpoint/2010/main" val="139898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Beneficios de la conciencia histórica</a:t>
            </a:r>
          </a:p>
        </p:txBody>
      </p:sp>
      <p:sp>
        <p:nvSpPr>
          <p:cNvPr id="3" name="Marcador de posición de contenido 2"/>
          <p:cNvSpPr>
            <a:spLocks noGrp="1"/>
          </p:cNvSpPr>
          <p:nvPr>
            <p:ph idx="1"/>
          </p:nvPr>
        </p:nvSpPr>
        <p:spPr/>
        <p:txBody>
          <a:bodyPr rtlCol="0">
            <a:normAutofit/>
          </a:bodyPr>
          <a:lstStyle/>
          <a:p>
            <a:r>
              <a:rPr lang="es-ES" dirty="0">
                <a:latin typeface="Baskerville Old Face" panose="02020602080505020303" pitchFamily="18" charset="0"/>
              </a:rPr>
              <a:t>La actitud crítica es la propiamente filosófica: remueve la losa del proceso histórico que no deja aflorar la vida, hace a un lado el pasado y construye un nuevo origen. A través de la memoria crítica relega todo lo que frene el olvido y, al hacerlo, se pone al servicio de la vida.  </a:t>
            </a:r>
          </a:p>
          <a:p>
            <a:r>
              <a:rPr lang="es-ES" dirty="0">
                <a:latin typeface="Baskerville Old Face" panose="02020602080505020303" pitchFamily="18" charset="0"/>
              </a:rPr>
              <a:t>Esta vida está plagada de fuerza plástica: por fuerza plástica, Nietzsche entiende “esa fuerza para crecer por sí misma, ese poder de transformar y asimilar lo que es pasado y extraño, de sanar las heridas, de reemplazar lo perdido, regenerar las formas destruidas” (SUPHV: 43).</a:t>
            </a:r>
          </a:p>
        </p:txBody>
      </p:sp>
    </p:spTree>
    <p:extLst>
      <p:ext uri="{BB962C8B-B14F-4D97-AF65-F5344CB8AC3E}">
        <p14:creationId xmlns:p14="http://schemas.microsoft.com/office/powerpoint/2010/main" val="67028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Memoria y olvido</a:t>
            </a:r>
          </a:p>
        </p:txBody>
      </p:sp>
      <p:sp>
        <p:nvSpPr>
          <p:cNvPr id="3" name="Marcador de posición de contenido 2"/>
          <p:cNvSpPr>
            <a:spLocks noGrp="1"/>
          </p:cNvSpPr>
          <p:nvPr>
            <p:ph idx="1"/>
          </p:nvPr>
        </p:nvSpPr>
        <p:spPr/>
        <p:txBody>
          <a:bodyPr rtlCol="0">
            <a:normAutofit/>
          </a:bodyPr>
          <a:lstStyle/>
          <a:p>
            <a:r>
              <a:rPr lang="es-PE" dirty="0">
                <a:latin typeface="Baskerville Old Face" panose="02020602080505020303" pitchFamily="18" charset="0"/>
              </a:rPr>
              <a:t>El poder de recordar hace al hombre predecible, es decir, lo opuesto a lo heroico. Es desde esta posición que el hombre tiene que haberse vuelto no solo calculador de lo que hace, sino también calculable él mismo como perpetuador de lo ya hecho bajo normas sociales. Solo así puede tener garantía – o mejor dicho, la certeza deseada – de lo que le puede deparar su propio futuro y ser fiador de sí mismo. </a:t>
            </a:r>
          </a:p>
          <a:p>
            <a:r>
              <a:rPr lang="es-PE" dirty="0">
                <a:latin typeface="Baskerville Old Face" panose="02020602080505020303" pitchFamily="18" charset="0"/>
              </a:rPr>
              <a:t>El hombre posee también la capacidad de olvidar lo que sabe, más aún, la capacidad de negar en imágenes y de revestir el terror, el dolor y el sufrimiento causados por la conciencia de su propia finitud con insinuaciones de inmortalidad de tipo onírico. Es capaz de embrujarse y mentirse a sí mismo, de huir de una metáfora, de proporcionar un orden y una forma creíbles a su vida, de actuar como si la metáfora fuera la verdad y de convertir la conciencia de su inminente destrucción en una ocasión de aserción heroica. </a:t>
            </a:r>
            <a:endParaRPr lang="es-ES" dirty="0">
              <a:latin typeface="Baskerville Old Face" panose="02020602080505020303" pitchFamily="18" charset="0"/>
            </a:endParaRPr>
          </a:p>
        </p:txBody>
      </p:sp>
    </p:spTree>
    <p:extLst>
      <p:ext uri="{BB962C8B-B14F-4D97-AF65-F5344CB8AC3E}">
        <p14:creationId xmlns:p14="http://schemas.microsoft.com/office/powerpoint/2010/main" val="320806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Memoria y olvido</a:t>
            </a:r>
          </a:p>
        </p:txBody>
      </p:sp>
      <p:sp>
        <p:nvSpPr>
          <p:cNvPr id="3" name="Marcador de posición de contenido 2"/>
          <p:cNvSpPr>
            <a:spLocks noGrp="1"/>
          </p:cNvSpPr>
          <p:nvPr>
            <p:ph idx="1"/>
          </p:nvPr>
        </p:nvSpPr>
        <p:spPr/>
        <p:txBody>
          <a:bodyPr rtlCol="0">
            <a:normAutofit/>
          </a:bodyPr>
          <a:lstStyle/>
          <a:p>
            <a:pPr marL="0" indent="0" algn="ctr">
              <a:buNone/>
            </a:pPr>
            <a:endParaRPr lang="es-PE" sz="1800" b="1" dirty="0">
              <a:latin typeface="Baskerville Old Face" panose="02020602080505020303" pitchFamily="18" charset="0"/>
            </a:endParaRPr>
          </a:p>
          <a:p>
            <a:pPr marL="0" indent="0" algn="ctr">
              <a:buNone/>
            </a:pPr>
            <a:r>
              <a:rPr lang="es-PE" sz="1800" b="1" i="1" dirty="0">
                <a:solidFill>
                  <a:schemeClr val="accent1">
                    <a:lumMod val="75000"/>
                  </a:schemeClr>
                </a:solidFill>
                <a:latin typeface="Baskerville Old Face" panose="02020602080505020303" pitchFamily="18" charset="0"/>
              </a:rPr>
              <a:t>“Solo a través de la capacidad de utilizar el pasado para poder vivir, y de hacer de lo ocurrido historia, el hombre se convierte en hombre; pero, ante un exceso de historia, el hombre otra vez deja de serlo y, sin la coraza de lo ahistórico, nunca hubiera podido ni se hubiera atrevido a empezar.” </a:t>
            </a:r>
            <a:endParaRPr lang="es-ES" sz="1800" b="1" i="1" dirty="0">
              <a:solidFill>
                <a:schemeClr val="accent1">
                  <a:lumMod val="75000"/>
                </a:schemeClr>
              </a:solidFill>
              <a:latin typeface="Baskerville Old Face" panose="02020602080505020303" pitchFamily="18" charset="0"/>
            </a:endParaRPr>
          </a:p>
          <a:p>
            <a:r>
              <a:rPr lang="es-PE" dirty="0">
                <a:latin typeface="Baskerville Old Face" panose="02020602080505020303" pitchFamily="18" charset="0"/>
              </a:rPr>
              <a:t>El problema del hombre es que recuerda demasiado y bien, y de esa capacidad de recordar su pasado afloran todas las construcciones especialmente humanas. Y no se trata de que el hombre necesite memoria: lo quiera o no lo quiera, el hombre tiene historia. </a:t>
            </a:r>
          </a:p>
          <a:p>
            <a:r>
              <a:rPr lang="es-PE" dirty="0">
                <a:latin typeface="Baskerville Old Face" panose="02020602080505020303" pitchFamily="18" charset="0"/>
              </a:rPr>
              <a:t>Entonces, ¿cuál es el problema realmente? El asunto es que si esa capacidad de recordar no se ha desarrollado excesivamente hasta convertirse en amenaza para la vida misma. Y no se trata tanto de destruir la historia como de comprender cuánto está justificado en el hombre sin olvidarla. </a:t>
            </a:r>
            <a:endParaRPr lang="es-ES" dirty="0">
              <a:latin typeface="Baskerville Old Face" panose="02020602080505020303" pitchFamily="18" charset="0"/>
            </a:endParaRPr>
          </a:p>
        </p:txBody>
      </p:sp>
    </p:spTree>
    <p:extLst>
      <p:ext uri="{BB962C8B-B14F-4D97-AF65-F5344CB8AC3E}">
        <p14:creationId xmlns:p14="http://schemas.microsoft.com/office/powerpoint/2010/main" val="80393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Historia a favor de la vida</a:t>
            </a:r>
          </a:p>
        </p:txBody>
      </p:sp>
      <p:sp>
        <p:nvSpPr>
          <p:cNvPr id="3" name="Marcador de posición de contenido 2"/>
          <p:cNvSpPr>
            <a:spLocks noGrp="1"/>
          </p:cNvSpPr>
          <p:nvPr>
            <p:ph idx="1"/>
          </p:nvPr>
        </p:nvSpPr>
        <p:spPr/>
        <p:txBody>
          <a:bodyPr rtlCol="0">
            <a:normAutofit/>
          </a:bodyPr>
          <a:lstStyle/>
          <a:p>
            <a:pPr marL="0" indent="0" algn="ctr">
              <a:buNone/>
            </a:pPr>
            <a:endParaRPr lang="es-PE" sz="1800" b="1" dirty="0">
              <a:latin typeface="Baskerville Old Face" panose="02020602080505020303" pitchFamily="18" charset="0"/>
            </a:endParaRPr>
          </a:p>
          <a:p>
            <a:r>
              <a:rPr lang="es-PE" dirty="0">
                <a:latin typeface="Baskerville Old Face" panose="02020602080505020303" pitchFamily="18" charset="0"/>
              </a:rPr>
              <a:t>Como exceso intelectual, lujo del conocimiento y especulación abstracta, la historiografía básicamente ha operado como discurso legitimador de los dogmas y preceptos del ideario colectivo oficialmente sancionado.</a:t>
            </a:r>
          </a:p>
          <a:p>
            <a:r>
              <a:rPr lang="es-PE" dirty="0">
                <a:latin typeface="Baskerville Old Face" panose="02020602080505020303" pitchFamily="18" charset="0"/>
              </a:rPr>
              <a:t>Como praxis, la historiografía deberá erigirse en una actividad intelectual destinada a influir sobre la vida y promover la actividad humana, una actividad heroica y transformadora. </a:t>
            </a:r>
          </a:p>
          <a:p>
            <a:r>
              <a:rPr lang="es-PE" dirty="0">
                <a:latin typeface="Baskerville Old Face" panose="02020602080505020303" pitchFamily="18" charset="0"/>
              </a:rPr>
              <a:t>Como el hombre es un ser histórico (a diferencia del animal), el relativo nivel de felicidad y autodeterminación que es capaz de alcanzar para la plenitud de su voluntad depende no tanto del olvido radical como del </a:t>
            </a:r>
            <a:r>
              <a:rPr lang="es-PE" sz="1900" b="1" i="1" dirty="0">
                <a:solidFill>
                  <a:schemeClr val="accent1">
                    <a:lumMod val="50000"/>
                  </a:schemeClr>
                </a:solidFill>
                <a:latin typeface="Baskerville Old Face" panose="02020602080505020303" pitchFamily="18" charset="0"/>
              </a:rPr>
              <a:t>buen uso de la historia</a:t>
            </a:r>
            <a:r>
              <a:rPr lang="es-PE" dirty="0">
                <a:latin typeface="Baskerville Old Face" panose="02020602080505020303" pitchFamily="18" charset="0"/>
              </a:rPr>
              <a:t>.</a:t>
            </a:r>
            <a:endParaRPr lang="es-ES" dirty="0">
              <a:latin typeface="Baskerville Old Face" panose="02020602080505020303" pitchFamily="18" charset="0"/>
            </a:endParaRPr>
          </a:p>
        </p:txBody>
      </p:sp>
    </p:spTree>
    <p:extLst>
      <p:ext uri="{BB962C8B-B14F-4D97-AF65-F5344CB8AC3E}">
        <p14:creationId xmlns:p14="http://schemas.microsoft.com/office/powerpoint/2010/main" val="54273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Una exhortación a los jóvenes estudiosos de la historia</a:t>
            </a:r>
          </a:p>
        </p:txBody>
      </p:sp>
      <p:sp>
        <p:nvSpPr>
          <p:cNvPr id="3" name="Marcador de posición de contenido 2"/>
          <p:cNvSpPr>
            <a:spLocks noGrp="1"/>
          </p:cNvSpPr>
          <p:nvPr>
            <p:ph idx="1"/>
          </p:nvPr>
        </p:nvSpPr>
        <p:spPr/>
        <p:txBody>
          <a:bodyPr rtlCol="0">
            <a:noAutofit/>
          </a:bodyPr>
          <a:lstStyle/>
          <a:p>
            <a:pPr marL="0" indent="0" algn="ctr">
              <a:lnSpc>
                <a:spcPct val="120000"/>
              </a:lnSpc>
              <a:spcBef>
                <a:spcPts val="0"/>
              </a:spcBef>
              <a:buNone/>
            </a:pPr>
            <a:r>
              <a:rPr lang="es-ES" sz="1350" b="1" i="1" dirty="0">
                <a:solidFill>
                  <a:schemeClr val="accent1">
                    <a:lumMod val="75000"/>
                  </a:schemeClr>
                </a:solidFill>
                <a:latin typeface="Georgia" panose="02040502050405020303" pitchFamily="18" charset="0"/>
              </a:rPr>
              <a:t>“Ahora conviene saber que sólo el que construye el futuro tiene derecho a juzgar el pasado. Mirando hacia delante, marcando una gran meta, al mismo tiempo dominaréis ese exuberante impulso analítico que hoy devasta vuestro presente e imposibilita cualquier tranquilidad, cualquier pacífico crecer y madurar. ¡Levantad a vuestro alrededor la valla de una redonda y enorme esperanza, de un esperanzado anhelo!. Formad una imagen que sirva de modelo para el futuro y olvidad esa absurda superstición de ser epígonos. Reflexionando sobre esa vida futura, mucho tenéis por inventar e imaginar; pero no preguntéis a la Historia que os muestre el «cómo» y el «por qué». Por el contrario, si os adentráis en la vida e Historia de los grandes hombres, aprenderéis de ella que el supremo imperativo es alcanzar la madurez y huir de esa impuesta educación paralizante de nuestro tiempo, que precisamente concibe su utilidad en impediros alcanzar esa madurez con el fin de dominar y explotar a los inmaduros. Y cuando pidáis biografías, que no sean ésas que dicen: «el señor tal y cual y su tiempo», sino aquellas que deberían llevar el título: «alguien que luchó contra su tiempo». Saciad vuestras almas con Plutarco y, creyendo en sus héroes, atreveos a creer en vosotros mismos. Con un centenar de individuos, educados de forma no moderna, es decir, maduros y habituados a lo heroico, toda la ruidosa </a:t>
            </a:r>
            <a:r>
              <a:rPr lang="es-ES" sz="1350" b="1" i="1" dirty="0" err="1">
                <a:solidFill>
                  <a:schemeClr val="accent1">
                    <a:lumMod val="75000"/>
                  </a:schemeClr>
                </a:solidFill>
                <a:latin typeface="Georgia" panose="02040502050405020303" pitchFamily="18" charset="0"/>
              </a:rPr>
              <a:t>seudoformación</a:t>
            </a:r>
            <a:r>
              <a:rPr lang="es-ES" sz="1350" b="1" i="1" dirty="0">
                <a:solidFill>
                  <a:schemeClr val="accent1">
                    <a:lumMod val="75000"/>
                  </a:schemeClr>
                </a:solidFill>
                <a:latin typeface="Georgia" panose="02040502050405020303" pitchFamily="18" charset="0"/>
              </a:rPr>
              <a:t> de este tiempo podría quedar reducida en la actualidad a un </a:t>
            </a:r>
            <a:r>
              <a:rPr lang="es-ES" sz="1350" b="1" i="1">
                <a:solidFill>
                  <a:schemeClr val="accent1">
                    <a:lumMod val="75000"/>
                  </a:schemeClr>
                </a:solidFill>
                <a:latin typeface="Georgia" panose="02040502050405020303" pitchFamily="18" charset="0"/>
              </a:rPr>
              <a:t>eterno silencio.”</a:t>
            </a:r>
            <a:endParaRPr lang="es-PE" sz="1350" b="1" i="1"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307769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Consideraciones intempestivas</a:t>
            </a:r>
          </a:p>
        </p:txBody>
      </p:sp>
      <p:sp>
        <p:nvSpPr>
          <p:cNvPr id="3" name="Marcador de posición de contenido 2"/>
          <p:cNvSpPr>
            <a:spLocks noGrp="1"/>
          </p:cNvSpPr>
          <p:nvPr>
            <p:ph idx="1"/>
          </p:nvPr>
        </p:nvSpPr>
        <p:spPr/>
        <p:txBody>
          <a:bodyPr rtlCol="0"/>
          <a:lstStyle/>
          <a:p>
            <a:pPr rtl="0"/>
            <a:r>
              <a:rPr lang="es-ES" dirty="0">
                <a:latin typeface="Baskerville Old Face" panose="02020602080505020303" pitchFamily="18" charset="0"/>
              </a:rPr>
              <a:t>Las Consideraciones intempestivas conforman una serie de 4 ensayos (que originalmente se planearon como 13), publicándose entre 1873 y 1876:</a:t>
            </a:r>
          </a:p>
          <a:p>
            <a:pPr lvl="1">
              <a:lnSpc>
                <a:spcPct val="100000"/>
              </a:lnSpc>
              <a:spcBef>
                <a:spcPts val="0"/>
              </a:spcBef>
            </a:pPr>
            <a:r>
              <a:rPr lang="es-ES" b="1" i="1" dirty="0">
                <a:solidFill>
                  <a:schemeClr val="accent1">
                    <a:lumMod val="75000"/>
                  </a:schemeClr>
                </a:solidFill>
                <a:latin typeface="Baskerville Old Face" panose="02020602080505020303" pitchFamily="18" charset="0"/>
              </a:rPr>
              <a:t>David Strauss: el confesor y escritor</a:t>
            </a:r>
          </a:p>
          <a:p>
            <a:pPr lvl="1">
              <a:lnSpc>
                <a:spcPct val="100000"/>
              </a:lnSpc>
              <a:spcBef>
                <a:spcPts val="0"/>
              </a:spcBef>
            </a:pPr>
            <a:r>
              <a:rPr lang="es-ES" b="1" i="1" dirty="0">
                <a:solidFill>
                  <a:schemeClr val="accent1">
                    <a:lumMod val="75000"/>
                  </a:schemeClr>
                </a:solidFill>
                <a:latin typeface="Baskerville Old Face" panose="02020602080505020303" pitchFamily="18" charset="0"/>
              </a:rPr>
              <a:t>Sobre la utilidad y el perjuicio de la historia para la vida</a:t>
            </a:r>
          </a:p>
          <a:p>
            <a:pPr lvl="1">
              <a:lnSpc>
                <a:spcPct val="100000"/>
              </a:lnSpc>
              <a:spcBef>
                <a:spcPts val="0"/>
              </a:spcBef>
            </a:pPr>
            <a:r>
              <a:rPr lang="es-ES" b="1" i="1" dirty="0">
                <a:solidFill>
                  <a:schemeClr val="accent1">
                    <a:lumMod val="75000"/>
                  </a:schemeClr>
                </a:solidFill>
                <a:latin typeface="Baskerville Old Face" panose="02020602080505020303" pitchFamily="18" charset="0"/>
              </a:rPr>
              <a:t>Schopenhauer como educador</a:t>
            </a:r>
          </a:p>
          <a:p>
            <a:pPr lvl="1">
              <a:lnSpc>
                <a:spcPct val="100000"/>
              </a:lnSpc>
              <a:spcBef>
                <a:spcPts val="0"/>
              </a:spcBef>
            </a:pPr>
            <a:r>
              <a:rPr lang="es-ES" b="1" i="1" dirty="0">
                <a:solidFill>
                  <a:schemeClr val="accent1">
                    <a:lumMod val="75000"/>
                  </a:schemeClr>
                </a:solidFill>
                <a:latin typeface="Baskerville Old Face" panose="02020602080505020303" pitchFamily="18" charset="0"/>
              </a:rPr>
              <a:t>Richard Wagner en Bayreuth </a:t>
            </a:r>
          </a:p>
          <a:p>
            <a:pPr rtl="0"/>
            <a:r>
              <a:rPr lang="es-ES" dirty="0">
                <a:latin typeface="Baskerville Old Face" panose="02020602080505020303" pitchFamily="18" charset="0"/>
              </a:rPr>
              <a:t>Un denominador común de estos ensayos es su crítica a los estándares del conocimiento objetivo; otro, más importante aún, es la defensa de una perspectiva estética de la vida en el sentido de una valoración moral de la vida como creación.</a:t>
            </a:r>
            <a:endParaRPr lang="es-ES" dirty="0"/>
          </a:p>
        </p:txBody>
      </p:sp>
    </p:spTree>
    <p:extLst>
      <p:ext uri="{BB962C8B-B14F-4D97-AF65-F5344CB8AC3E}">
        <p14:creationId xmlns:p14="http://schemas.microsoft.com/office/powerpoint/2010/main" val="18913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Bibliografía </a:t>
            </a:r>
          </a:p>
        </p:txBody>
      </p:sp>
      <p:sp>
        <p:nvSpPr>
          <p:cNvPr id="3" name="Marcador de posición de contenido 2"/>
          <p:cNvSpPr>
            <a:spLocks noGrp="1"/>
          </p:cNvSpPr>
          <p:nvPr>
            <p:ph idx="1"/>
          </p:nvPr>
        </p:nvSpPr>
        <p:spPr/>
        <p:txBody>
          <a:bodyPr rtlCol="0">
            <a:normAutofit/>
          </a:bodyPr>
          <a:lstStyle/>
          <a:p>
            <a:pPr marL="0" indent="0" rtl="0">
              <a:lnSpc>
                <a:spcPct val="100000"/>
              </a:lnSpc>
              <a:spcBef>
                <a:spcPts val="0"/>
              </a:spcBef>
              <a:buNone/>
            </a:pPr>
            <a:r>
              <a:rPr lang="es-ES" sz="1700" b="1" dirty="0">
                <a:solidFill>
                  <a:schemeClr val="accent1">
                    <a:lumMod val="75000"/>
                  </a:schemeClr>
                </a:solidFill>
                <a:latin typeface="Baskerville Old Face" panose="02020602080505020303" pitchFamily="18" charset="0"/>
              </a:rPr>
              <a:t>Fuente primaria </a:t>
            </a:r>
          </a:p>
          <a:p>
            <a:pPr marL="0" indent="0" rtl="0">
              <a:lnSpc>
                <a:spcPct val="100000"/>
              </a:lnSpc>
              <a:spcBef>
                <a:spcPts val="0"/>
              </a:spcBef>
              <a:buNone/>
            </a:pPr>
            <a:r>
              <a:rPr lang="es-ES" sz="1700" b="1" dirty="0">
                <a:latin typeface="Baskerville Old Face" panose="02020602080505020303" pitchFamily="18" charset="0"/>
              </a:rPr>
              <a:t>NIETZSCHE, Friedrich </a:t>
            </a:r>
          </a:p>
          <a:p>
            <a:pPr marL="0" indent="0">
              <a:lnSpc>
                <a:spcPct val="100000"/>
              </a:lnSpc>
              <a:spcBef>
                <a:spcPts val="0"/>
              </a:spcBef>
              <a:buNone/>
            </a:pPr>
            <a:r>
              <a:rPr lang="es-PE" sz="1700" b="1" dirty="0">
                <a:latin typeface="Baskerville Old Face" panose="02020602080505020303" pitchFamily="18" charset="0"/>
              </a:rPr>
              <a:t>2010   </a:t>
            </a:r>
            <a:r>
              <a:rPr lang="es-PE" sz="1700" b="1" i="1" dirty="0">
                <a:latin typeface="Baskerville Old Face" panose="02020602080505020303" pitchFamily="18" charset="0"/>
              </a:rPr>
              <a:t>Sobre la utilidad y el perjuicio de la historia para la vida: Segunda intempestiva</a:t>
            </a:r>
            <a:r>
              <a:rPr lang="es-PE" sz="1700" b="1" dirty="0">
                <a:latin typeface="Baskerville Old Face" panose="02020602080505020303" pitchFamily="18" charset="0"/>
              </a:rPr>
              <a:t>. Madrid: </a:t>
            </a:r>
          </a:p>
          <a:p>
            <a:pPr marL="0" indent="0">
              <a:lnSpc>
                <a:spcPct val="100000"/>
              </a:lnSpc>
              <a:spcBef>
                <a:spcPts val="0"/>
              </a:spcBef>
              <a:buNone/>
            </a:pPr>
            <a:r>
              <a:rPr lang="es-PE" sz="1700" b="1" dirty="0">
                <a:latin typeface="Baskerville Old Face" panose="02020602080505020303" pitchFamily="18" charset="0"/>
              </a:rPr>
              <a:t>           Biblioteca Nueva.</a:t>
            </a:r>
            <a:endParaRPr lang="es-ES" sz="1700" b="1" dirty="0">
              <a:latin typeface="Baskerville Old Face" panose="02020602080505020303" pitchFamily="18" charset="0"/>
            </a:endParaRPr>
          </a:p>
          <a:p>
            <a:pPr marL="0" indent="0" rtl="0">
              <a:lnSpc>
                <a:spcPct val="100000"/>
              </a:lnSpc>
              <a:spcBef>
                <a:spcPts val="0"/>
              </a:spcBef>
              <a:buNone/>
            </a:pPr>
            <a:endParaRPr lang="es-ES" sz="1700" b="1" dirty="0">
              <a:latin typeface="Baskerville Old Face" panose="02020602080505020303" pitchFamily="18" charset="0"/>
            </a:endParaRPr>
          </a:p>
          <a:p>
            <a:pPr marL="0" indent="0" rtl="0">
              <a:lnSpc>
                <a:spcPct val="100000"/>
              </a:lnSpc>
              <a:spcBef>
                <a:spcPts val="0"/>
              </a:spcBef>
              <a:buNone/>
            </a:pPr>
            <a:r>
              <a:rPr lang="es-ES" sz="1700" b="1" dirty="0">
                <a:solidFill>
                  <a:schemeClr val="accent1">
                    <a:lumMod val="75000"/>
                  </a:schemeClr>
                </a:solidFill>
                <a:latin typeface="Baskerville Old Face" panose="02020602080505020303" pitchFamily="18" charset="0"/>
              </a:rPr>
              <a:t>Fuentes secundarias</a:t>
            </a:r>
          </a:p>
          <a:p>
            <a:pPr marL="0" indent="0" rtl="0">
              <a:lnSpc>
                <a:spcPct val="100000"/>
              </a:lnSpc>
              <a:spcBef>
                <a:spcPts val="0"/>
              </a:spcBef>
              <a:buNone/>
            </a:pPr>
            <a:r>
              <a:rPr lang="es-ES" sz="1700" b="1" dirty="0">
                <a:latin typeface="Baskerville Old Face" panose="02020602080505020303" pitchFamily="18" charset="0"/>
              </a:rPr>
              <a:t>FINK, Eugen</a:t>
            </a:r>
          </a:p>
          <a:p>
            <a:pPr marL="0" indent="0" rtl="0">
              <a:lnSpc>
                <a:spcPct val="100000"/>
              </a:lnSpc>
              <a:spcBef>
                <a:spcPts val="0"/>
              </a:spcBef>
              <a:buNone/>
            </a:pPr>
            <a:r>
              <a:rPr lang="es-ES" sz="1700" b="1" dirty="0">
                <a:latin typeface="Baskerville Old Face" panose="02020602080505020303" pitchFamily="18" charset="0"/>
              </a:rPr>
              <a:t>2000   </a:t>
            </a:r>
            <a:r>
              <a:rPr lang="es-ES" sz="1700" b="1" i="1" dirty="0">
                <a:latin typeface="Baskerville Old Face" panose="02020602080505020303" pitchFamily="18" charset="0"/>
              </a:rPr>
              <a:t>La filosofía de Nietzsche</a:t>
            </a:r>
            <a:r>
              <a:rPr lang="es-ES" sz="1700" b="1" dirty="0">
                <a:latin typeface="Baskerville Old Face" panose="02020602080505020303" pitchFamily="18" charset="0"/>
              </a:rPr>
              <a:t>. Madrid: Alianza Editorial.</a:t>
            </a:r>
          </a:p>
          <a:p>
            <a:pPr marL="0" indent="0" rtl="0">
              <a:lnSpc>
                <a:spcPct val="100000"/>
              </a:lnSpc>
              <a:spcBef>
                <a:spcPts val="0"/>
              </a:spcBef>
              <a:buNone/>
            </a:pPr>
            <a:endParaRPr lang="es-ES" sz="1700" b="1" dirty="0">
              <a:latin typeface="Baskerville Old Face" panose="02020602080505020303" pitchFamily="18" charset="0"/>
            </a:endParaRPr>
          </a:p>
          <a:p>
            <a:pPr marL="0" indent="0">
              <a:lnSpc>
                <a:spcPct val="100000"/>
              </a:lnSpc>
              <a:spcBef>
                <a:spcPts val="0"/>
              </a:spcBef>
              <a:buNone/>
            </a:pPr>
            <a:r>
              <a:rPr lang="es-PE" sz="1700" b="1" dirty="0">
                <a:latin typeface="Baskerville Old Face" panose="02020602080505020303" pitchFamily="18" charset="0"/>
              </a:rPr>
              <a:t>FREY, Herbert </a:t>
            </a:r>
          </a:p>
          <a:p>
            <a:pPr marL="0" indent="0">
              <a:lnSpc>
                <a:spcPct val="100000"/>
              </a:lnSpc>
              <a:spcBef>
                <a:spcPts val="0"/>
              </a:spcBef>
              <a:buNone/>
            </a:pPr>
            <a:r>
              <a:rPr lang="es-PE" sz="1700" b="1" dirty="0">
                <a:latin typeface="Baskerville Old Face" panose="02020602080505020303" pitchFamily="18" charset="0"/>
              </a:rPr>
              <a:t>2015   “Nietzsche: la memoria, la historia: la Segunda intempestiva, entre la crítica al historicismo y la negación      </a:t>
            </a:r>
          </a:p>
          <a:p>
            <a:pPr marL="0" indent="0">
              <a:lnSpc>
                <a:spcPct val="100000"/>
              </a:lnSpc>
              <a:spcBef>
                <a:spcPts val="0"/>
              </a:spcBef>
              <a:buNone/>
            </a:pPr>
            <a:r>
              <a:rPr lang="es-PE" sz="1700" b="1" dirty="0">
                <a:latin typeface="Baskerville Old Face" panose="02020602080505020303" pitchFamily="18" charset="0"/>
              </a:rPr>
              <a:t>            de la filosofía de la historia.” En </a:t>
            </a:r>
            <a:r>
              <a:rPr lang="es-PE" sz="1700" b="1" i="1" dirty="0">
                <a:latin typeface="Baskerville Old Face" panose="02020602080505020303" pitchFamily="18" charset="0"/>
              </a:rPr>
              <a:t>Cuicuilco</a:t>
            </a:r>
            <a:r>
              <a:rPr lang="es-PE" sz="1700" b="1" dirty="0">
                <a:latin typeface="Baskerville Old Face" panose="02020602080505020303" pitchFamily="18" charset="0"/>
              </a:rPr>
              <a:t>, Vol. 22, No. 64, México, sep/dic, 2015, pp. 271-290. </a:t>
            </a:r>
            <a:endParaRPr lang="es-ES" sz="1700" b="1" dirty="0">
              <a:latin typeface="Baskerville Old Face" panose="02020602080505020303" pitchFamily="18" charset="0"/>
            </a:endParaRPr>
          </a:p>
          <a:p>
            <a:pPr marL="0" indent="0" rtl="0">
              <a:lnSpc>
                <a:spcPct val="100000"/>
              </a:lnSpc>
              <a:spcBef>
                <a:spcPts val="0"/>
              </a:spcBef>
              <a:buNone/>
            </a:pPr>
            <a:endParaRPr lang="es-ES" sz="1850" b="1" dirty="0">
              <a:latin typeface="Baskerville Old Face" panose="02020602080505020303" pitchFamily="18" charset="0"/>
            </a:endParaRPr>
          </a:p>
          <a:p>
            <a:pPr marL="0" indent="0" rtl="0">
              <a:lnSpc>
                <a:spcPct val="100000"/>
              </a:lnSpc>
              <a:spcBef>
                <a:spcPts val="0"/>
              </a:spcBef>
              <a:buNone/>
            </a:pPr>
            <a:endParaRPr lang="es-ES" sz="1850" b="1" dirty="0">
              <a:latin typeface="Baskerville Old Face" panose="02020602080505020303" pitchFamily="18" charset="0"/>
            </a:endParaRPr>
          </a:p>
        </p:txBody>
      </p:sp>
    </p:spTree>
    <p:extLst>
      <p:ext uri="{BB962C8B-B14F-4D97-AF65-F5344CB8AC3E}">
        <p14:creationId xmlns:p14="http://schemas.microsoft.com/office/powerpoint/2010/main" val="41119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Bibliografía </a:t>
            </a:r>
          </a:p>
        </p:txBody>
      </p:sp>
      <p:sp>
        <p:nvSpPr>
          <p:cNvPr id="3" name="Marcador de posición de contenido 2"/>
          <p:cNvSpPr>
            <a:spLocks noGrp="1"/>
          </p:cNvSpPr>
          <p:nvPr>
            <p:ph idx="1"/>
          </p:nvPr>
        </p:nvSpPr>
        <p:spPr/>
        <p:txBody>
          <a:bodyPr rtlCol="0">
            <a:normAutofit/>
          </a:bodyPr>
          <a:lstStyle/>
          <a:p>
            <a:pPr marL="0" indent="0" rtl="0">
              <a:lnSpc>
                <a:spcPct val="100000"/>
              </a:lnSpc>
              <a:spcBef>
                <a:spcPts val="0"/>
              </a:spcBef>
              <a:buNone/>
            </a:pPr>
            <a:endParaRPr lang="es-ES" sz="1850" b="1" dirty="0">
              <a:latin typeface="Baskerville Old Face" panose="02020602080505020303" pitchFamily="18" charset="0"/>
            </a:endParaRPr>
          </a:p>
          <a:p>
            <a:pPr marL="0" indent="0">
              <a:lnSpc>
                <a:spcPct val="100000"/>
              </a:lnSpc>
              <a:spcBef>
                <a:spcPts val="0"/>
              </a:spcBef>
              <a:buNone/>
            </a:pPr>
            <a:r>
              <a:rPr lang="es-PE" sz="1700" b="1" dirty="0">
                <a:latin typeface="Baskerville Old Face" panose="02020602080505020303" pitchFamily="18" charset="0"/>
              </a:rPr>
              <a:t>HUIDOBRO SALAZAR, María Gabriela </a:t>
            </a:r>
          </a:p>
          <a:p>
            <a:pPr marL="0" indent="0">
              <a:lnSpc>
                <a:spcPct val="100000"/>
              </a:lnSpc>
              <a:spcBef>
                <a:spcPts val="0"/>
              </a:spcBef>
              <a:buNone/>
            </a:pPr>
            <a:r>
              <a:rPr lang="es-PE" sz="1700" b="1" dirty="0">
                <a:latin typeface="Baskerville Old Face" panose="02020602080505020303" pitchFamily="18" charset="0"/>
              </a:rPr>
              <a:t>2008   “Friedrich Nietzsche: la historia al servicio de la vida.” En </a:t>
            </a:r>
            <a:r>
              <a:rPr lang="es-PE" sz="1700" b="1" i="1" dirty="0">
                <a:latin typeface="Baskerville Old Face" panose="02020602080505020303" pitchFamily="18" charset="0"/>
              </a:rPr>
              <a:t>Intus-Legere Historia</a:t>
            </a:r>
            <a:r>
              <a:rPr lang="es-PE" sz="1700" b="1" dirty="0">
                <a:latin typeface="Baskerville Old Face" panose="02020602080505020303" pitchFamily="18" charset="0"/>
              </a:rPr>
              <a:t>, Vol. 2, No. 1, pp. 59-</a:t>
            </a:r>
          </a:p>
          <a:p>
            <a:pPr marL="0" indent="0">
              <a:lnSpc>
                <a:spcPct val="100000"/>
              </a:lnSpc>
              <a:spcBef>
                <a:spcPts val="0"/>
              </a:spcBef>
              <a:buNone/>
            </a:pPr>
            <a:r>
              <a:rPr lang="es-PE" sz="1700" b="1" dirty="0">
                <a:latin typeface="Baskerville Old Face" panose="02020602080505020303" pitchFamily="18" charset="0"/>
              </a:rPr>
              <a:t>           59-71.</a:t>
            </a:r>
          </a:p>
          <a:p>
            <a:pPr marL="0" indent="0">
              <a:lnSpc>
                <a:spcPct val="100000"/>
              </a:lnSpc>
              <a:spcBef>
                <a:spcPts val="0"/>
              </a:spcBef>
              <a:buNone/>
            </a:pPr>
            <a:endParaRPr lang="es-PE" sz="1700" b="1" dirty="0">
              <a:latin typeface="Baskerville Old Face" panose="02020602080505020303" pitchFamily="18" charset="0"/>
            </a:endParaRPr>
          </a:p>
          <a:p>
            <a:pPr marL="0" indent="0">
              <a:lnSpc>
                <a:spcPct val="100000"/>
              </a:lnSpc>
              <a:spcBef>
                <a:spcPts val="0"/>
              </a:spcBef>
              <a:buNone/>
            </a:pPr>
            <a:r>
              <a:rPr lang="es-PE" sz="1700" b="1" dirty="0">
                <a:latin typeface="Baskerville Old Face" panose="02020602080505020303" pitchFamily="18" charset="0"/>
              </a:rPr>
              <a:t>MALDONADO, Rebeca </a:t>
            </a:r>
          </a:p>
          <a:p>
            <a:pPr marL="0" indent="0">
              <a:lnSpc>
                <a:spcPct val="100000"/>
              </a:lnSpc>
              <a:spcBef>
                <a:spcPts val="0"/>
              </a:spcBef>
              <a:buNone/>
            </a:pPr>
            <a:r>
              <a:rPr lang="es-PE" sz="1700" b="1" dirty="0">
                <a:latin typeface="Baskerville Old Face" panose="02020602080505020303" pitchFamily="18" charset="0"/>
              </a:rPr>
              <a:t>2016   “Hermenéutica crítica, anticuaria y monumental de la historia de Occidente y el cristianismo en   </a:t>
            </a:r>
          </a:p>
          <a:p>
            <a:pPr marL="0" indent="0">
              <a:lnSpc>
                <a:spcPct val="100000"/>
              </a:lnSpc>
              <a:spcBef>
                <a:spcPts val="0"/>
              </a:spcBef>
              <a:buNone/>
            </a:pPr>
            <a:r>
              <a:rPr lang="es-PE" sz="1700" b="1" dirty="0">
                <a:latin typeface="Baskerville Old Face" panose="02020602080505020303" pitchFamily="18" charset="0"/>
              </a:rPr>
              <a:t>           Nietzsche.” En RIVERO WEBER, Paulina (coord.) </a:t>
            </a:r>
            <a:r>
              <a:rPr lang="es-PE" sz="1700" b="1" i="1" dirty="0">
                <a:latin typeface="Baskerville Old Face" panose="02020602080505020303" pitchFamily="18" charset="0"/>
              </a:rPr>
              <a:t>Nietzsche: el desafío del pensamiento</a:t>
            </a:r>
            <a:r>
              <a:rPr lang="es-PE" sz="1700" b="1" dirty="0">
                <a:latin typeface="Baskerville Old Face" panose="02020602080505020303" pitchFamily="18" charset="0"/>
              </a:rPr>
              <a:t>. México:    </a:t>
            </a:r>
          </a:p>
          <a:p>
            <a:pPr marL="0" indent="0">
              <a:lnSpc>
                <a:spcPct val="100000"/>
              </a:lnSpc>
              <a:spcBef>
                <a:spcPts val="0"/>
              </a:spcBef>
              <a:buNone/>
            </a:pPr>
            <a:r>
              <a:rPr lang="es-PE" sz="1700" b="1" dirty="0">
                <a:latin typeface="Baskerville Old Face" panose="02020602080505020303" pitchFamily="18" charset="0"/>
              </a:rPr>
              <a:t>           F.C.E, pp, 111-124. </a:t>
            </a:r>
          </a:p>
          <a:p>
            <a:pPr marL="0" indent="0">
              <a:lnSpc>
                <a:spcPct val="100000"/>
              </a:lnSpc>
              <a:spcBef>
                <a:spcPts val="0"/>
              </a:spcBef>
              <a:buNone/>
            </a:pPr>
            <a:endParaRPr lang="es-PE" sz="1700" b="1" dirty="0">
              <a:latin typeface="Baskerville Old Face" panose="02020602080505020303" pitchFamily="18" charset="0"/>
            </a:endParaRPr>
          </a:p>
          <a:p>
            <a:pPr marL="0" indent="0">
              <a:lnSpc>
                <a:spcPct val="100000"/>
              </a:lnSpc>
              <a:spcBef>
                <a:spcPts val="0"/>
              </a:spcBef>
              <a:buNone/>
            </a:pPr>
            <a:r>
              <a:rPr lang="es-ES" sz="1700" b="1" dirty="0">
                <a:latin typeface="Baskerville Old Face" panose="02020602080505020303" pitchFamily="18" charset="0"/>
              </a:rPr>
              <a:t>YUING ALFARO, Tuillang y Mariela Cecilia ÁVILA</a:t>
            </a:r>
          </a:p>
          <a:p>
            <a:pPr marL="0" indent="0">
              <a:lnSpc>
                <a:spcPct val="100000"/>
              </a:lnSpc>
              <a:spcBef>
                <a:spcPts val="0"/>
              </a:spcBef>
              <a:buNone/>
            </a:pPr>
            <a:r>
              <a:rPr lang="es-ES" sz="1700" b="1" dirty="0">
                <a:latin typeface="Baskerville Old Face" panose="02020602080505020303" pitchFamily="18" charset="0"/>
              </a:rPr>
              <a:t>2014   “Nietzsche y la historia. La infelicidad del animal y la esperanza del hombre.” En </a:t>
            </a:r>
            <a:r>
              <a:rPr lang="es-ES" sz="1700" b="1" i="1" dirty="0">
                <a:latin typeface="Baskerville Old Face" panose="02020602080505020303" pitchFamily="18" charset="0"/>
              </a:rPr>
              <a:t>Ideas y Valores</a:t>
            </a:r>
            <a:r>
              <a:rPr lang="es-ES" sz="1700" b="1" dirty="0">
                <a:latin typeface="Baskerville Old Face" panose="02020602080505020303" pitchFamily="18" charset="0"/>
              </a:rPr>
              <a:t>, 63, </a:t>
            </a:r>
          </a:p>
          <a:p>
            <a:pPr marL="0" indent="0">
              <a:lnSpc>
                <a:spcPct val="100000"/>
              </a:lnSpc>
              <a:spcBef>
                <a:spcPts val="0"/>
              </a:spcBef>
              <a:buNone/>
            </a:pPr>
            <a:r>
              <a:rPr lang="es-ES" sz="1700" b="1" dirty="0">
                <a:latin typeface="Baskerville Old Face" panose="02020602080505020303" pitchFamily="18" charset="0"/>
              </a:rPr>
              <a:t>           no. LXIII, pp. 191-205.</a:t>
            </a:r>
          </a:p>
          <a:p>
            <a:pPr marL="0" indent="0">
              <a:lnSpc>
                <a:spcPct val="100000"/>
              </a:lnSpc>
              <a:spcBef>
                <a:spcPts val="0"/>
              </a:spcBef>
              <a:buNone/>
            </a:pPr>
            <a:r>
              <a:rPr lang="es-ES" sz="1700" b="1" dirty="0">
                <a:latin typeface="Baskerville Old Face" panose="02020602080505020303" pitchFamily="18" charset="0"/>
              </a:rPr>
              <a:t> </a:t>
            </a:r>
          </a:p>
          <a:p>
            <a:pPr marL="0" indent="0" rtl="0">
              <a:lnSpc>
                <a:spcPct val="100000"/>
              </a:lnSpc>
              <a:spcBef>
                <a:spcPts val="0"/>
              </a:spcBef>
              <a:buNone/>
            </a:pPr>
            <a:endParaRPr lang="es-ES" sz="1850" b="1" dirty="0">
              <a:latin typeface="Baskerville Old Face" panose="02020602080505020303" pitchFamily="18" charset="0"/>
            </a:endParaRPr>
          </a:p>
          <a:p>
            <a:pPr marL="0" indent="0" rtl="0">
              <a:lnSpc>
                <a:spcPct val="100000"/>
              </a:lnSpc>
              <a:spcBef>
                <a:spcPts val="0"/>
              </a:spcBef>
              <a:buNone/>
            </a:pPr>
            <a:endParaRPr lang="es-ES" sz="1850" b="1" dirty="0">
              <a:latin typeface="Baskerville Old Face" panose="02020602080505020303" pitchFamily="18" charset="0"/>
            </a:endParaRPr>
          </a:p>
        </p:txBody>
      </p:sp>
    </p:spTree>
    <p:extLst>
      <p:ext uri="{BB962C8B-B14F-4D97-AF65-F5344CB8AC3E}">
        <p14:creationId xmlns:p14="http://schemas.microsoft.com/office/powerpoint/2010/main" val="102768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Sobre la utilidad y el perjuicio de la historia para la vida</a:t>
            </a:r>
          </a:p>
        </p:txBody>
      </p:sp>
      <p:sp>
        <p:nvSpPr>
          <p:cNvPr id="3" name="Marcador de posición de contenido 2"/>
          <p:cNvSpPr>
            <a:spLocks noGrp="1"/>
          </p:cNvSpPr>
          <p:nvPr>
            <p:ph idx="1"/>
          </p:nvPr>
        </p:nvSpPr>
        <p:spPr/>
        <p:txBody>
          <a:bodyPr rtlCol="0">
            <a:normAutofit/>
          </a:bodyPr>
          <a:lstStyle/>
          <a:p>
            <a:pPr rtl="0"/>
            <a:r>
              <a:rPr lang="es-ES" dirty="0">
                <a:latin typeface="Baskerville Old Face" panose="02020602080505020303" pitchFamily="18" charset="0"/>
              </a:rPr>
              <a:t>La pretensión central de este ensayo es, según palabras del propio Nietzsche, descubrir “lo que hay de peligroso, de corrosivo, de envenenador de la vida, en nuestro modo de hacer ciencia”, lo cual equivale a hacer ciencia sobre la misma conciencia. </a:t>
            </a:r>
          </a:p>
          <a:p>
            <a:pPr rtl="0"/>
            <a:r>
              <a:rPr lang="es-ES" dirty="0">
                <a:latin typeface="Baskerville Old Face" panose="02020602080505020303" pitchFamily="18" charset="0"/>
              </a:rPr>
              <a:t>Así las cosas, ya Nietzsche pone una de sus más importantes cartas epistemológicas sobre la mesa: el saber es historia, una autobiografía en la que la voluntad expone cómo ha llegado a ser lo que es ahora. Ahora bien, el así llamado «sentido histórico» es expuesto como síntoma de enfermedad y decadencia al extrapolar su misión como un recurso de los más egocéntricos impulsos de gloria para la cultura dominante o como añoranza de una supuesta “edad de oro”. </a:t>
            </a:r>
          </a:p>
          <a:p>
            <a:pPr rtl="0"/>
            <a:r>
              <a:rPr lang="es-ES" dirty="0">
                <a:latin typeface="Baskerville Old Face" panose="02020602080505020303" pitchFamily="18" charset="0"/>
              </a:rPr>
              <a:t>La verdadera historia es un saber que inteligentemente combina nuestros instintos de recuerdo y de olvido, y, por tanto, ha de tener un talante crítico y creativo.</a:t>
            </a:r>
          </a:p>
        </p:txBody>
      </p:sp>
    </p:spTree>
    <p:extLst>
      <p:ext uri="{BB962C8B-B14F-4D97-AF65-F5344CB8AC3E}">
        <p14:creationId xmlns:p14="http://schemas.microsoft.com/office/powerpoint/2010/main" val="14997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sultado de imagen para clio pierre mignard"/>
          <p:cNvPicPr/>
          <p:nvPr/>
        </p:nvPicPr>
        <p:blipFill>
          <a:blip r:embed="rId3">
            <a:extLst>
              <a:ext uri="{28A0092B-C50C-407E-A947-70E740481C1C}">
                <a14:useLocalDpi xmlns:a14="http://schemas.microsoft.com/office/drawing/2010/main" val="0"/>
              </a:ext>
            </a:extLst>
          </a:blip>
          <a:srcRect/>
          <a:stretch>
            <a:fillRect/>
          </a:stretch>
        </p:blipFill>
        <p:spPr bwMode="auto">
          <a:xfrm>
            <a:off x="4441133" y="1005453"/>
            <a:ext cx="3924000" cy="4932000"/>
          </a:xfrm>
          <a:prstGeom prst="rect">
            <a:avLst/>
          </a:prstGeom>
          <a:noFill/>
          <a:ln>
            <a:noFill/>
          </a:ln>
        </p:spPr>
      </p:pic>
    </p:spTree>
    <p:extLst>
      <p:ext uri="{BB962C8B-B14F-4D97-AF65-F5344CB8AC3E}">
        <p14:creationId xmlns:p14="http://schemas.microsoft.com/office/powerpoint/2010/main" val="47832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La historia monumental</a:t>
            </a:r>
          </a:p>
        </p:txBody>
      </p:sp>
      <p:sp>
        <p:nvSpPr>
          <p:cNvPr id="3" name="Marcador de posición de contenido 2"/>
          <p:cNvSpPr>
            <a:spLocks noGrp="1"/>
          </p:cNvSpPr>
          <p:nvPr>
            <p:ph idx="1"/>
          </p:nvPr>
        </p:nvSpPr>
        <p:spPr/>
        <p:txBody>
          <a:bodyPr rtlCol="0"/>
          <a:lstStyle/>
          <a:p>
            <a:r>
              <a:rPr lang="es-PE" dirty="0">
                <a:latin typeface="Baskerville Old Face" panose="02020602080505020303" pitchFamily="18" charset="0"/>
              </a:rPr>
              <a:t>Evoca sucesos pasados que fueron positivos en la Historia, teniendo un incentivo de la misma para traerla al presente, inscribiéndose así en la memoria colectiva para así darle la ilusión de una idiosincrasia con raíces profundas y grandilocuentes. </a:t>
            </a:r>
            <a:endParaRPr lang="es-ES" dirty="0">
              <a:latin typeface="Baskerville Old Face" panose="02020602080505020303" pitchFamily="18" charset="0"/>
            </a:endParaRPr>
          </a:p>
          <a:p>
            <a:r>
              <a:rPr lang="es-ES" dirty="0">
                <a:latin typeface="Baskerville Old Face" panose="02020602080505020303" pitchFamily="18" charset="0"/>
              </a:rPr>
              <a:t>Usa un recuento de </a:t>
            </a:r>
            <a:r>
              <a:rPr lang="es-PE" dirty="0">
                <a:latin typeface="Baskerville Old Face" panose="02020602080505020303" pitchFamily="18" charset="0"/>
              </a:rPr>
              <a:t>los máximos momentos de la Historia “idealizados” como un modelo de aspiración y de impulso para la humanidad: “huye de la resignación y utiliza la historia como remedio contra ella.”</a:t>
            </a:r>
            <a:endParaRPr lang="es-ES" dirty="0">
              <a:latin typeface="Baskerville Old Face" panose="02020602080505020303" pitchFamily="18" charset="0"/>
            </a:endParaRPr>
          </a:p>
          <a:p>
            <a:r>
              <a:rPr lang="es-PE" dirty="0">
                <a:latin typeface="Baskerville Old Face" panose="02020602080505020303" pitchFamily="18" charset="0"/>
              </a:rPr>
              <a:t>Propone que lo grande debe ser eterno, lo cual suscita las más terribles luchas: “cuando un hombre que desea realizar algo grande tiene la necesidad del pasado, se apropia de él mediante la historia monumental.”</a:t>
            </a:r>
            <a:endParaRPr lang="es-ES" dirty="0">
              <a:latin typeface="Baskerville Old Face" panose="02020602080505020303" pitchFamily="18" charset="0"/>
            </a:endParaRPr>
          </a:p>
          <a:p>
            <a:pPr rtl="0"/>
            <a:endParaRPr lang="es-E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La historia anticuaria</a:t>
            </a:r>
          </a:p>
        </p:txBody>
      </p:sp>
      <p:sp>
        <p:nvSpPr>
          <p:cNvPr id="3" name="Marcador de posición de contenido 2"/>
          <p:cNvSpPr>
            <a:spLocks noGrp="1"/>
          </p:cNvSpPr>
          <p:nvPr>
            <p:ph idx="1"/>
          </p:nvPr>
        </p:nvSpPr>
        <p:spPr/>
        <p:txBody>
          <a:bodyPr rtlCol="0"/>
          <a:lstStyle/>
          <a:p>
            <a:r>
              <a:rPr lang="es-ES" dirty="0">
                <a:latin typeface="Baskerville Old Face" panose="02020602080505020303" pitchFamily="18" charset="0"/>
              </a:rPr>
              <a:t>Adopta una actitud de veneración para con el pasado; persistiendo </a:t>
            </a:r>
            <a:r>
              <a:rPr lang="es-PE" dirty="0">
                <a:latin typeface="Baskerville Old Face" panose="02020602080505020303" pitchFamily="18" charset="0"/>
              </a:rPr>
              <a:t>en lo habitual mientras reitera día a día su actitud de veneración, cultiva el pasado como si fuese una especie de huella viviente.</a:t>
            </a:r>
            <a:endParaRPr lang="es-ES" dirty="0">
              <a:latin typeface="Baskerville Old Face" panose="02020602080505020303" pitchFamily="18" charset="0"/>
            </a:endParaRPr>
          </a:p>
          <a:p>
            <a:r>
              <a:rPr lang="es-ES" dirty="0">
                <a:latin typeface="Baskerville Old Face" panose="02020602080505020303" pitchFamily="18" charset="0"/>
              </a:rPr>
              <a:t>Esta sistemática vuelta de mirada al pasado con </a:t>
            </a:r>
            <a:r>
              <a:rPr lang="es-PE" dirty="0">
                <a:latin typeface="Baskerville Old Face" panose="02020602080505020303" pitchFamily="18" charset="0"/>
              </a:rPr>
              <a:t>gran admiración por lo que se hizo se traduce, a fin de cuentas, en una enfermiza añoranza y una más enfermiza melancolía, las cuales terminan por paralizar al presente y condenarlo por no lograr perpetuar la grandeza ya perdida.</a:t>
            </a:r>
            <a:endParaRPr lang="es-ES" dirty="0">
              <a:latin typeface="Baskerville Old Face" panose="02020602080505020303" pitchFamily="18" charset="0"/>
            </a:endParaRPr>
          </a:p>
          <a:p>
            <a:r>
              <a:rPr lang="es-ES" dirty="0">
                <a:latin typeface="Baskerville Old Face" panose="02020602080505020303" pitchFamily="18" charset="0"/>
              </a:rPr>
              <a:t>De hecho, el presente es condenado simplemente por no ser el pasado, es ignorado en nombre de un anhelo que aspira </a:t>
            </a:r>
            <a:r>
              <a:rPr lang="es-PE" dirty="0">
                <a:latin typeface="Baskerville Old Face" panose="02020602080505020303" pitchFamily="18" charset="0"/>
              </a:rPr>
              <a:t>siempre a lo pasado y que para ella quedará como una utopía del hoy.</a:t>
            </a:r>
            <a:endParaRPr lang="es-ES" dirty="0"/>
          </a:p>
        </p:txBody>
      </p:sp>
    </p:spTree>
    <p:extLst>
      <p:ext uri="{BB962C8B-B14F-4D97-AF65-F5344CB8AC3E}">
        <p14:creationId xmlns:p14="http://schemas.microsoft.com/office/powerpoint/2010/main" val="303537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La historia crítica</a:t>
            </a:r>
          </a:p>
        </p:txBody>
      </p:sp>
      <p:sp>
        <p:nvSpPr>
          <p:cNvPr id="3" name="Marcador de posición de contenido 2"/>
          <p:cNvSpPr>
            <a:spLocks noGrp="1"/>
          </p:cNvSpPr>
          <p:nvPr>
            <p:ph idx="1"/>
          </p:nvPr>
        </p:nvSpPr>
        <p:spPr/>
        <p:txBody>
          <a:bodyPr rtlCol="0"/>
          <a:lstStyle/>
          <a:p>
            <a:r>
              <a:rPr lang="es-PE" dirty="0">
                <a:latin typeface="Baskerville Old Face" panose="02020602080505020303" pitchFamily="18" charset="0"/>
              </a:rPr>
              <a:t>Para disolver el fanatismo sobre el pasado, somete al pasado a un tribunal para que con su afán de justicia la pueda someter a un interrogatorio minucioso; de hecho, siempre el pasado merece ser condenado para así darle paso a lo nuevo sin mayores trabas.</a:t>
            </a:r>
            <a:endParaRPr lang="es-ES" dirty="0">
              <a:latin typeface="Baskerville Old Face" panose="02020602080505020303" pitchFamily="18" charset="0"/>
            </a:endParaRPr>
          </a:p>
          <a:p>
            <a:r>
              <a:rPr lang="es-PE" dirty="0">
                <a:latin typeface="Baskerville Old Face" panose="02020602080505020303" pitchFamily="18" charset="0"/>
              </a:rPr>
              <a:t>Propone una especie de olvido, aunque más exacto sería el nombre de reconstrucción selectiva de lo que merece ser recordado; así, al ejercer esa suspensión de ideas del pasado como lo mejor, lo que se añora, da paso a la vida misma, a esa transición de lo pasado a lo presente a través del filtro de un olvido proactivo.</a:t>
            </a:r>
          </a:p>
          <a:p>
            <a:r>
              <a:rPr lang="es-PE" dirty="0">
                <a:latin typeface="Baskerville Old Face" panose="02020602080505020303" pitchFamily="18" charset="0"/>
              </a:rPr>
              <a:t>He aquí el ítem preferido de Nietzsche… y un anticipo claro (aunque aún inconsciente) del núcleo performativo de su legado filosófico.</a:t>
            </a:r>
            <a:endParaRPr lang="es-ES" dirty="0">
              <a:latin typeface="Baskerville Old Face" panose="02020602080505020303" pitchFamily="18" charset="0"/>
            </a:endParaRPr>
          </a:p>
          <a:p>
            <a:pPr rtl="0"/>
            <a:endParaRPr lang="es-ES" dirty="0"/>
          </a:p>
        </p:txBody>
      </p:sp>
    </p:spTree>
    <p:extLst>
      <p:ext uri="{BB962C8B-B14F-4D97-AF65-F5344CB8AC3E}">
        <p14:creationId xmlns:p14="http://schemas.microsoft.com/office/powerpoint/2010/main" val="111432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El sigilo del erudito y la convicción del filósofo</a:t>
            </a:r>
          </a:p>
        </p:txBody>
      </p:sp>
      <p:sp>
        <p:nvSpPr>
          <p:cNvPr id="3" name="Marcador de posición de contenido 2"/>
          <p:cNvSpPr>
            <a:spLocks noGrp="1"/>
          </p:cNvSpPr>
          <p:nvPr>
            <p:ph idx="1"/>
          </p:nvPr>
        </p:nvSpPr>
        <p:spPr/>
        <p:txBody>
          <a:bodyPr rtlCol="0"/>
          <a:lstStyle/>
          <a:p>
            <a:r>
              <a:rPr lang="es-PE" dirty="0">
                <a:latin typeface="Baskerville Old Face" panose="02020602080505020303" pitchFamily="18" charset="0"/>
              </a:rPr>
              <a:t>Los peligros de la conciencia histórica deben verse en los excesos de la historia anticuaria, crítica y monumental: arcaísmo (dejadez decadente), presentismo (trivialidad de óptica) y futurismo (abuso y guerra), respectivamente.</a:t>
            </a:r>
            <a:endParaRPr lang="es-ES" dirty="0">
              <a:latin typeface="Baskerville Old Face" panose="02020602080505020303" pitchFamily="18" charset="0"/>
            </a:endParaRPr>
          </a:p>
          <a:p>
            <a:r>
              <a:rPr lang="es-PE" dirty="0">
                <a:latin typeface="Baskerville Old Face" panose="02020602080505020303" pitchFamily="18" charset="0"/>
              </a:rPr>
              <a:t>Dentro del balance general, la exigencia propia de la historia crítica es una claridad única de discernimiento, lo suficientemente novedosa como para evitar el hábito historiográfico de recoger y adoptar hitos pasados sin cuestionamiento. Al fin y al cabo, apunta a algo inaudito: </a:t>
            </a:r>
            <a:r>
              <a:rPr lang="es-PE" sz="1900" b="1" i="1" dirty="0">
                <a:solidFill>
                  <a:schemeClr val="accent1">
                    <a:lumMod val="75000"/>
                  </a:schemeClr>
                </a:solidFill>
                <a:latin typeface="Baskerville Old Face" panose="02020602080505020303" pitchFamily="18" charset="0"/>
              </a:rPr>
              <a:t>jugar malabares con la dualidad recuerdo-olvido en nombre de la vida desde su vitalidad más punzante y auténtica</a:t>
            </a:r>
            <a:r>
              <a:rPr lang="es-PE" dirty="0">
                <a:latin typeface="Baskerville Old Face" panose="02020602080505020303" pitchFamily="18" charset="0"/>
              </a:rPr>
              <a:t>. </a:t>
            </a:r>
            <a:endParaRPr lang="es-ES" dirty="0"/>
          </a:p>
        </p:txBody>
      </p:sp>
    </p:spTree>
    <p:extLst>
      <p:ext uri="{BB962C8B-B14F-4D97-AF65-F5344CB8AC3E}">
        <p14:creationId xmlns:p14="http://schemas.microsoft.com/office/powerpoint/2010/main" val="47320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latin typeface="Baskerville Old Face" panose="02020602080505020303" pitchFamily="18" charset="0"/>
              </a:rPr>
              <a:t>La dimensión moral de la historia</a:t>
            </a:r>
          </a:p>
        </p:txBody>
      </p:sp>
      <p:sp>
        <p:nvSpPr>
          <p:cNvPr id="3" name="Marcador de posición de contenido 2"/>
          <p:cNvSpPr>
            <a:spLocks noGrp="1"/>
          </p:cNvSpPr>
          <p:nvPr>
            <p:ph idx="1"/>
          </p:nvPr>
        </p:nvSpPr>
        <p:spPr/>
        <p:txBody>
          <a:bodyPr rtlCol="0"/>
          <a:lstStyle/>
          <a:p>
            <a:r>
              <a:rPr lang="es-PE" dirty="0">
                <a:latin typeface="Baskerville Old Face" panose="02020602080505020303" pitchFamily="18" charset="0"/>
              </a:rPr>
              <a:t>La historia crítica asume conscientemente su dimensión ética como obra de recreación de parte del hombre de acción: se asoma en ella aquel llamado a cultivar una nueva naturaleza, distinguiendo esos errores a fin de contraponerse a la naturaleza de la que se procede; es el giro de atención hacia el futuro, volviendo necesariamente la espalda al pasado.</a:t>
            </a:r>
            <a:endParaRPr lang="es-ES" dirty="0">
              <a:latin typeface="Baskerville Old Face" panose="02020602080505020303" pitchFamily="18" charset="0"/>
            </a:endParaRPr>
          </a:p>
          <a:p>
            <a:r>
              <a:rPr lang="es-PE" dirty="0">
                <a:latin typeface="Baskerville Old Face" panose="02020602080505020303" pitchFamily="18" charset="0"/>
              </a:rPr>
              <a:t>La legislación para elaborar discernimientos y otorgar veredictos sobre los fulgores motivadores y los lastres horrendos de las épocas pretéritas se funda en la fuerza que debería tener uno para asumir su propia vitalidad bajo sus propios términos: “se trata del intento de darse a posteriori un pasado del que se quiera proceder frente al pasado del que efectivamente se procede.” (SUPHV: 66)</a:t>
            </a:r>
            <a:endParaRPr lang="es-ES" dirty="0"/>
          </a:p>
        </p:txBody>
      </p:sp>
    </p:spTree>
    <p:extLst>
      <p:ext uri="{BB962C8B-B14F-4D97-AF65-F5344CB8AC3E}">
        <p14:creationId xmlns:p14="http://schemas.microsoft.com/office/powerpoint/2010/main" val="353883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adrícula de rombos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6_TF03031015.potx" id="{212262FC-4018-4941-B652-2FDBD6CE81A8}" vid="{95DD5C8F-0A9C-4760-BF04-953D3CAD3F91}"/>
    </a:ext>
  </a:extLst>
</a:theme>
</file>

<file path=ppt/theme/theme2.xml><?xml version="1.0" encoding="utf-8"?>
<a:theme xmlns:a="http://schemas.openxmlformats.org/drawingml/2006/main" name="Tema d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empresarial con cuadrícula de rombos (panorámica)</Template>
  <TotalTime>532</TotalTime>
  <Words>2758</Words>
  <Application>Microsoft Office PowerPoint</Application>
  <PresentationFormat>Panorámica</PresentationFormat>
  <Paragraphs>119</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Baskerville Old Face</vt:lpstr>
      <vt:lpstr>Georgia</vt:lpstr>
      <vt:lpstr>Cuadrícula de rombos 16 X 9</vt:lpstr>
      <vt:lpstr>La verdad remodelada  como historia crítica</vt:lpstr>
      <vt:lpstr>Consideraciones intempestivas</vt:lpstr>
      <vt:lpstr>Sobre la utilidad y el perjuicio de la historia para la vida</vt:lpstr>
      <vt:lpstr>Presentación de PowerPoint</vt:lpstr>
      <vt:lpstr>La historia monumental</vt:lpstr>
      <vt:lpstr>La historia anticuaria</vt:lpstr>
      <vt:lpstr>La historia crítica</vt:lpstr>
      <vt:lpstr>El sigilo del erudito y la convicción del filósofo</vt:lpstr>
      <vt:lpstr>La dimensión moral de la historia</vt:lpstr>
      <vt:lpstr>La dimensión moral de la historia</vt:lpstr>
      <vt:lpstr>Beneficios de la conciencia histórica</vt:lpstr>
      <vt:lpstr>Beneficios de la conciencia histórica</vt:lpstr>
      <vt:lpstr>Beneficios de la conciencia histórica</vt:lpstr>
      <vt:lpstr>Beneficios de la conciencia histórica</vt:lpstr>
      <vt:lpstr>Beneficios de la conciencia histórica</vt:lpstr>
      <vt:lpstr>Memoria y olvido</vt:lpstr>
      <vt:lpstr>Memoria y olvido</vt:lpstr>
      <vt:lpstr>Historia a favor de la vida</vt:lpstr>
      <vt:lpstr>Una exhortación a los jóvenes estudiosos de la historia</vt:lpstr>
      <vt:lpstr>Bibliografía </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verdad remodelada  como historia crítica</dc:title>
  <dc:creator>CESAR INCA MENDOZA LOYOLA</dc:creator>
  <cp:lastModifiedBy>Cesar Inca Mendoza Loyola</cp:lastModifiedBy>
  <cp:revision>22</cp:revision>
  <dcterms:created xsi:type="dcterms:W3CDTF">2018-08-09T00:18:37Z</dcterms:created>
  <dcterms:modified xsi:type="dcterms:W3CDTF">2024-04-26T23:51:03Z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