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3" r:id="rId3"/>
    <p:sldId id="272" r:id="rId4"/>
    <p:sldId id="285" r:id="rId5"/>
    <p:sldId id="274" r:id="rId6"/>
    <p:sldId id="275" r:id="rId7"/>
    <p:sldId id="284" r:id="rId8"/>
    <p:sldId id="281" r:id="rId9"/>
    <p:sldId id="282" r:id="rId10"/>
    <p:sldId id="283" r:id="rId11"/>
    <p:sldId id="264" r:id="rId12"/>
    <p:sldId id="269" r:id="rId13"/>
    <p:sldId id="278" r:id="rId14"/>
    <p:sldId id="280" r:id="rId15"/>
    <p:sldId id="279" r:id="rId16"/>
    <p:sldId id="268" r:id="rId17"/>
    <p:sldId id="286" r:id="rId18"/>
    <p:sldId id="287" r:id="rId19"/>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6633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24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9" name="8 Rectángulo"/>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1 Título"/>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s-ES"/>
              <a:t>Haga clic para modificar el estilo de título del patrón</a:t>
            </a:r>
            <a:endParaRPr kumimoji="0" lang="en-US"/>
          </a:p>
        </p:txBody>
      </p:sp>
      <p:sp>
        <p:nvSpPr>
          <p:cNvPr id="3" name="2 Subtítulo"/>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s-ES"/>
              <a:t>Haga clic para modificar el estilo de subtítulo del patrón</a:t>
            </a:r>
            <a:endParaRPr kumimoji="0" lang="en-US"/>
          </a:p>
        </p:txBody>
      </p:sp>
      <p:sp>
        <p:nvSpPr>
          <p:cNvPr id="4" name="3 Marcador de fecha"/>
          <p:cNvSpPr>
            <a:spLocks noGrp="1"/>
          </p:cNvSpPr>
          <p:nvPr>
            <p:ph type="dt" sz="half" idx="10"/>
          </p:nvPr>
        </p:nvSpPr>
        <p:spPr/>
        <p:txBody>
          <a:bodyPr/>
          <a:lstStyle/>
          <a:p>
            <a:fld id="{1B27A9AE-47A5-48D8-8590-7932F27F4D90}" type="datetimeFigureOut">
              <a:rPr lang="es-PE" smtClean="0"/>
              <a:pPr/>
              <a:t>22/04/2022</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p:txBody>
          <a:bodyPr/>
          <a:lstStyle/>
          <a:p>
            <a:fld id="{4710724A-461B-4102-B7C9-A0BE17034FC1}" type="slidenum">
              <a:rPr lang="es-PE" smtClean="0"/>
              <a:pPr/>
              <a:t>‹Nº›</a:t>
            </a:fld>
            <a:endParaRPr lang="es-PE" dirty="0"/>
          </a:p>
        </p:txBody>
      </p:sp>
      <p:sp>
        <p:nvSpPr>
          <p:cNvPr id="10" name="9 Rectángulo"/>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1B27A9AE-47A5-48D8-8590-7932F27F4D90}" type="datetimeFigureOut">
              <a:rPr lang="es-PE" smtClean="0"/>
              <a:pPr/>
              <a:t>22/04/2022</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p:txBody>
          <a:bodyPr/>
          <a:lstStyle/>
          <a:p>
            <a:fld id="{4710724A-461B-4102-B7C9-A0BE17034FC1}" type="slidenum">
              <a:rPr lang="es-PE" smtClean="0"/>
              <a:pPr/>
              <a:t>‹Nº›</a:t>
            </a:fld>
            <a:endParaRPr lang="es-P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9" name="8 Rectángulo"/>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7 Rectángulo"/>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1 Título vertical"/>
          <p:cNvSpPr>
            <a:spLocks noGrp="1"/>
          </p:cNvSpPr>
          <p:nvPr>
            <p:ph type="title" orient="vert"/>
          </p:nvPr>
        </p:nvSpPr>
        <p:spPr>
          <a:xfrm>
            <a:off x="6781800" y="274640"/>
            <a:ext cx="190500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304800"/>
            <a:ext cx="60198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1B27A9AE-47A5-48D8-8590-7932F27F4D90}" type="datetimeFigureOut">
              <a:rPr lang="es-PE" smtClean="0"/>
              <a:pPr/>
              <a:t>22/04/2022</a:t>
            </a:fld>
            <a:endParaRPr lang="es-PE" dirty="0"/>
          </a:p>
        </p:txBody>
      </p:sp>
      <p:sp>
        <p:nvSpPr>
          <p:cNvPr id="5" name="4 Marcador de pie de página"/>
          <p:cNvSpPr>
            <a:spLocks noGrp="1"/>
          </p:cNvSpPr>
          <p:nvPr>
            <p:ph type="ftr" sz="quarter" idx="11"/>
          </p:nvPr>
        </p:nvSpPr>
        <p:spPr>
          <a:xfrm>
            <a:off x="2640597" y="6377459"/>
            <a:ext cx="3836404" cy="365125"/>
          </a:xfrm>
        </p:spPr>
        <p:txBody>
          <a:bodyPr/>
          <a:lstStyle/>
          <a:p>
            <a:endParaRPr lang="es-PE" dirty="0"/>
          </a:p>
        </p:txBody>
      </p:sp>
      <p:sp>
        <p:nvSpPr>
          <p:cNvPr id="6" name="5 Marcador de número de diapositiva"/>
          <p:cNvSpPr>
            <a:spLocks noGrp="1"/>
          </p:cNvSpPr>
          <p:nvPr>
            <p:ph type="sldNum" sz="quarter" idx="12"/>
          </p:nvPr>
        </p:nvSpPr>
        <p:spPr/>
        <p:txBody>
          <a:bodyPr/>
          <a:lstStyle/>
          <a:p>
            <a:fld id="{4710724A-461B-4102-B7C9-A0BE17034FC1}" type="slidenum">
              <a:rPr lang="es-PE" smtClean="0"/>
              <a:pPr/>
              <a:t>‹Nº›</a:t>
            </a:fld>
            <a:endParaRPr lang="es-P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5448"/>
            <a:ext cx="8229600" cy="1252728"/>
          </a:xfrm>
        </p:spPr>
        <p:txBody>
          <a:bodyPr/>
          <a:lstStyle/>
          <a:p>
            <a:r>
              <a:rPr kumimoji="0" lang="es-ES"/>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1B27A9AE-47A5-48D8-8590-7932F27F4D90}" type="datetimeFigureOut">
              <a:rPr lang="es-PE" smtClean="0"/>
              <a:pPr/>
              <a:t>22/04/2022</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p:txBody>
          <a:bodyPr/>
          <a:lstStyle/>
          <a:p>
            <a:fld id="{4710724A-461B-4102-B7C9-A0BE17034FC1}" type="slidenum">
              <a:rPr lang="es-PE" smtClean="0"/>
              <a:pPr/>
              <a:t>‹Nº›</a:t>
            </a:fld>
            <a:endParaRPr lang="es-P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9" name="8 Rectángulo"/>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11 Rectángulo"/>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1 Título"/>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1B27A9AE-47A5-48D8-8590-7932F27F4D90}" type="datetimeFigureOut">
              <a:rPr lang="es-PE" smtClean="0"/>
              <a:pPr/>
              <a:t>22/04/2022</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p:txBody>
          <a:bodyPr/>
          <a:lstStyle/>
          <a:p>
            <a:fld id="{4710724A-461B-4102-B7C9-A0BE17034FC1}" type="slidenum">
              <a:rPr lang="es-PE" smtClean="0"/>
              <a:pPr/>
              <a:t>‹Nº›</a:t>
            </a:fld>
            <a:endParaRPr lang="es-PE"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1B27A9AE-47A5-48D8-8590-7932F27F4D90}" type="datetimeFigureOut">
              <a:rPr lang="es-PE" smtClean="0"/>
              <a:pPr/>
              <a:t>22/04/2022</a:t>
            </a:fld>
            <a:endParaRPr lang="es-PE" dirty="0"/>
          </a:p>
        </p:txBody>
      </p:sp>
      <p:sp>
        <p:nvSpPr>
          <p:cNvPr id="6" name="5 Marcador de pie de página"/>
          <p:cNvSpPr>
            <a:spLocks noGrp="1"/>
          </p:cNvSpPr>
          <p:nvPr>
            <p:ph type="ftr" sz="quarter" idx="11"/>
          </p:nvPr>
        </p:nvSpPr>
        <p:spPr/>
        <p:txBody>
          <a:bodyPr/>
          <a:lstStyle/>
          <a:p>
            <a:endParaRPr lang="es-PE" dirty="0"/>
          </a:p>
        </p:txBody>
      </p:sp>
      <p:sp>
        <p:nvSpPr>
          <p:cNvPr id="7" name="6 Marcador de número de diapositiva"/>
          <p:cNvSpPr>
            <a:spLocks noGrp="1"/>
          </p:cNvSpPr>
          <p:nvPr>
            <p:ph type="sldNum" sz="quarter" idx="12"/>
          </p:nvPr>
        </p:nvSpPr>
        <p:spPr/>
        <p:txBody>
          <a:bodyPr/>
          <a:lstStyle/>
          <a:p>
            <a:fld id="{4710724A-461B-4102-B7C9-A0BE17034FC1}" type="slidenum">
              <a:rPr lang="es-PE" smtClean="0"/>
              <a:pPr/>
              <a:t>‹Nº›</a:t>
            </a:fld>
            <a:endParaRPr lang="es-P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ES"/>
              <a:t>Haga clic para modificar el estilo de texto del patrón</a:t>
            </a:r>
          </a:p>
        </p:txBody>
      </p:sp>
      <p:sp>
        <p:nvSpPr>
          <p:cNvPr id="4" name="3 Marcador de contenido"/>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texto"/>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ES"/>
              <a:t>Haga clic para modificar el estilo de texto del patrón</a:t>
            </a:r>
          </a:p>
        </p:txBody>
      </p:sp>
      <p:sp>
        <p:nvSpPr>
          <p:cNvPr id="6" name="5 Marcador de contenido"/>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1B27A9AE-47A5-48D8-8590-7932F27F4D90}" type="datetimeFigureOut">
              <a:rPr lang="es-PE" smtClean="0"/>
              <a:pPr/>
              <a:t>22/04/2022</a:t>
            </a:fld>
            <a:endParaRPr lang="es-PE" dirty="0"/>
          </a:p>
        </p:txBody>
      </p:sp>
      <p:sp>
        <p:nvSpPr>
          <p:cNvPr id="8" name="7 Marcador de pie de página"/>
          <p:cNvSpPr>
            <a:spLocks noGrp="1"/>
          </p:cNvSpPr>
          <p:nvPr>
            <p:ph type="ftr" sz="quarter" idx="11"/>
          </p:nvPr>
        </p:nvSpPr>
        <p:spPr/>
        <p:txBody>
          <a:bodyPr/>
          <a:lstStyle/>
          <a:p>
            <a:endParaRPr lang="es-PE" dirty="0"/>
          </a:p>
        </p:txBody>
      </p:sp>
      <p:sp>
        <p:nvSpPr>
          <p:cNvPr id="9" name="8 Marcador de número de diapositiva"/>
          <p:cNvSpPr>
            <a:spLocks noGrp="1"/>
          </p:cNvSpPr>
          <p:nvPr>
            <p:ph type="sldNum" sz="quarter" idx="12"/>
          </p:nvPr>
        </p:nvSpPr>
        <p:spPr/>
        <p:txBody>
          <a:bodyPr/>
          <a:lstStyle/>
          <a:p>
            <a:fld id="{4710724A-461B-4102-B7C9-A0BE17034FC1}" type="slidenum">
              <a:rPr lang="es-PE" smtClean="0"/>
              <a:pPr/>
              <a:t>‹Nº›</a:t>
            </a:fld>
            <a:endParaRPr lang="es-P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1B27A9AE-47A5-48D8-8590-7932F27F4D90}" type="datetimeFigureOut">
              <a:rPr lang="es-PE" smtClean="0"/>
              <a:pPr/>
              <a:t>22/04/2022</a:t>
            </a:fld>
            <a:endParaRPr lang="es-PE" dirty="0"/>
          </a:p>
        </p:txBody>
      </p:sp>
      <p:sp>
        <p:nvSpPr>
          <p:cNvPr id="4" name="3 Marcador de pie de página"/>
          <p:cNvSpPr>
            <a:spLocks noGrp="1"/>
          </p:cNvSpPr>
          <p:nvPr>
            <p:ph type="ftr" sz="quarter" idx="11"/>
          </p:nvPr>
        </p:nvSpPr>
        <p:spPr/>
        <p:txBody>
          <a:bodyPr/>
          <a:lstStyle/>
          <a:p>
            <a:endParaRPr lang="es-PE" dirty="0"/>
          </a:p>
        </p:txBody>
      </p:sp>
      <p:sp>
        <p:nvSpPr>
          <p:cNvPr id="5" name="4 Marcador de número de diapositiva"/>
          <p:cNvSpPr>
            <a:spLocks noGrp="1"/>
          </p:cNvSpPr>
          <p:nvPr>
            <p:ph type="sldNum" sz="quarter" idx="12"/>
          </p:nvPr>
        </p:nvSpPr>
        <p:spPr/>
        <p:txBody>
          <a:bodyPr/>
          <a:lstStyle/>
          <a:p>
            <a:fld id="{4710724A-461B-4102-B7C9-A0BE17034FC1}" type="slidenum">
              <a:rPr lang="es-PE" smtClean="0"/>
              <a:pPr/>
              <a:t>‹Nº›</a:t>
            </a:fld>
            <a:endParaRPr lang="es-P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B27A9AE-47A5-48D8-8590-7932F27F4D90}" type="datetimeFigureOut">
              <a:rPr lang="es-PE" smtClean="0"/>
              <a:pPr/>
              <a:t>22/04/2022</a:t>
            </a:fld>
            <a:endParaRPr lang="es-PE" dirty="0"/>
          </a:p>
        </p:txBody>
      </p:sp>
      <p:sp>
        <p:nvSpPr>
          <p:cNvPr id="3" name="2 Marcador de pie de página"/>
          <p:cNvSpPr>
            <a:spLocks noGrp="1"/>
          </p:cNvSpPr>
          <p:nvPr>
            <p:ph type="ftr" sz="quarter" idx="11"/>
          </p:nvPr>
        </p:nvSpPr>
        <p:spPr/>
        <p:txBody>
          <a:bodyPr/>
          <a:lstStyle/>
          <a:p>
            <a:endParaRPr lang="es-PE" dirty="0"/>
          </a:p>
        </p:txBody>
      </p:sp>
      <p:sp>
        <p:nvSpPr>
          <p:cNvPr id="4" name="3 Marcador de número de diapositiva"/>
          <p:cNvSpPr>
            <a:spLocks noGrp="1"/>
          </p:cNvSpPr>
          <p:nvPr>
            <p:ph type="sldNum" sz="quarter" idx="12"/>
          </p:nvPr>
        </p:nvSpPr>
        <p:spPr/>
        <p:txBody>
          <a:bodyPr/>
          <a:lstStyle/>
          <a:p>
            <a:fld id="{4710724A-461B-4102-B7C9-A0BE17034FC1}" type="slidenum">
              <a:rPr lang="es-PE" smtClean="0"/>
              <a:pPr/>
              <a:t>‹Nº›</a:t>
            </a:fld>
            <a:endParaRPr lang="es-P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s-ES"/>
              <a:t>Haga clic para modificar el estilo de título del patrón</a:t>
            </a:r>
            <a:endParaRPr kumimoji="0" lang="en-US"/>
          </a:p>
        </p:txBody>
      </p:sp>
      <p:sp>
        <p:nvSpPr>
          <p:cNvPr id="3" name="2 Marcador de contenido"/>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texto"/>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1B27A9AE-47A5-48D8-8590-7932F27F4D90}" type="datetimeFigureOut">
              <a:rPr lang="es-PE" smtClean="0"/>
              <a:pPr/>
              <a:t>22/04/2022</a:t>
            </a:fld>
            <a:endParaRPr lang="es-PE" dirty="0"/>
          </a:p>
        </p:txBody>
      </p:sp>
      <p:sp>
        <p:nvSpPr>
          <p:cNvPr id="6" name="5 Marcador de pie de página"/>
          <p:cNvSpPr>
            <a:spLocks noGrp="1"/>
          </p:cNvSpPr>
          <p:nvPr>
            <p:ph type="ftr" sz="quarter" idx="11"/>
          </p:nvPr>
        </p:nvSpPr>
        <p:spPr/>
        <p:txBody>
          <a:bodyPr/>
          <a:lstStyle/>
          <a:p>
            <a:endParaRPr lang="es-PE" dirty="0"/>
          </a:p>
        </p:txBody>
      </p:sp>
      <p:sp>
        <p:nvSpPr>
          <p:cNvPr id="7" name="6 Marcador de número de diapositiva"/>
          <p:cNvSpPr>
            <a:spLocks noGrp="1"/>
          </p:cNvSpPr>
          <p:nvPr>
            <p:ph type="sldNum" sz="quarter" idx="12"/>
          </p:nvPr>
        </p:nvSpPr>
        <p:spPr/>
        <p:txBody>
          <a:bodyPr/>
          <a:lstStyle/>
          <a:p>
            <a:fld id="{4710724A-461B-4102-B7C9-A0BE17034FC1}" type="slidenum">
              <a:rPr lang="es-PE" smtClean="0"/>
              <a:pPr/>
              <a:t>‹Nº›</a:t>
            </a:fld>
            <a:endParaRPr lang="es-PE" dirty="0"/>
          </a:p>
        </p:txBody>
      </p:sp>
      <p:sp>
        <p:nvSpPr>
          <p:cNvPr id="12" name="11 Rectángulo"/>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8 Rectángulo"/>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s-ES" dirty="0"/>
              <a:t>Haga clic en el icono para agregar una imagen</a:t>
            </a:r>
            <a:endParaRPr kumimoji="0" lang="en-US" dirty="0"/>
          </a:p>
        </p:txBody>
      </p:sp>
      <p:sp>
        <p:nvSpPr>
          <p:cNvPr id="4" name="3 Marcador de texto"/>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a:xfrm>
            <a:off x="164592" y="1170432"/>
            <a:ext cx="2523744" cy="201168"/>
          </a:xfrm>
        </p:spPr>
        <p:txBody>
          <a:bodyPr/>
          <a:lstStyle/>
          <a:p>
            <a:fld id="{1B27A9AE-47A5-48D8-8590-7932F27F4D90}" type="datetimeFigureOut">
              <a:rPr lang="es-PE" smtClean="0"/>
              <a:pPr/>
              <a:t>22/04/2022</a:t>
            </a:fld>
            <a:endParaRPr lang="es-PE" dirty="0"/>
          </a:p>
        </p:txBody>
      </p:sp>
      <p:sp>
        <p:nvSpPr>
          <p:cNvPr id="11" name="10 Rectángulo"/>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8 Rectángulo"/>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5 Marcador de pie de página"/>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s-PE" dirty="0"/>
          </a:p>
        </p:txBody>
      </p:sp>
      <p:sp>
        <p:nvSpPr>
          <p:cNvPr id="7" name="6 Marcador de número de diapositiva"/>
          <p:cNvSpPr>
            <a:spLocks noGrp="1"/>
          </p:cNvSpPr>
          <p:nvPr>
            <p:ph type="sldNum" sz="quarter" idx="12"/>
          </p:nvPr>
        </p:nvSpPr>
        <p:spPr>
          <a:xfrm>
            <a:off x="8339328" y="1170432"/>
            <a:ext cx="733864" cy="201168"/>
          </a:xfrm>
        </p:spPr>
        <p:txBody>
          <a:bodyPr/>
          <a:lstStyle/>
          <a:p>
            <a:fld id="{4710724A-461B-4102-B7C9-A0BE17034FC1}" type="slidenum">
              <a:rPr lang="es-PE" smtClean="0"/>
              <a:pPr/>
              <a:t>‹Nº›</a:t>
            </a:fld>
            <a:endParaRPr lang="es-PE"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9 Rectángulo"/>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7" name="6 Rectángulo"/>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1 Marcador de título"/>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4" name="3 Marcador de fecha"/>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B27A9AE-47A5-48D8-8590-7932F27F4D90}" type="datetimeFigureOut">
              <a:rPr lang="es-PE" smtClean="0"/>
              <a:pPr/>
              <a:t>22/04/2022</a:t>
            </a:fld>
            <a:endParaRPr lang="es-PE" dirty="0"/>
          </a:p>
        </p:txBody>
      </p:sp>
      <p:sp>
        <p:nvSpPr>
          <p:cNvPr id="5" name="4 Marcador de pie de página"/>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s-PE" dirty="0"/>
          </a:p>
        </p:txBody>
      </p:sp>
      <p:sp>
        <p:nvSpPr>
          <p:cNvPr id="6" name="5 Marcador de número de diapositiva"/>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4710724A-461B-4102-B7C9-A0BE17034FC1}" type="slidenum">
              <a:rPr lang="es-PE" smtClean="0"/>
              <a:pPr/>
              <a:t>‹Nº›</a:t>
            </a:fld>
            <a:endParaRPr lang="es-PE"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erbal.pntic.mec.es/~cmunoz11/nietdomingo.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ES" sz="6600" dirty="0"/>
              <a:t>Nietzsche</a:t>
            </a:r>
            <a:endParaRPr lang="es-PE" sz="6600" dirty="0"/>
          </a:p>
        </p:txBody>
      </p:sp>
      <p:sp>
        <p:nvSpPr>
          <p:cNvPr id="3" name="2 Subtítulo"/>
          <p:cNvSpPr>
            <a:spLocks noGrp="1"/>
          </p:cNvSpPr>
          <p:nvPr>
            <p:ph type="subTitle" idx="1"/>
          </p:nvPr>
        </p:nvSpPr>
        <p:spPr/>
        <p:txBody>
          <a:bodyPr>
            <a:normAutofit/>
          </a:bodyPr>
          <a:lstStyle/>
          <a:p>
            <a:r>
              <a:rPr lang="es-ES" sz="4000" dirty="0"/>
              <a:t>Lenguaje y </a:t>
            </a:r>
          </a:p>
          <a:p>
            <a:r>
              <a:rPr lang="es-ES" sz="4000" dirty="0"/>
              <a:t>farsa humana</a:t>
            </a:r>
            <a:endParaRPr lang="es-PE" sz="4000" dirty="0"/>
          </a:p>
        </p:txBody>
      </p:sp>
      <p:pic>
        <p:nvPicPr>
          <p:cNvPr id="19460" name="Picture 4" descr="File:Nietzsche187c.jpg"/>
          <p:cNvPicPr>
            <a:picLocks noChangeAspect="1" noChangeArrowheads="1"/>
          </p:cNvPicPr>
          <p:nvPr/>
        </p:nvPicPr>
        <p:blipFill>
          <a:blip r:embed="rId2" cstate="print"/>
          <a:srcRect/>
          <a:stretch>
            <a:fillRect/>
          </a:stretch>
        </p:blipFill>
        <p:spPr bwMode="auto">
          <a:xfrm>
            <a:off x="5500694" y="714356"/>
            <a:ext cx="2729160" cy="4104000"/>
          </a:xfrm>
          <a:prstGeom prst="rect">
            <a:avLst/>
          </a:prstGeom>
          <a:noFill/>
        </p:spPr>
      </p:pic>
      <p:pic>
        <p:nvPicPr>
          <p:cNvPr id="5" name="Imagen 4">
            <a:extLst>
              <a:ext uri="{FF2B5EF4-FFF2-40B4-BE49-F238E27FC236}">
                <a16:creationId xmlns:a16="http://schemas.microsoft.com/office/drawing/2014/main" id="{4629D380-5CE1-4E97-A6BE-EE58F0280432}"/>
              </a:ext>
            </a:extLst>
          </p:cNvPr>
          <p:cNvPicPr>
            <a:picLocks noChangeAspect="1"/>
          </p:cNvPicPr>
          <p:nvPr/>
        </p:nvPicPr>
        <p:blipFill>
          <a:blip r:embed="rId3"/>
          <a:stretch>
            <a:fillRect/>
          </a:stretch>
        </p:blipFill>
        <p:spPr>
          <a:xfrm>
            <a:off x="7530307" y="5301809"/>
            <a:ext cx="1255885" cy="126198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es-ES" sz="4200" i="1" dirty="0"/>
              <a:t>Sobre verdad y mentira </a:t>
            </a:r>
            <a:br>
              <a:rPr lang="es-ES" sz="4200" i="1" dirty="0"/>
            </a:br>
            <a:r>
              <a:rPr lang="es-ES" sz="4200" i="1" dirty="0"/>
              <a:t>en sentido extramoral</a:t>
            </a:r>
            <a:endParaRPr lang="es-PE" sz="4200" i="1" dirty="0"/>
          </a:p>
        </p:txBody>
      </p:sp>
      <p:sp>
        <p:nvSpPr>
          <p:cNvPr id="3" name="2 Marcador de contenido"/>
          <p:cNvSpPr>
            <a:spLocks noGrp="1"/>
          </p:cNvSpPr>
          <p:nvPr>
            <p:ph idx="1"/>
          </p:nvPr>
        </p:nvSpPr>
        <p:spPr/>
        <p:txBody>
          <a:bodyPr>
            <a:normAutofit/>
          </a:bodyPr>
          <a:lstStyle/>
          <a:p>
            <a:pPr algn="ctr">
              <a:buNone/>
            </a:pPr>
            <a:endParaRPr lang="es-PE" sz="2300" b="1" i="1" dirty="0">
              <a:solidFill>
                <a:schemeClr val="accent4">
                  <a:lumMod val="75000"/>
                </a:schemeClr>
              </a:solidFill>
            </a:endParaRPr>
          </a:p>
          <a:p>
            <a:pPr algn="ctr">
              <a:buNone/>
            </a:pPr>
            <a:r>
              <a:rPr lang="es-PE" sz="2300" b="1" i="1" dirty="0">
                <a:solidFill>
                  <a:schemeClr val="accent4">
                    <a:lumMod val="75000"/>
                  </a:schemeClr>
                </a:solidFill>
              </a:rPr>
              <a:t>“Busca un nuevo campo para su actividad y otro cauce y lo encuentra en el mito y, sobre todo, en el arte. Confunde sin cesar las rúbricas y las celdas de los conceptos introduciendo de esta manera nuevas extrapolaciones, metáforas y metonimias; continuamente muestra el afán de configurar el mundo existente del hombre despierto, haciéndolo tan abigarradamente irregular, tan inconsecuente, tan inconexo, tan encantador y eternamente nuevo, como lo es el mundo de los sueños.”</a:t>
            </a:r>
            <a:r>
              <a:rPr lang="es-PE" sz="2300" b="1" i="1" dirty="0"/>
              <a:t>  </a:t>
            </a:r>
            <a:r>
              <a:rPr lang="es-PE" sz="2300" b="1" dirty="0">
                <a:solidFill>
                  <a:schemeClr val="accent4">
                    <a:lumMod val="75000"/>
                  </a:schemeClr>
                </a:solidFill>
              </a:rPr>
              <a:t>(p. 34)</a:t>
            </a:r>
            <a:endParaRPr lang="es-PE" sz="2300" b="1" dirty="0">
              <a:solidFill>
                <a:schemeClr val="accent4">
                  <a:lumMod val="75000"/>
                </a:schemeClr>
              </a:solidFill>
              <a:latin typeface="+mj-lt"/>
            </a:endParaRPr>
          </a:p>
        </p:txBody>
      </p:sp>
    </p:spTree>
    <p:extLst>
      <p:ext uri="{BB962C8B-B14F-4D97-AF65-F5344CB8AC3E}">
        <p14:creationId xmlns:p14="http://schemas.microsoft.com/office/powerpoint/2010/main" val="2073271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es-ES" sz="4200" i="1" dirty="0"/>
              <a:t>Sobre verdad y mentira </a:t>
            </a:r>
            <a:br>
              <a:rPr lang="es-ES" sz="4200" i="1" dirty="0"/>
            </a:br>
            <a:r>
              <a:rPr lang="es-ES" sz="4200" i="1" dirty="0"/>
              <a:t>en sentido extramoral</a:t>
            </a:r>
            <a:endParaRPr lang="es-PE" sz="4200" i="1" dirty="0"/>
          </a:p>
        </p:txBody>
      </p:sp>
      <p:sp>
        <p:nvSpPr>
          <p:cNvPr id="3" name="2 Marcador de contenido"/>
          <p:cNvSpPr>
            <a:spLocks noGrp="1"/>
          </p:cNvSpPr>
          <p:nvPr>
            <p:ph idx="1"/>
          </p:nvPr>
        </p:nvSpPr>
        <p:spPr/>
        <p:txBody>
          <a:bodyPr>
            <a:normAutofit/>
          </a:bodyPr>
          <a:lstStyle/>
          <a:p>
            <a:pPr marL="118872" indent="0" algn="ctr">
              <a:buNone/>
            </a:pPr>
            <a:r>
              <a:rPr lang="es-ES" sz="2500" b="1" i="1" dirty="0">
                <a:solidFill>
                  <a:schemeClr val="accent1"/>
                </a:solidFill>
              </a:rPr>
              <a:t>“</a:t>
            </a:r>
            <a:r>
              <a:rPr lang="es-PE" sz="2500" b="1" i="1" dirty="0">
                <a:solidFill>
                  <a:schemeClr val="accent1"/>
                </a:solidFill>
              </a:rPr>
              <a:t>Todo lo que eleva al hombre por encima del animal depende de esa capacidad de volatilizar las metáforas intuitivas en un esquema; en suma, de la capacidad de disolver una figura en un concepto.</a:t>
            </a:r>
            <a:r>
              <a:rPr lang="es-ES" sz="2500" b="1" i="1" dirty="0">
                <a:solidFill>
                  <a:schemeClr val="accent1"/>
                </a:solidFill>
              </a:rPr>
              <a:t>”</a:t>
            </a:r>
          </a:p>
          <a:p>
            <a:pPr marL="118872" indent="0" algn="ctr">
              <a:buNone/>
            </a:pPr>
            <a:endParaRPr lang="es-ES" sz="3000" i="1" dirty="0"/>
          </a:p>
          <a:p>
            <a:r>
              <a:rPr lang="es-ES" dirty="0"/>
              <a:t>A partir de aquí se instituyen leyes que:</a:t>
            </a:r>
            <a:endParaRPr lang="es-PE" dirty="0"/>
          </a:p>
          <a:p>
            <a:pPr lvl="2">
              <a:buClr>
                <a:schemeClr val="accent1">
                  <a:lumMod val="75000"/>
                </a:schemeClr>
              </a:buClr>
              <a:buFont typeface="Wingdings" pitchFamily="2" charset="2"/>
              <a:buChar char="Ø"/>
            </a:pPr>
            <a:r>
              <a:rPr lang="es-PE" sz="2100" b="1" dirty="0">
                <a:solidFill>
                  <a:schemeClr val="accent1">
                    <a:lumMod val="75000"/>
                  </a:schemeClr>
                </a:solidFill>
              </a:rPr>
              <a:t>se contraponen </a:t>
            </a:r>
            <a:r>
              <a:rPr lang="es-PE" sz="2100" b="1" i="1" dirty="0">
                <a:solidFill>
                  <a:schemeClr val="accent1">
                    <a:lumMod val="75000"/>
                  </a:schemeClr>
                </a:solidFill>
              </a:rPr>
              <a:t>“al otro mundo de las primitivas impresiones intuitivas”;</a:t>
            </a:r>
          </a:p>
          <a:p>
            <a:pPr lvl="2">
              <a:buClr>
                <a:schemeClr val="accent1">
                  <a:lumMod val="75000"/>
                </a:schemeClr>
              </a:buClr>
              <a:buFont typeface="Wingdings" pitchFamily="2" charset="2"/>
              <a:buChar char="Ø"/>
            </a:pPr>
            <a:r>
              <a:rPr lang="es-PE" sz="2100" b="1" dirty="0">
                <a:solidFill>
                  <a:schemeClr val="accent1">
                    <a:lumMod val="75000"/>
                  </a:schemeClr>
                </a:solidFill>
              </a:rPr>
              <a:t>se erigen en </a:t>
            </a:r>
            <a:r>
              <a:rPr lang="es-PE" sz="2100" b="1" i="1" dirty="0">
                <a:solidFill>
                  <a:schemeClr val="accent1">
                    <a:lumMod val="75000"/>
                  </a:schemeClr>
                </a:solidFill>
              </a:rPr>
              <a:t>“lo más firme, lo más general, una instancia reguladora e imperativa</a:t>
            </a:r>
            <a:r>
              <a:rPr lang="es-ES" sz="2100" b="1" i="1" dirty="0">
                <a:solidFill>
                  <a:schemeClr val="accent1">
                    <a:lumMod val="75000"/>
                  </a:schemeClr>
                </a:solidFill>
              </a:rPr>
              <a:t>”</a:t>
            </a:r>
            <a:r>
              <a:rPr lang="es-ES" sz="2100" b="1" dirty="0">
                <a:solidFill>
                  <a:schemeClr val="accent1">
                    <a:lumMod val="75000"/>
                  </a:schemeClr>
                </a:solidFill>
              </a:rPr>
              <a:t>.</a:t>
            </a:r>
            <a:endParaRPr lang="es-PE" sz="2100" b="1" dirty="0">
              <a:solidFill>
                <a:schemeClr val="accent1">
                  <a:lumMod val="75000"/>
                </a:schemeClr>
              </a:solidFill>
            </a:endParaRPr>
          </a:p>
          <a:p>
            <a:endParaRPr lang="es-PE" dirty="0"/>
          </a:p>
        </p:txBody>
      </p:sp>
    </p:spTree>
    <p:extLst>
      <p:ext uri="{BB962C8B-B14F-4D97-AF65-F5344CB8AC3E}">
        <p14:creationId xmlns:p14="http://schemas.microsoft.com/office/powerpoint/2010/main" val="3300467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es-ES" sz="4200" i="1" dirty="0"/>
              <a:t>Sobre verdad y mentira </a:t>
            </a:r>
            <a:br>
              <a:rPr lang="es-ES" sz="4200" i="1" dirty="0"/>
            </a:br>
            <a:r>
              <a:rPr lang="es-ES" sz="4200" i="1" dirty="0"/>
              <a:t>en sentido extramoral</a:t>
            </a:r>
            <a:endParaRPr lang="es-PE" sz="4200" i="1" dirty="0"/>
          </a:p>
        </p:txBody>
      </p:sp>
      <p:sp>
        <p:nvSpPr>
          <p:cNvPr id="3" name="2 Marcador de contenido"/>
          <p:cNvSpPr>
            <a:spLocks noGrp="1"/>
          </p:cNvSpPr>
          <p:nvPr>
            <p:ph idx="1"/>
          </p:nvPr>
        </p:nvSpPr>
        <p:spPr/>
        <p:txBody>
          <a:bodyPr/>
          <a:lstStyle/>
          <a:p>
            <a:r>
              <a:rPr lang="es-ES" sz="3000" dirty="0"/>
              <a:t>El lenguaje crea </a:t>
            </a:r>
            <a:r>
              <a:rPr lang="es-ES" sz="3000" i="1" dirty="0">
                <a:solidFill>
                  <a:schemeClr val="accent1">
                    <a:lumMod val="50000"/>
                  </a:schemeClr>
                </a:solidFill>
              </a:rPr>
              <a:t>metáforas</a:t>
            </a:r>
            <a:r>
              <a:rPr lang="es-ES" sz="3000" dirty="0"/>
              <a:t> que ayudan a la mente a entender, de alguna manera, el continuo flujo de eventos del mundo.</a:t>
            </a:r>
          </a:p>
          <a:p>
            <a:r>
              <a:rPr lang="es-ES" sz="3000" dirty="0"/>
              <a:t>Estas metáforas, a su vez, se convierten en </a:t>
            </a:r>
            <a:r>
              <a:rPr lang="es-ES" sz="3000" i="1" dirty="0">
                <a:solidFill>
                  <a:schemeClr val="accent1">
                    <a:lumMod val="50000"/>
                  </a:schemeClr>
                </a:solidFill>
              </a:rPr>
              <a:t>conceptos</a:t>
            </a:r>
            <a:r>
              <a:rPr lang="es-ES" sz="3000" dirty="0"/>
              <a:t> que aspiran a congelar el flujo.</a:t>
            </a:r>
          </a:p>
          <a:p>
            <a:r>
              <a:rPr lang="es-ES" sz="3000" dirty="0"/>
              <a:t>La racionalidad científica esquematiza esta “imagen congelada” y la propone como el cénit del conocer. </a:t>
            </a:r>
            <a:endParaRPr lang="es-P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es-ES" sz="4200" i="1" dirty="0"/>
              <a:t>Sobre verdad y mentira </a:t>
            </a:r>
            <a:br>
              <a:rPr lang="es-ES" sz="4200" i="1" dirty="0"/>
            </a:br>
            <a:r>
              <a:rPr lang="es-ES" sz="4200" i="1" dirty="0"/>
              <a:t>en sentido extramoral</a:t>
            </a:r>
            <a:endParaRPr lang="es-PE" sz="4200" i="1" dirty="0"/>
          </a:p>
        </p:txBody>
      </p:sp>
      <p:sp>
        <p:nvSpPr>
          <p:cNvPr id="3" name="2 Marcador de contenido"/>
          <p:cNvSpPr>
            <a:spLocks noGrp="1"/>
          </p:cNvSpPr>
          <p:nvPr>
            <p:ph idx="1"/>
          </p:nvPr>
        </p:nvSpPr>
        <p:spPr/>
        <p:txBody>
          <a:bodyPr>
            <a:normAutofit/>
          </a:bodyPr>
          <a:lstStyle/>
          <a:p>
            <a:r>
              <a:rPr lang="es-ES" sz="3000" dirty="0"/>
              <a:t>Al reducir a la verdad a </a:t>
            </a:r>
            <a:r>
              <a:rPr lang="es-ES" sz="3000" i="1" dirty="0">
                <a:solidFill>
                  <a:schemeClr val="accent1">
                    <a:lumMod val="75000"/>
                  </a:schemeClr>
                </a:solidFill>
              </a:rPr>
              <a:t>“una hueste de metáforas, metonimias, antropomorfismos”</a:t>
            </a:r>
            <a:r>
              <a:rPr lang="es-ES" sz="3000" dirty="0"/>
              <a:t> , lo que concebimos como conocimiento  se revela como </a:t>
            </a:r>
            <a:r>
              <a:rPr lang="es-ES" sz="3000" dirty="0">
                <a:solidFill>
                  <a:schemeClr val="accent1">
                    <a:lumMod val="75000"/>
                  </a:schemeClr>
                </a:solidFill>
              </a:rPr>
              <a:t>“</a:t>
            </a:r>
            <a:r>
              <a:rPr lang="es-PE" sz="3000" i="1" dirty="0">
                <a:solidFill>
                  <a:schemeClr val="accent1">
                    <a:lumMod val="75000"/>
                  </a:schemeClr>
                </a:solidFill>
              </a:rPr>
              <a:t>una suma de relaciones humanas que han sido realzadas, extrapoladas y adornadas poética y retóricamente</a:t>
            </a:r>
            <a:r>
              <a:rPr lang="es-ES" sz="3000" dirty="0">
                <a:solidFill>
                  <a:schemeClr val="accent1">
                    <a:lumMod val="75000"/>
                  </a:schemeClr>
                </a:solidFill>
              </a:rPr>
              <a:t>”</a:t>
            </a:r>
            <a:r>
              <a:rPr lang="es-ES" sz="3000" dirty="0"/>
              <a:t> cuyo único canon es el uso reiterado.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es-ES" sz="4200" i="1" dirty="0"/>
              <a:t>Sobre verdad y mentira </a:t>
            </a:r>
            <a:br>
              <a:rPr lang="es-ES" sz="4200" i="1" dirty="0"/>
            </a:br>
            <a:r>
              <a:rPr lang="es-ES" sz="4200" i="1" dirty="0"/>
              <a:t>en sentido extramoral</a:t>
            </a:r>
            <a:endParaRPr lang="es-PE" sz="4200" i="1" dirty="0"/>
          </a:p>
        </p:txBody>
      </p:sp>
      <p:sp>
        <p:nvSpPr>
          <p:cNvPr id="3" name="2 Marcador de contenido"/>
          <p:cNvSpPr>
            <a:spLocks noGrp="1"/>
          </p:cNvSpPr>
          <p:nvPr>
            <p:ph idx="1"/>
          </p:nvPr>
        </p:nvSpPr>
        <p:spPr/>
        <p:txBody>
          <a:bodyPr>
            <a:normAutofit/>
          </a:bodyPr>
          <a:lstStyle/>
          <a:p>
            <a:r>
              <a:rPr lang="es-ES" sz="3000" dirty="0"/>
              <a:t>Al fin y al cabo, al ser humano, interesado en mantener sus modos de vida gregarios, le interesa solamente el beneficio práctico.</a:t>
            </a:r>
          </a:p>
          <a:p>
            <a:r>
              <a:rPr lang="es-ES" sz="3000" dirty="0"/>
              <a:t>La verdad se reduce a utilidad: el hombre solo se preocupa por </a:t>
            </a:r>
            <a:r>
              <a:rPr lang="es-ES" sz="2800" b="1" i="1" dirty="0">
                <a:solidFill>
                  <a:schemeClr val="accent5">
                    <a:lumMod val="50000"/>
                  </a:schemeClr>
                </a:solidFill>
              </a:rPr>
              <a:t>“las consecuencias agradables de la verdad, aquellas que mantienen la vida”</a:t>
            </a:r>
            <a:r>
              <a:rPr lang="es-ES" sz="3000" i="1" dirty="0">
                <a:solidFill>
                  <a:schemeClr val="accent5">
                    <a:lumMod val="50000"/>
                  </a:schemeClr>
                </a:solidFill>
              </a:rPr>
              <a:t> </a:t>
            </a:r>
            <a:r>
              <a:rPr lang="es-ES" sz="3000" dirty="0"/>
              <a:t>mientras es </a:t>
            </a:r>
            <a:r>
              <a:rPr lang="es-ES" sz="2800" b="1" i="1" dirty="0">
                <a:solidFill>
                  <a:schemeClr val="accent5">
                    <a:lumMod val="50000"/>
                  </a:schemeClr>
                </a:solidFill>
              </a:rPr>
              <a:t>“indiferente al conocimiento puro y sin consecuencia”</a:t>
            </a:r>
            <a:r>
              <a:rPr lang="es-ES" sz="3000" i="1" dirty="0">
                <a:solidFill>
                  <a:schemeClr val="accent5">
                    <a:lumMod val="50000"/>
                  </a:schemeClr>
                </a:solidFill>
              </a:rPr>
              <a:t> </a:t>
            </a:r>
            <a:r>
              <a:rPr lang="es-ES" sz="3000" dirty="0"/>
              <a:t>y </a:t>
            </a:r>
            <a:r>
              <a:rPr lang="es-ES" sz="2800" b="1" i="1" dirty="0">
                <a:solidFill>
                  <a:schemeClr val="accent5">
                    <a:lumMod val="50000"/>
                  </a:schemeClr>
                </a:solidFill>
              </a:rPr>
              <a:t>“hostil frente a las verdades susceptibles de efectos perjudiciales”</a:t>
            </a:r>
            <a:r>
              <a:rPr lang="es-ES" sz="3000" i="1" dirty="0">
                <a:solidFill>
                  <a:schemeClr val="accent5">
                    <a:lumMod val="50000"/>
                  </a:schemeClr>
                </a:solidFill>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es-ES" sz="4200" i="1" dirty="0"/>
              <a:t>Sobre verdad y mentira </a:t>
            </a:r>
            <a:br>
              <a:rPr lang="es-ES" sz="4200" i="1" dirty="0"/>
            </a:br>
            <a:r>
              <a:rPr lang="es-ES" sz="4200" i="1" dirty="0"/>
              <a:t>en sentido extramoral</a:t>
            </a:r>
            <a:endParaRPr lang="es-PE" sz="4200" i="1" dirty="0"/>
          </a:p>
        </p:txBody>
      </p:sp>
      <p:sp>
        <p:nvSpPr>
          <p:cNvPr id="3" name="2 Marcador de contenido"/>
          <p:cNvSpPr>
            <a:spLocks noGrp="1"/>
          </p:cNvSpPr>
          <p:nvPr>
            <p:ph idx="1"/>
          </p:nvPr>
        </p:nvSpPr>
        <p:spPr/>
        <p:txBody>
          <a:bodyPr>
            <a:normAutofit/>
          </a:bodyPr>
          <a:lstStyle/>
          <a:p>
            <a:pPr algn="ctr">
              <a:buNone/>
            </a:pPr>
            <a:endParaRPr lang="es-ES" sz="2200" b="1" i="1" dirty="0">
              <a:solidFill>
                <a:schemeClr val="accent1">
                  <a:lumMod val="75000"/>
                </a:schemeClr>
              </a:solidFill>
            </a:endParaRPr>
          </a:p>
          <a:p>
            <a:pPr algn="ctr">
              <a:buNone/>
            </a:pPr>
            <a:r>
              <a:rPr lang="es-ES" sz="2200" b="1" i="1" dirty="0">
                <a:solidFill>
                  <a:schemeClr val="accent1">
                    <a:lumMod val="75000"/>
                  </a:schemeClr>
                </a:solidFill>
              </a:rPr>
              <a:t>“Solo mediante el olvido de este mundo primitivo de metáforas, solo mediante el endurecimiento y petrificación de un fogoso torrente primordial compuesto de imágenes que surgen de la capacidad originaria de la fantasía humana, solo mediante la invencible creencia en que </a:t>
            </a:r>
            <a:r>
              <a:rPr lang="es-ES" sz="2200" b="1" dirty="0">
                <a:solidFill>
                  <a:schemeClr val="accent1">
                    <a:lumMod val="75000"/>
                  </a:schemeClr>
                </a:solidFill>
              </a:rPr>
              <a:t>este</a:t>
            </a:r>
            <a:r>
              <a:rPr lang="es-ES" sz="2200" b="1" i="1" dirty="0">
                <a:solidFill>
                  <a:schemeClr val="accent1">
                    <a:lumMod val="75000"/>
                  </a:schemeClr>
                </a:solidFill>
              </a:rPr>
              <a:t> sol, </a:t>
            </a:r>
            <a:r>
              <a:rPr lang="es-ES" sz="2200" b="1" dirty="0">
                <a:solidFill>
                  <a:schemeClr val="accent1">
                    <a:lumMod val="75000"/>
                  </a:schemeClr>
                </a:solidFill>
              </a:rPr>
              <a:t>esta</a:t>
            </a:r>
            <a:r>
              <a:rPr lang="es-ES" sz="2200" b="1" i="1" dirty="0">
                <a:solidFill>
                  <a:schemeClr val="accent1">
                    <a:lumMod val="75000"/>
                  </a:schemeClr>
                </a:solidFill>
              </a:rPr>
              <a:t> ventana, </a:t>
            </a:r>
            <a:r>
              <a:rPr lang="es-ES" sz="2200" b="1" dirty="0">
                <a:solidFill>
                  <a:schemeClr val="accent1">
                    <a:lumMod val="75000"/>
                  </a:schemeClr>
                </a:solidFill>
              </a:rPr>
              <a:t>esta</a:t>
            </a:r>
            <a:r>
              <a:rPr lang="es-ES" sz="2200" b="1" i="1" dirty="0">
                <a:solidFill>
                  <a:schemeClr val="accent1">
                    <a:lumMod val="75000"/>
                  </a:schemeClr>
                </a:solidFill>
              </a:rPr>
              <a:t> mesa son una verdad en sí, en resumen: gracias solamente al hecho de que el hombre se olvida de sí mismo como sujeto y, por cierto, como sujeto artísticamente creador, vive con cierta calma, seguridad y consecuencia; si pudiera salir, aunque fuese un instante, fuera de los muros de esa creencia que lo tiene prisionero, se terminaría en el acto su </a:t>
            </a:r>
            <a:r>
              <a:rPr lang="es-ES" sz="2200" b="1" i="1" dirty="0">
                <a:solidFill>
                  <a:schemeClr val="accent1">
                    <a:lumMod val="75000"/>
                  </a:schemeClr>
                </a:solidFill>
                <a:latin typeface="+mj-lt"/>
              </a:rPr>
              <a:t>«</a:t>
            </a:r>
            <a:r>
              <a:rPr lang="es-ES" sz="2200" b="1" i="1" dirty="0">
                <a:solidFill>
                  <a:schemeClr val="accent1">
                    <a:lumMod val="75000"/>
                  </a:schemeClr>
                </a:solidFill>
              </a:rPr>
              <a:t>conciencia de sí mismo».”  </a:t>
            </a:r>
            <a:r>
              <a:rPr lang="es-ES" sz="2200" b="1" dirty="0">
                <a:solidFill>
                  <a:schemeClr val="accent1">
                    <a:lumMod val="75000"/>
                  </a:schemeClr>
                </a:solidFill>
              </a:rPr>
              <a:t>(p. 29)</a:t>
            </a:r>
            <a:endParaRPr lang="es-ES" sz="22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es-ES" sz="4200" i="1" dirty="0"/>
              <a:t>Sobre verdad y mentira </a:t>
            </a:r>
            <a:br>
              <a:rPr lang="es-ES" sz="4200" i="1" dirty="0"/>
            </a:br>
            <a:r>
              <a:rPr lang="es-ES" sz="4200" i="1" dirty="0"/>
              <a:t>en sentido extramoral</a:t>
            </a:r>
            <a:endParaRPr lang="es-PE" sz="4200" i="1" dirty="0"/>
          </a:p>
        </p:txBody>
      </p:sp>
      <p:sp>
        <p:nvSpPr>
          <p:cNvPr id="3" name="2 Marcador de contenido"/>
          <p:cNvSpPr>
            <a:spLocks noGrp="1"/>
          </p:cNvSpPr>
          <p:nvPr>
            <p:ph idx="1"/>
          </p:nvPr>
        </p:nvSpPr>
        <p:spPr/>
        <p:txBody>
          <a:bodyPr/>
          <a:lstStyle/>
          <a:p>
            <a:r>
              <a:rPr lang="es-ES" sz="3000" i="1" dirty="0"/>
              <a:t>“Todo lo maravilloso, lo que precisamente nos asombra de las leyes de la naturaleza, reside única y exclusivamente en el rigor matemático y en la inviolabilidad de las representaciones del tiempo y del espacio.”</a:t>
            </a:r>
          </a:p>
          <a:p>
            <a:pPr lvl="1">
              <a:buNone/>
            </a:pPr>
            <a:r>
              <a:rPr lang="es-ES" sz="2300" b="1" dirty="0">
                <a:solidFill>
                  <a:schemeClr val="accent1">
                    <a:lumMod val="50000"/>
                  </a:schemeClr>
                </a:solidFill>
                <a:sym typeface="Symbol"/>
              </a:rPr>
              <a:t> </a:t>
            </a:r>
            <a:r>
              <a:rPr lang="es-ES" sz="2300" b="1" dirty="0">
                <a:solidFill>
                  <a:schemeClr val="accent1">
                    <a:lumMod val="50000"/>
                  </a:schemeClr>
                </a:solidFill>
              </a:rPr>
              <a:t>solo captamos </a:t>
            </a:r>
            <a:r>
              <a:rPr lang="es-ES" sz="2300" b="1" i="1" dirty="0">
                <a:solidFill>
                  <a:schemeClr val="accent1">
                    <a:lumMod val="50000"/>
                  </a:schemeClr>
                </a:solidFill>
              </a:rPr>
              <a:t>en las cosas </a:t>
            </a:r>
            <a:r>
              <a:rPr lang="es-ES" sz="2300" b="1" dirty="0">
                <a:solidFill>
                  <a:schemeClr val="accent1">
                    <a:lumMod val="50000"/>
                  </a:schemeClr>
                </a:solidFill>
              </a:rPr>
              <a:t>esas formas;</a:t>
            </a:r>
          </a:p>
          <a:p>
            <a:pPr lvl="1">
              <a:buNone/>
            </a:pPr>
            <a:r>
              <a:rPr lang="es-ES" sz="2300" b="1" dirty="0">
                <a:solidFill>
                  <a:schemeClr val="accent1">
                    <a:lumMod val="50000"/>
                  </a:schemeClr>
                </a:solidFill>
                <a:sym typeface="Symbol"/>
              </a:rPr>
              <a:t> </a:t>
            </a:r>
            <a:r>
              <a:rPr lang="es-ES" sz="2300" b="1" dirty="0">
                <a:solidFill>
                  <a:schemeClr val="accent1">
                    <a:lumMod val="50000"/>
                  </a:schemeClr>
                </a:solidFill>
              </a:rPr>
              <a:t>toda producción de percepciones </a:t>
            </a:r>
            <a:r>
              <a:rPr lang="es-ES" sz="2300" b="1" i="1" dirty="0">
                <a:solidFill>
                  <a:schemeClr val="accent1">
                    <a:lumMod val="50000"/>
                  </a:schemeClr>
                </a:solidFill>
              </a:rPr>
              <a:t>supone ya esas formas</a:t>
            </a:r>
            <a:r>
              <a:rPr lang="es-ES" sz="2300" b="1" dirty="0">
                <a:solidFill>
                  <a:schemeClr val="accent1">
                    <a:lumMod val="50000"/>
                  </a:schemeClr>
                </a:solidFill>
              </a:rPr>
              <a:t>.   </a:t>
            </a:r>
            <a:endParaRPr lang="es-PE" sz="2300" b="1" dirty="0">
              <a:solidFill>
                <a:schemeClr val="accent1">
                  <a:lumMod val="50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a:t>Bibliografía</a:t>
            </a:r>
            <a:endParaRPr lang="es-PE" dirty="0"/>
          </a:p>
        </p:txBody>
      </p:sp>
      <p:sp>
        <p:nvSpPr>
          <p:cNvPr id="3" name="2 Marcador de contenido"/>
          <p:cNvSpPr>
            <a:spLocks noGrp="1"/>
          </p:cNvSpPr>
          <p:nvPr>
            <p:ph idx="1"/>
          </p:nvPr>
        </p:nvSpPr>
        <p:spPr/>
        <p:txBody>
          <a:bodyPr>
            <a:noAutofit/>
          </a:bodyPr>
          <a:lstStyle/>
          <a:p>
            <a:pPr>
              <a:buNone/>
            </a:pPr>
            <a:endParaRPr lang="es-ES" sz="2000" b="1" dirty="0"/>
          </a:p>
          <a:p>
            <a:pPr>
              <a:buNone/>
            </a:pPr>
            <a:r>
              <a:rPr lang="es-ES" sz="2000" b="1" dirty="0"/>
              <a:t>Principal.-</a:t>
            </a:r>
          </a:p>
          <a:p>
            <a:pPr>
              <a:buNone/>
            </a:pPr>
            <a:r>
              <a:rPr lang="es-ES" sz="2000" dirty="0">
                <a:solidFill>
                  <a:schemeClr val="tx1">
                    <a:lumMod val="85000"/>
                    <a:lumOff val="15000"/>
                  </a:schemeClr>
                </a:solidFill>
              </a:rPr>
              <a:t>NIETZSCHE, Friedrich</a:t>
            </a:r>
          </a:p>
          <a:p>
            <a:pPr>
              <a:buNone/>
            </a:pPr>
            <a:r>
              <a:rPr lang="es-ES" sz="2000" dirty="0">
                <a:solidFill>
                  <a:schemeClr val="tx1">
                    <a:lumMod val="85000"/>
                    <a:lumOff val="15000"/>
                  </a:schemeClr>
                </a:solidFill>
                <a:latin typeface="+mj-lt"/>
              </a:rPr>
              <a:t>2007   </a:t>
            </a:r>
            <a:r>
              <a:rPr lang="es-ES" sz="2000" i="1" dirty="0">
                <a:solidFill>
                  <a:schemeClr val="tx1">
                    <a:lumMod val="85000"/>
                    <a:lumOff val="15000"/>
                  </a:schemeClr>
                </a:solidFill>
                <a:latin typeface="+mj-lt"/>
              </a:rPr>
              <a:t>Sobre verdad y mentira en sentido extramoral</a:t>
            </a:r>
            <a:r>
              <a:rPr lang="es-ES" sz="2000" dirty="0">
                <a:solidFill>
                  <a:schemeClr val="tx1">
                    <a:lumMod val="85000"/>
                    <a:lumOff val="15000"/>
                  </a:schemeClr>
                </a:solidFill>
                <a:latin typeface="+mj-lt"/>
              </a:rPr>
              <a:t>. Madrid: Tecnos.</a:t>
            </a:r>
          </a:p>
          <a:p>
            <a:pPr>
              <a:buNone/>
            </a:pPr>
            <a:endParaRPr lang="es-ES" sz="2000" dirty="0">
              <a:latin typeface="+mj-lt"/>
            </a:endParaRPr>
          </a:p>
          <a:p>
            <a:pPr>
              <a:buNone/>
            </a:pPr>
            <a:r>
              <a:rPr lang="es-ES" sz="2000" b="1" dirty="0">
                <a:latin typeface="+mj-lt"/>
              </a:rPr>
              <a:t>Secundaria.- </a:t>
            </a:r>
          </a:p>
          <a:p>
            <a:pPr>
              <a:buNone/>
            </a:pPr>
            <a:r>
              <a:rPr lang="es-ES" sz="2000" dirty="0">
                <a:solidFill>
                  <a:schemeClr val="tx1">
                    <a:lumMod val="85000"/>
                    <a:lumOff val="15000"/>
                  </a:schemeClr>
                </a:solidFill>
              </a:rPr>
              <a:t>CÍA LAMANA, Domingo</a:t>
            </a:r>
          </a:p>
          <a:p>
            <a:pPr>
              <a:buNone/>
            </a:pPr>
            <a:r>
              <a:rPr lang="es-ES" sz="2000" dirty="0">
                <a:solidFill>
                  <a:schemeClr val="tx1">
                    <a:lumMod val="85000"/>
                    <a:lumOff val="15000"/>
                  </a:schemeClr>
                </a:solidFill>
              </a:rPr>
              <a:t>2000   “Nietzsche</a:t>
            </a:r>
            <a:r>
              <a:rPr lang="es-ES" sz="2000" dirty="0">
                <a:solidFill>
                  <a:schemeClr val="tx1">
                    <a:lumMod val="85000"/>
                    <a:lumOff val="15000"/>
                  </a:schemeClr>
                </a:solidFill>
                <a:latin typeface="+mj-lt"/>
              </a:rPr>
              <a:t>: la filosofía narrativa de la mentira, la metáfora y el</a:t>
            </a:r>
          </a:p>
          <a:p>
            <a:pPr>
              <a:buNone/>
            </a:pPr>
            <a:r>
              <a:rPr lang="es-ES" sz="2000" dirty="0">
                <a:solidFill>
                  <a:schemeClr val="tx1">
                    <a:lumMod val="85000"/>
                    <a:lumOff val="15000"/>
                  </a:schemeClr>
                </a:solidFill>
                <a:latin typeface="+mj-lt"/>
              </a:rPr>
              <a:t>             simulacro”. En </a:t>
            </a:r>
            <a:r>
              <a:rPr lang="es-ES" sz="2000" i="1" dirty="0">
                <a:solidFill>
                  <a:schemeClr val="tx1">
                    <a:lumMod val="85000"/>
                    <a:lumOff val="15000"/>
                  </a:schemeClr>
                </a:solidFill>
                <a:latin typeface="+mj-lt"/>
              </a:rPr>
              <a:t>A Parte Rei</a:t>
            </a:r>
            <a:r>
              <a:rPr lang="es-ES" sz="2000" dirty="0">
                <a:solidFill>
                  <a:schemeClr val="tx1">
                    <a:lumMod val="85000"/>
                    <a:lumOff val="15000"/>
                  </a:schemeClr>
                </a:solidFill>
                <a:latin typeface="+mj-lt"/>
              </a:rPr>
              <a:t>, no. 8, junio del 2000.</a:t>
            </a:r>
          </a:p>
          <a:p>
            <a:pPr>
              <a:buNone/>
            </a:pPr>
            <a:r>
              <a:rPr lang="es-ES" sz="2000" dirty="0">
                <a:latin typeface="+mj-lt"/>
              </a:rPr>
              <a:t>            &lt;</a:t>
            </a:r>
            <a:r>
              <a:rPr lang="es-ES" sz="2000" dirty="0">
                <a:latin typeface="+mj-lt"/>
                <a:hlinkClick r:id="rId2"/>
              </a:rPr>
              <a:t>http://serbal.pntic.mec.es/~cmunoz11/nietdomingo.html</a:t>
            </a:r>
            <a:r>
              <a:rPr lang="es-ES" sz="2000" dirty="0">
                <a:latin typeface="+mj-lt"/>
                <a:cs typeface="Arial"/>
              </a:rPr>
              <a:t>&gt;</a:t>
            </a:r>
            <a:r>
              <a:rPr lang="es-ES" sz="2000" dirty="0">
                <a:latin typeface="+mj-lt"/>
              </a:rPr>
              <a:t> </a:t>
            </a:r>
          </a:p>
          <a:p>
            <a:pPr>
              <a:buNone/>
            </a:pPr>
            <a:endParaRPr lang="es-ES" sz="2000" dirty="0"/>
          </a:p>
          <a:p>
            <a:pPr>
              <a:buNone/>
            </a:pPr>
            <a:endParaRPr lang="es-ES" sz="2000" dirty="0"/>
          </a:p>
          <a:p>
            <a:pPr>
              <a:buNone/>
            </a:pPr>
            <a:endParaRPr lang="es-ES" sz="2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a:t>Bibliografía</a:t>
            </a:r>
            <a:endParaRPr lang="es-PE" dirty="0"/>
          </a:p>
        </p:txBody>
      </p:sp>
      <p:sp>
        <p:nvSpPr>
          <p:cNvPr id="3" name="2 Marcador de contenido"/>
          <p:cNvSpPr>
            <a:spLocks noGrp="1"/>
          </p:cNvSpPr>
          <p:nvPr>
            <p:ph idx="1"/>
          </p:nvPr>
        </p:nvSpPr>
        <p:spPr/>
        <p:txBody>
          <a:bodyPr>
            <a:noAutofit/>
          </a:bodyPr>
          <a:lstStyle/>
          <a:p>
            <a:pPr>
              <a:buNone/>
            </a:pPr>
            <a:endParaRPr lang="es-ES" sz="2000" dirty="0">
              <a:latin typeface="+mj-lt"/>
            </a:endParaRPr>
          </a:p>
          <a:p>
            <a:pPr>
              <a:buNone/>
            </a:pPr>
            <a:r>
              <a:rPr lang="es-ES" sz="2000" dirty="0">
                <a:solidFill>
                  <a:schemeClr val="tx1">
                    <a:lumMod val="85000"/>
                    <a:lumOff val="15000"/>
                  </a:schemeClr>
                </a:solidFill>
              </a:rPr>
              <a:t>COLOMINA, Juan José</a:t>
            </a:r>
          </a:p>
          <a:p>
            <a:pPr>
              <a:buNone/>
            </a:pPr>
            <a:r>
              <a:rPr lang="es-ES" sz="2000" dirty="0">
                <a:solidFill>
                  <a:schemeClr val="tx1">
                    <a:lumMod val="85000"/>
                    <a:lumOff val="15000"/>
                  </a:schemeClr>
                </a:solidFill>
              </a:rPr>
              <a:t>2006   “Verdad y concepto en la filosofía de Nietzsche.” En </a:t>
            </a:r>
            <a:r>
              <a:rPr lang="es-ES" sz="2000" i="1" dirty="0">
                <a:solidFill>
                  <a:schemeClr val="tx1">
                    <a:lumMod val="85000"/>
                    <a:lumOff val="15000"/>
                  </a:schemeClr>
                </a:solidFill>
              </a:rPr>
              <a:t>Éndoxa: Series</a:t>
            </a:r>
          </a:p>
          <a:p>
            <a:pPr>
              <a:buNone/>
            </a:pPr>
            <a:r>
              <a:rPr lang="es-ES" sz="2000" i="1" dirty="0">
                <a:solidFill>
                  <a:schemeClr val="tx1">
                    <a:lumMod val="85000"/>
                    <a:lumOff val="15000"/>
                  </a:schemeClr>
                </a:solidFill>
              </a:rPr>
              <a:t>             Filosóficas</a:t>
            </a:r>
            <a:r>
              <a:rPr lang="es-ES" sz="2000" dirty="0">
                <a:solidFill>
                  <a:schemeClr val="tx1">
                    <a:lumMod val="85000"/>
                    <a:lumOff val="15000"/>
                  </a:schemeClr>
                </a:solidFill>
              </a:rPr>
              <a:t>, no. 21, 2006, pp. 171-195. </a:t>
            </a:r>
          </a:p>
          <a:p>
            <a:pPr>
              <a:buNone/>
            </a:pPr>
            <a:endParaRPr lang="es-ES" sz="2000" dirty="0">
              <a:solidFill>
                <a:schemeClr val="tx1">
                  <a:lumMod val="85000"/>
                  <a:lumOff val="15000"/>
                </a:schemeClr>
              </a:solidFill>
            </a:endParaRPr>
          </a:p>
          <a:p>
            <a:pPr>
              <a:buNone/>
            </a:pPr>
            <a:r>
              <a:rPr lang="es-ES" sz="2000" dirty="0">
                <a:solidFill>
                  <a:schemeClr val="tx1">
                    <a:lumMod val="85000"/>
                    <a:lumOff val="15000"/>
                  </a:schemeClr>
                </a:solidFill>
              </a:rPr>
              <a:t>CONILL SANCHO, Jesús</a:t>
            </a:r>
          </a:p>
          <a:p>
            <a:pPr>
              <a:buNone/>
            </a:pPr>
            <a:r>
              <a:rPr lang="es-ES" sz="2000" dirty="0">
                <a:solidFill>
                  <a:schemeClr val="tx1">
                    <a:lumMod val="85000"/>
                    <a:lumOff val="15000"/>
                  </a:schemeClr>
                </a:solidFill>
              </a:rPr>
              <a:t>2007   </a:t>
            </a:r>
            <a:r>
              <a:rPr lang="es-ES" sz="2000" i="1" dirty="0">
                <a:solidFill>
                  <a:schemeClr val="tx1">
                    <a:lumMod val="85000"/>
                    <a:lumOff val="15000"/>
                  </a:schemeClr>
                </a:solidFill>
              </a:rPr>
              <a:t>El poder de la mentira. Nietzsche y la política de la transvaloración</a:t>
            </a:r>
            <a:r>
              <a:rPr lang="es-ES" sz="2000" dirty="0">
                <a:solidFill>
                  <a:schemeClr val="tx1">
                    <a:lumMod val="85000"/>
                    <a:lumOff val="15000"/>
                  </a:schemeClr>
                </a:solidFill>
              </a:rPr>
              <a:t>. </a:t>
            </a:r>
          </a:p>
          <a:p>
            <a:pPr>
              <a:buNone/>
            </a:pPr>
            <a:r>
              <a:rPr lang="es-ES" sz="2000" dirty="0">
                <a:solidFill>
                  <a:schemeClr val="tx1">
                    <a:lumMod val="85000"/>
                    <a:lumOff val="15000"/>
                  </a:schemeClr>
                </a:solidFill>
              </a:rPr>
              <a:t>             Madrid: Tecnos.</a:t>
            </a:r>
          </a:p>
          <a:p>
            <a:pPr>
              <a:buNone/>
            </a:pPr>
            <a:endParaRPr lang="es-ES" sz="2000" dirty="0">
              <a:solidFill>
                <a:schemeClr val="tx1">
                  <a:lumMod val="85000"/>
                  <a:lumOff val="15000"/>
                </a:schemeClr>
              </a:solidFill>
            </a:endParaRPr>
          </a:p>
          <a:p>
            <a:pPr>
              <a:buNone/>
            </a:pPr>
            <a:r>
              <a:rPr lang="es-ES" sz="2000" dirty="0">
                <a:solidFill>
                  <a:schemeClr val="tx1">
                    <a:lumMod val="85000"/>
                    <a:lumOff val="15000"/>
                  </a:schemeClr>
                </a:solidFill>
              </a:rPr>
              <a:t>FINK, Eugen</a:t>
            </a:r>
          </a:p>
          <a:p>
            <a:pPr>
              <a:buNone/>
            </a:pPr>
            <a:r>
              <a:rPr lang="es-ES" sz="2000" dirty="0">
                <a:solidFill>
                  <a:schemeClr val="tx1">
                    <a:lumMod val="85000"/>
                    <a:lumOff val="15000"/>
                  </a:schemeClr>
                </a:solidFill>
              </a:rPr>
              <a:t>1989   </a:t>
            </a:r>
            <a:r>
              <a:rPr lang="es-ES" sz="2000" i="1" dirty="0">
                <a:solidFill>
                  <a:schemeClr val="tx1">
                    <a:lumMod val="85000"/>
                    <a:lumOff val="15000"/>
                  </a:schemeClr>
                </a:solidFill>
              </a:rPr>
              <a:t>La filosofía de Nietzsche</a:t>
            </a:r>
            <a:r>
              <a:rPr lang="es-ES" sz="2000" dirty="0">
                <a:solidFill>
                  <a:schemeClr val="tx1">
                    <a:lumMod val="85000"/>
                    <a:lumOff val="15000"/>
                  </a:schemeClr>
                </a:solidFill>
              </a:rPr>
              <a:t>. Madrid: Alianza Editorial.</a:t>
            </a:r>
          </a:p>
          <a:p>
            <a:pPr>
              <a:buNone/>
            </a:pPr>
            <a:endParaRPr lang="es-ES" sz="2000" dirty="0"/>
          </a:p>
          <a:p>
            <a:pPr>
              <a:buNone/>
            </a:pPr>
            <a:endParaRPr lang="es-E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es-ES" sz="4200" i="1" dirty="0"/>
              <a:t>Sobre verdad y mentira </a:t>
            </a:r>
            <a:br>
              <a:rPr lang="es-ES" sz="4200" i="1" dirty="0"/>
            </a:br>
            <a:r>
              <a:rPr lang="es-ES" sz="4200" i="1" dirty="0"/>
              <a:t>en sentido extramoral</a:t>
            </a:r>
            <a:endParaRPr lang="es-PE" sz="4200" i="1" dirty="0"/>
          </a:p>
        </p:txBody>
      </p:sp>
      <p:sp>
        <p:nvSpPr>
          <p:cNvPr id="3" name="2 Marcador de contenido"/>
          <p:cNvSpPr>
            <a:spLocks noGrp="1"/>
          </p:cNvSpPr>
          <p:nvPr>
            <p:ph idx="1"/>
          </p:nvPr>
        </p:nvSpPr>
        <p:spPr/>
        <p:txBody>
          <a:bodyPr>
            <a:normAutofit/>
          </a:bodyPr>
          <a:lstStyle/>
          <a:p>
            <a:r>
              <a:rPr lang="es-ES" sz="3000" dirty="0"/>
              <a:t>Opúsculo elaborado en 1873 pero solo publicado póstumamente, refleja de forma directa el interés de Nietzsche por retomar el análisis filológico con la intención de:</a:t>
            </a:r>
          </a:p>
          <a:p>
            <a:pPr lvl="2">
              <a:buClr>
                <a:schemeClr val="accent5">
                  <a:lumMod val="50000"/>
                </a:schemeClr>
              </a:buClr>
              <a:buFont typeface="Wingdings" panose="05000000000000000000" pitchFamily="2" charset="2"/>
              <a:buChar char="Ø"/>
            </a:pPr>
            <a:r>
              <a:rPr lang="es-ES" b="1" dirty="0">
                <a:solidFill>
                  <a:schemeClr val="accent1">
                    <a:lumMod val="50000"/>
                  </a:schemeClr>
                </a:solidFill>
              </a:rPr>
              <a:t>realizar una crítica a fondo de las pretensiones de veracidad del lenguaje;</a:t>
            </a:r>
          </a:p>
          <a:p>
            <a:pPr lvl="2">
              <a:buClr>
                <a:schemeClr val="accent5">
                  <a:lumMod val="50000"/>
                </a:schemeClr>
              </a:buClr>
              <a:buFont typeface="Wingdings" panose="05000000000000000000" pitchFamily="2" charset="2"/>
              <a:buChar char="Ø"/>
            </a:pPr>
            <a:r>
              <a:rPr lang="es-ES" b="1" dirty="0">
                <a:solidFill>
                  <a:schemeClr val="accent1">
                    <a:lumMod val="50000"/>
                  </a:schemeClr>
                </a:solidFill>
              </a:rPr>
              <a:t>empezar a distanciarse de varios presupuestos hermenéuticos que había empleado en </a:t>
            </a:r>
            <a:r>
              <a:rPr lang="es-ES" b="1" i="1" dirty="0">
                <a:solidFill>
                  <a:schemeClr val="accent1">
                    <a:lumMod val="50000"/>
                  </a:schemeClr>
                </a:solidFill>
              </a:rPr>
              <a:t>El nacimiento de la tragedia</a:t>
            </a:r>
            <a:r>
              <a:rPr lang="es-ES" b="1" dirty="0">
                <a:solidFill>
                  <a:schemeClr val="accent1">
                    <a:lumMod val="50000"/>
                  </a:schemeClr>
                </a:solidFill>
              </a:rPr>
              <a:t>.  </a:t>
            </a:r>
            <a:endParaRPr lang="es-PE" b="1" dirty="0">
              <a:solidFill>
                <a:schemeClr val="accent1">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es-ES" sz="4200" i="1" dirty="0"/>
              <a:t>Sobre verdad y mentira </a:t>
            </a:r>
            <a:br>
              <a:rPr lang="es-ES" sz="4200" i="1" dirty="0"/>
            </a:br>
            <a:r>
              <a:rPr lang="es-ES" sz="4200" i="1" dirty="0"/>
              <a:t>en sentido extramoral</a:t>
            </a:r>
            <a:endParaRPr lang="es-PE" sz="4200" i="1" dirty="0"/>
          </a:p>
        </p:txBody>
      </p:sp>
      <p:sp>
        <p:nvSpPr>
          <p:cNvPr id="3" name="2 Marcador de contenido"/>
          <p:cNvSpPr>
            <a:spLocks noGrp="1"/>
          </p:cNvSpPr>
          <p:nvPr>
            <p:ph idx="1"/>
          </p:nvPr>
        </p:nvSpPr>
        <p:spPr/>
        <p:txBody>
          <a:bodyPr/>
          <a:lstStyle/>
          <a:p>
            <a:r>
              <a:rPr lang="es-ES" sz="2600" b="1" i="1" dirty="0">
                <a:solidFill>
                  <a:schemeClr val="tx1">
                    <a:lumMod val="75000"/>
                    <a:lumOff val="25000"/>
                  </a:schemeClr>
                </a:solidFill>
              </a:rPr>
              <a:t>“En algún apartado rincón del universo centelleante, desparramado en innumerables sistemas solares, hubo una vez un astro en el que animales inteligentes inventaron el conocimiento”</a:t>
            </a:r>
            <a:r>
              <a:rPr lang="es-ES" sz="2600" b="1" dirty="0">
                <a:solidFill>
                  <a:schemeClr val="tx1">
                    <a:lumMod val="75000"/>
                    <a:lumOff val="25000"/>
                  </a:schemeClr>
                </a:solidFill>
              </a:rPr>
              <a:t>. </a:t>
            </a:r>
            <a:r>
              <a:rPr lang="es-ES" sz="2800" dirty="0"/>
              <a:t>Así, el conocimiento se articula en relación con:</a:t>
            </a:r>
          </a:p>
          <a:p>
            <a:pPr lvl="2">
              <a:buClr>
                <a:schemeClr val="accent1">
                  <a:lumMod val="75000"/>
                </a:schemeClr>
              </a:buClr>
              <a:buFont typeface="Wingdings" pitchFamily="2" charset="2"/>
              <a:buChar char="Ø"/>
            </a:pPr>
            <a:r>
              <a:rPr lang="es-ES" b="1" dirty="0">
                <a:solidFill>
                  <a:schemeClr val="accent1">
                    <a:lumMod val="50000"/>
                  </a:schemeClr>
                </a:solidFill>
              </a:rPr>
              <a:t>una realidad inmensa e inagotable;</a:t>
            </a:r>
          </a:p>
          <a:p>
            <a:pPr lvl="2">
              <a:buClr>
                <a:schemeClr val="accent1">
                  <a:lumMod val="75000"/>
                </a:schemeClr>
              </a:buClr>
              <a:buFont typeface="Wingdings" pitchFamily="2" charset="2"/>
              <a:buChar char="Ø"/>
            </a:pPr>
            <a:r>
              <a:rPr lang="es-ES" b="1" dirty="0">
                <a:solidFill>
                  <a:schemeClr val="accent1">
                    <a:lumMod val="50000"/>
                  </a:schemeClr>
                </a:solidFill>
              </a:rPr>
              <a:t>una verdad inventada y limitada.</a:t>
            </a:r>
          </a:p>
          <a:p>
            <a:pPr>
              <a:buNone/>
            </a:pPr>
            <a:endParaRPr lang="es-PE" dirty="0"/>
          </a:p>
        </p:txBody>
      </p:sp>
    </p:spTree>
    <p:extLst>
      <p:ext uri="{BB962C8B-B14F-4D97-AF65-F5344CB8AC3E}">
        <p14:creationId xmlns:p14="http://schemas.microsoft.com/office/powerpoint/2010/main" val="2073271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es-ES" sz="4200" i="1" dirty="0"/>
              <a:t>Sobre verdad y mentira </a:t>
            </a:r>
            <a:br>
              <a:rPr lang="es-ES" sz="4200" i="1" dirty="0"/>
            </a:br>
            <a:r>
              <a:rPr lang="es-ES" sz="4200" i="1" dirty="0"/>
              <a:t>en sentido extramoral</a:t>
            </a:r>
            <a:endParaRPr lang="es-PE" sz="4200" i="1" dirty="0"/>
          </a:p>
        </p:txBody>
      </p:sp>
      <p:sp>
        <p:nvSpPr>
          <p:cNvPr id="3" name="2 Marcador de contenido"/>
          <p:cNvSpPr>
            <a:spLocks noGrp="1"/>
          </p:cNvSpPr>
          <p:nvPr>
            <p:ph idx="1"/>
          </p:nvPr>
        </p:nvSpPr>
        <p:spPr/>
        <p:txBody>
          <a:bodyPr/>
          <a:lstStyle/>
          <a:p>
            <a:pPr>
              <a:buNone/>
            </a:pPr>
            <a:r>
              <a:rPr lang="es-ES" dirty="0"/>
              <a:t> </a:t>
            </a:r>
            <a:endParaRPr lang="es-PE" dirty="0"/>
          </a:p>
        </p:txBody>
      </p:sp>
      <p:pic>
        <p:nvPicPr>
          <p:cNvPr id="1028" name="Picture 4" descr="http://img15.deviantart.net/3e96/i/2009/149/5/c/speed_painting___cavern_castle_by_alexikaine.jpg"/>
          <p:cNvPicPr>
            <a:picLocks noChangeAspect="1" noChangeArrowheads="1"/>
          </p:cNvPicPr>
          <p:nvPr/>
        </p:nvPicPr>
        <p:blipFill>
          <a:blip r:embed="rId2" cstate="print"/>
          <a:srcRect/>
          <a:stretch>
            <a:fillRect/>
          </a:stretch>
        </p:blipFill>
        <p:spPr bwMode="auto">
          <a:xfrm>
            <a:off x="1643042" y="2285992"/>
            <a:ext cx="5715000" cy="3810000"/>
          </a:xfrm>
          <a:prstGeom prst="rect">
            <a:avLst/>
          </a:prstGeom>
          <a:noFill/>
        </p:spPr>
      </p:pic>
    </p:spTree>
    <p:extLst>
      <p:ext uri="{BB962C8B-B14F-4D97-AF65-F5344CB8AC3E}">
        <p14:creationId xmlns:p14="http://schemas.microsoft.com/office/powerpoint/2010/main" val="2073271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es-ES" sz="4200" i="1" dirty="0"/>
              <a:t>Sobre verdad y mentira </a:t>
            </a:r>
            <a:br>
              <a:rPr lang="es-ES" sz="4200" i="1" dirty="0"/>
            </a:br>
            <a:r>
              <a:rPr lang="es-ES" sz="4200" i="1" dirty="0"/>
              <a:t>en sentido extramoral</a:t>
            </a:r>
            <a:endParaRPr lang="es-PE" sz="4200" i="1" dirty="0"/>
          </a:p>
        </p:txBody>
      </p:sp>
      <p:sp>
        <p:nvSpPr>
          <p:cNvPr id="3" name="2 Marcador de contenido"/>
          <p:cNvSpPr>
            <a:spLocks noGrp="1"/>
          </p:cNvSpPr>
          <p:nvPr>
            <p:ph idx="1"/>
          </p:nvPr>
        </p:nvSpPr>
        <p:spPr/>
        <p:txBody>
          <a:bodyPr>
            <a:normAutofit/>
          </a:bodyPr>
          <a:lstStyle/>
          <a:p>
            <a:r>
              <a:rPr lang="es-PE" sz="2800" dirty="0"/>
              <a:t>En un </a:t>
            </a:r>
            <a:r>
              <a:rPr lang="es-PE" sz="2800" u="sng" dirty="0"/>
              <a:t>estado </a:t>
            </a:r>
            <a:r>
              <a:rPr lang="es-PE" sz="3000" u="sng" dirty="0">
                <a:latin typeface="+mj-lt"/>
              </a:rPr>
              <a:t>natural</a:t>
            </a:r>
            <a:r>
              <a:rPr lang="es-PE" sz="3000" dirty="0">
                <a:latin typeface="+mj-lt"/>
              </a:rPr>
              <a:t> el individuo usa el intelecto para fingir, pero por necesidad y hastío desea vivir gregariamente ⟹ </a:t>
            </a:r>
            <a:r>
              <a:rPr lang="es-PE" sz="3000" i="1" u="sng" dirty="0">
                <a:solidFill>
                  <a:schemeClr val="accent4">
                    <a:lumMod val="75000"/>
                  </a:schemeClr>
                </a:solidFill>
                <a:latin typeface="+mj-lt"/>
              </a:rPr>
              <a:t>tratado de paz</a:t>
            </a:r>
            <a:r>
              <a:rPr lang="es-PE" sz="3000" dirty="0">
                <a:latin typeface="+mj-lt"/>
              </a:rPr>
              <a:t>. </a:t>
            </a:r>
          </a:p>
          <a:p>
            <a:r>
              <a:rPr lang="es-PE" sz="3000" dirty="0">
                <a:latin typeface="+mj-lt"/>
              </a:rPr>
              <a:t>A partir de entonces “se fija lo que ha de ser «verdad» , es decir, se ha inventado una designación de las cosas uniformemente válida y obligatoria”: el poder legislativo del lenguaje proporciona las primeras leyes de </a:t>
            </a:r>
            <a:r>
              <a:rPr lang="es-PE" sz="3000" u="sng" dirty="0">
                <a:latin typeface="+mj-lt"/>
              </a:rPr>
              <a:t>verdad y mentira</a:t>
            </a:r>
            <a:r>
              <a:rPr lang="es-PE" sz="3000" dirty="0">
                <a:latin typeface="+mj-lt"/>
              </a:rPr>
              <a:t>. </a:t>
            </a:r>
          </a:p>
        </p:txBody>
      </p:sp>
    </p:spTree>
    <p:extLst>
      <p:ext uri="{BB962C8B-B14F-4D97-AF65-F5344CB8AC3E}">
        <p14:creationId xmlns:p14="http://schemas.microsoft.com/office/powerpoint/2010/main" val="2073271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es-ES" sz="4200" i="1" dirty="0"/>
              <a:t>Sobre verdad y mentira </a:t>
            </a:r>
            <a:br>
              <a:rPr lang="es-ES" sz="4200" i="1" dirty="0"/>
            </a:br>
            <a:r>
              <a:rPr lang="es-ES" sz="4200" i="1" dirty="0"/>
              <a:t>en sentido extramoral</a:t>
            </a:r>
            <a:endParaRPr lang="es-PE" sz="4200" i="1" dirty="0"/>
          </a:p>
        </p:txBody>
      </p:sp>
      <p:sp>
        <p:nvSpPr>
          <p:cNvPr id="3" name="2 Marcador de contenido"/>
          <p:cNvSpPr>
            <a:spLocks noGrp="1"/>
          </p:cNvSpPr>
          <p:nvPr>
            <p:ph idx="1"/>
          </p:nvPr>
        </p:nvSpPr>
        <p:spPr/>
        <p:txBody>
          <a:bodyPr>
            <a:normAutofit/>
          </a:bodyPr>
          <a:lstStyle/>
          <a:p>
            <a:pPr algn="ctr">
              <a:buNone/>
            </a:pPr>
            <a:r>
              <a:rPr lang="es-PE" sz="2800" dirty="0"/>
              <a:t>¿Cómo se origina una palabra? </a:t>
            </a:r>
          </a:p>
          <a:p>
            <a:r>
              <a:rPr lang="es-PE" sz="2800" dirty="0">
                <a:solidFill>
                  <a:schemeClr val="accent4">
                    <a:lumMod val="75000"/>
                  </a:schemeClr>
                </a:solidFill>
              </a:rPr>
              <a:t>“¡En primer lugar, un impulso nervioso extrapolado en una imagen! Primera metáfora.” </a:t>
            </a:r>
            <a:r>
              <a:rPr lang="es-PE" sz="2800" dirty="0">
                <a:solidFill>
                  <a:srgbClr val="663300"/>
                </a:solidFill>
              </a:rPr>
              <a:t>– </a:t>
            </a:r>
            <a:r>
              <a:rPr lang="es-PE" sz="2800" dirty="0"/>
              <a:t>Inferir de la dualidad palabra-cosa la existencia de una causa fuera de nosotros es un uso injustificado del principio de razón. </a:t>
            </a:r>
          </a:p>
          <a:p>
            <a:r>
              <a:rPr lang="es-PE" sz="2800" dirty="0">
                <a:solidFill>
                  <a:schemeClr val="accent4">
                    <a:lumMod val="75000"/>
                  </a:schemeClr>
                </a:solidFill>
              </a:rPr>
              <a:t>“¡La imagen transformada de nuevo en un sonido! Segunda metáfora.” </a:t>
            </a:r>
            <a:r>
              <a:rPr lang="es-PE" sz="2800" dirty="0">
                <a:solidFill>
                  <a:srgbClr val="663300"/>
                </a:solidFill>
              </a:rPr>
              <a:t>– </a:t>
            </a:r>
            <a:r>
              <a:rPr lang="es-PE" sz="2800" dirty="0"/>
              <a:t>Inferir de la comunicación hablada la capacidad de compartir significados objetivos es un exceso de la razón. </a:t>
            </a:r>
          </a:p>
          <a:p>
            <a:endParaRPr lang="es-PE" sz="2600" dirty="0">
              <a:latin typeface="+mj-lt"/>
            </a:endParaRPr>
          </a:p>
        </p:txBody>
      </p:sp>
    </p:spTree>
    <p:extLst>
      <p:ext uri="{BB962C8B-B14F-4D97-AF65-F5344CB8AC3E}">
        <p14:creationId xmlns:p14="http://schemas.microsoft.com/office/powerpoint/2010/main" val="2073271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es-ES" sz="4200" i="1" dirty="0"/>
              <a:t>Sobre verdad y mentira </a:t>
            </a:r>
            <a:br>
              <a:rPr lang="es-ES" sz="4200" i="1" dirty="0"/>
            </a:br>
            <a:r>
              <a:rPr lang="es-ES" sz="4200" i="1" dirty="0"/>
              <a:t>en sentido extramoral</a:t>
            </a:r>
            <a:endParaRPr lang="es-PE" sz="4200" i="1" dirty="0"/>
          </a:p>
        </p:txBody>
      </p:sp>
      <p:sp>
        <p:nvSpPr>
          <p:cNvPr id="3" name="2 Marcador de contenido"/>
          <p:cNvSpPr>
            <a:spLocks noGrp="1"/>
          </p:cNvSpPr>
          <p:nvPr>
            <p:ph idx="1"/>
          </p:nvPr>
        </p:nvSpPr>
        <p:spPr/>
        <p:txBody>
          <a:bodyPr>
            <a:normAutofit lnSpcReduction="10000"/>
          </a:bodyPr>
          <a:lstStyle/>
          <a:p>
            <a:r>
              <a:rPr lang="es-PE" sz="3000" dirty="0"/>
              <a:t>El lenguaje no funciona con un procedimiento lógico, sino que trabaja con extrapolaciones: </a:t>
            </a:r>
          </a:p>
          <a:p>
            <a:pPr lvl="2">
              <a:buClr>
                <a:schemeClr val="accent4">
                  <a:lumMod val="75000"/>
                </a:schemeClr>
              </a:buClr>
              <a:buFont typeface="Wingdings" pitchFamily="2" charset="2"/>
              <a:buChar char="Ø"/>
            </a:pPr>
            <a:r>
              <a:rPr lang="es-PE" sz="2300" dirty="0"/>
              <a:t>se limita a </a:t>
            </a:r>
            <a:r>
              <a:rPr lang="es-PE" sz="2300" i="1" u="sng" dirty="0">
                <a:solidFill>
                  <a:schemeClr val="accent4">
                    <a:lumMod val="75000"/>
                  </a:schemeClr>
                </a:solidFill>
              </a:rPr>
              <a:t>designar las relaciones</a:t>
            </a:r>
            <a:r>
              <a:rPr lang="es-PE" sz="2300" i="1" dirty="0">
                <a:solidFill>
                  <a:schemeClr val="accent4">
                    <a:lumMod val="75000"/>
                  </a:schemeClr>
                </a:solidFill>
              </a:rPr>
              <a:t> </a:t>
            </a:r>
            <a:r>
              <a:rPr lang="es-PE" sz="2300" dirty="0"/>
              <a:t>de las cosas con respecto a los hombres; </a:t>
            </a:r>
          </a:p>
          <a:p>
            <a:pPr lvl="2">
              <a:buClr>
                <a:schemeClr val="accent4">
                  <a:lumMod val="75000"/>
                </a:schemeClr>
              </a:buClr>
              <a:buFont typeface="Wingdings" pitchFamily="2" charset="2"/>
              <a:buChar char="Ø"/>
            </a:pPr>
            <a:r>
              <a:rPr lang="es-PE" sz="2300" dirty="0"/>
              <a:t>apela a </a:t>
            </a:r>
            <a:r>
              <a:rPr lang="es-PE" sz="2300" i="1" u="sng" dirty="0">
                <a:solidFill>
                  <a:schemeClr val="accent4">
                    <a:lumMod val="75000"/>
                  </a:schemeClr>
                </a:solidFill>
              </a:rPr>
              <a:t>metáforas audaces</a:t>
            </a:r>
            <a:r>
              <a:rPr lang="es-PE" sz="2300" i="1" dirty="0">
                <a:solidFill>
                  <a:schemeClr val="accent4">
                    <a:lumMod val="75000"/>
                  </a:schemeClr>
                </a:solidFill>
              </a:rPr>
              <a:t> </a:t>
            </a:r>
            <a:r>
              <a:rPr lang="es-PE" sz="2300" dirty="0"/>
              <a:t>para expresar dichas relaciones.</a:t>
            </a:r>
          </a:p>
          <a:p>
            <a:pPr lvl="1" algn="ctr">
              <a:buNone/>
            </a:pPr>
            <a:endParaRPr lang="es-PE" sz="2200" b="1" i="1" dirty="0">
              <a:solidFill>
                <a:schemeClr val="accent1">
                  <a:lumMod val="75000"/>
                </a:schemeClr>
              </a:solidFill>
            </a:endParaRPr>
          </a:p>
          <a:p>
            <a:pPr lvl="1" algn="ctr">
              <a:buNone/>
            </a:pPr>
            <a:r>
              <a:rPr lang="es-PE" sz="2200" b="1" i="1" dirty="0">
                <a:solidFill>
                  <a:schemeClr val="accent1">
                    <a:lumMod val="75000"/>
                  </a:schemeClr>
                </a:solidFill>
              </a:rPr>
              <a:t>“Toda palabra se convierte de manera inmediata en concepto en tanto que justamente no ha de servir para la experiencia singular y completamente individualizada a la que debe su origen, sino que debe encajar al mismo tiempo con innumerables experiencias, por así decirlo, más o menos similares, jamás idénticas estrictamente hablando.” </a:t>
            </a:r>
            <a:r>
              <a:rPr lang="es-PE" sz="2200" b="1" dirty="0">
                <a:solidFill>
                  <a:schemeClr val="accent1">
                    <a:lumMod val="75000"/>
                  </a:schemeClr>
                </a:solidFill>
              </a:rPr>
              <a:t>(p. 23) </a:t>
            </a:r>
            <a:endParaRPr lang="es-PE" sz="2200" b="1" dirty="0">
              <a:solidFill>
                <a:schemeClr val="accent1">
                  <a:lumMod val="75000"/>
                </a:schemeClr>
              </a:solidFill>
              <a:latin typeface="+mj-lt"/>
            </a:endParaRPr>
          </a:p>
        </p:txBody>
      </p:sp>
    </p:spTree>
    <p:extLst>
      <p:ext uri="{BB962C8B-B14F-4D97-AF65-F5344CB8AC3E}">
        <p14:creationId xmlns:p14="http://schemas.microsoft.com/office/powerpoint/2010/main" val="2073271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es-ES" sz="4200" i="1" dirty="0"/>
              <a:t>Sobre verdad y mentira </a:t>
            </a:r>
            <a:br>
              <a:rPr lang="es-ES" sz="4200" i="1" dirty="0"/>
            </a:br>
            <a:r>
              <a:rPr lang="es-ES" sz="4200" i="1" dirty="0"/>
              <a:t>en sentido extramoral</a:t>
            </a:r>
            <a:endParaRPr lang="es-PE" sz="4200" i="1" dirty="0"/>
          </a:p>
        </p:txBody>
      </p:sp>
      <p:sp>
        <p:nvSpPr>
          <p:cNvPr id="3" name="2 Marcador de contenido"/>
          <p:cNvSpPr>
            <a:spLocks noGrp="1"/>
          </p:cNvSpPr>
          <p:nvPr>
            <p:ph idx="1"/>
          </p:nvPr>
        </p:nvSpPr>
        <p:spPr/>
        <p:txBody>
          <a:bodyPr>
            <a:normAutofit/>
          </a:bodyPr>
          <a:lstStyle/>
          <a:p>
            <a:pPr algn="ctr">
              <a:buNone/>
            </a:pPr>
            <a:r>
              <a:rPr lang="es-PE" sz="2400" b="1" i="1" dirty="0">
                <a:solidFill>
                  <a:schemeClr val="accent4">
                    <a:lumMod val="75000"/>
                  </a:schemeClr>
                </a:solidFill>
              </a:rPr>
              <a:t>“Toda la regularidad de las órbitas de los astros y de los procesos químicos coincide en el fondo con aquellas propiedades que nosotros introducimos en las cosas, de modo que, con esto, nos infundimos respeto a nosotros mismos. En efecto, de aquí resulta que esta producción artística de metáforas con la que comienza en nosotros toda percepción, supone ya esas formas y, por tanto, se realizará en ellas; solo por la sólida persistencia de esas formas primigenias resulta posible explicar el que más tarde haya podido construirse sobre las metáforas mismas el edificio de los conceptos.” </a:t>
            </a:r>
            <a:r>
              <a:rPr lang="es-PE" sz="2400" b="1" dirty="0">
                <a:solidFill>
                  <a:schemeClr val="accent4">
                    <a:lumMod val="75000"/>
                  </a:schemeClr>
                </a:solidFill>
              </a:rPr>
              <a:t>(pp. 32-33)</a:t>
            </a:r>
            <a:r>
              <a:rPr lang="es-PE" sz="2400" b="1" dirty="0"/>
              <a:t> </a:t>
            </a:r>
            <a:endParaRPr lang="es-PE" sz="2400" b="1" dirty="0">
              <a:latin typeface="+mj-lt"/>
            </a:endParaRPr>
          </a:p>
        </p:txBody>
      </p:sp>
    </p:spTree>
    <p:extLst>
      <p:ext uri="{BB962C8B-B14F-4D97-AF65-F5344CB8AC3E}">
        <p14:creationId xmlns:p14="http://schemas.microsoft.com/office/powerpoint/2010/main" val="2073271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es-ES" sz="4200" i="1" dirty="0"/>
              <a:t>Sobre verdad y mentira </a:t>
            </a:r>
            <a:br>
              <a:rPr lang="es-ES" sz="4200" i="1" dirty="0"/>
            </a:br>
            <a:r>
              <a:rPr lang="es-ES" sz="4200" i="1" dirty="0"/>
              <a:t>en sentido extramoral</a:t>
            </a:r>
            <a:endParaRPr lang="es-PE" sz="4200" i="1" dirty="0"/>
          </a:p>
        </p:txBody>
      </p:sp>
      <p:sp>
        <p:nvSpPr>
          <p:cNvPr id="3" name="2 Marcador de contenido"/>
          <p:cNvSpPr>
            <a:spLocks noGrp="1"/>
          </p:cNvSpPr>
          <p:nvPr>
            <p:ph idx="1"/>
          </p:nvPr>
        </p:nvSpPr>
        <p:spPr/>
        <p:txBody>
          <a:bodyPr>
            <a:normAutofit/>
          </a:bodyPr>
          <a:lstStyle/>
          <a:p>
            <a:pPr algn="ctr">
              <a:buNone/>
            </a:pPr>
            <a:r>
              <a:rPr lang="es-PE" sz="2400" b="1" i="1" dirty="0">
                <a:solidFill>
                  <a:schemeClr val="accent4">
                    <a:lumMod val="75000"/>
                  </a:schemeClr>
                </a:solidFill>
              </a:rPr>
              <a:t>“Este edificio es, efectivamente, una imitación, sobre la base de las metáforas, de las relaciones de espacio, tiempo y número.”</a:t>
            </a:r>
            <a:r>
              <a:rPr lang="es-PE" sz="2400" b="1" i="1" dirty="0"/>
              <a:t>  </a:t>
            </a:r>
            <a:r>
              <a:rPr lang="es-PE" sz="2400" b="1" dirty="0">
                <a:solidFill>
                  <a:schemeClr val="accent4">
                    <a:lumMod val="75000"/>
                  </a:schemeClr>
                </a:solidFill>
              </a:rPr>
              <a:t>(p. 33)</a:t>
            </a:r>
          </a:p>
          <a:p>
            <a:pPr>
              <a:buNone/>
            </a:pPr>
            <a:endParaRPr lang="es-ES" sz="2800" dirty="0">
              <a:latin typeface="+mj-lt"/>
            </a:endParaRPr>
          </a:p>
          <a:p>
            <a:pPr>
              <a:buFont typeface="Wingdings" pitchFamily="2" charset="2"/>
              <a:buChar char="v"/>
            </a:pPr>
            <a:r>
              <a:rPr lang="es-ES" sz="2500" dirty="0">
                <a:latin typeface="+mj-lt"/>
              </a:rPr>
              <a:t>La necesidad humana de metáforas para instaurar modos y contenidos del saber inunda a la ciencia; éste se revela como edificador de un mundo regular y rígido que sirve como ciudadela protectora para el ser humano. </a:t>
            </a:r>
          </a:p>
          <a:p>
            <a:pPr>
              <a:buFont typeface="Wingdings" pitchFamily="2" charset="2"/>
              <a:buChar char="v"/>
            </a:pPr>
            <a:r>
              <a:rPr lang="es-ES" sz="2500" dirty="0">
                <a:latin typeface="+mj-lt"/>
              </a:rPr>
              <a:t>La sistematización conceptual de la ciencia tiene frente a sí ciertos “rivales” que continuamente emergen también del ansia humana por la metáfora: el arte y el mito. </a:t>
            </a:r>
            <a:endParaRPr lang="es-PE" sz="2500" dirty="0">
              <a:latin typeface="+mj-lt"/>
            </a:endParaRPr>
          </a:p>
        </p:txBody>
      </p:sp>
    </p:spTree>
    <p:extLst>
      <p:ext uri="{BB962C8B-B14F-4D97-AF65-F5344CB8AC3E}">
        <p14:creationId xmlns:p14="http://schemas.microsoft.com/office/powerpoint/2010/main" val="20732712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ódul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ódulo">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ódul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1571</TotalTime>
  <Words>1389</Words>
  <Application>Microsoft Office PowerPoint</Application>
  <PresentationFormat>Presentación en pantalla (4:3)</PresentationFormat>
  <Paragraphs>82</Paragraphs>
  <Slides>18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Arial</vt:lpstr>
      <vt:lpstr>Corbel</vt:lpstr>
      <vt:lpstr>Wingdings</vt:lpstr>
      <vt:lpstr>Wingdings 2</vt:lpstr>
      <vt:lpstr>Wingdings 3</vt:lpstr>
      <vt:lpstr>Módulo</vt:lpstr>
      <vt:lpstr>Nietzsche</vt:lpstr>
      <vt:lpstr>Sobre verdad y mentira  en sentido extramoral</vt:lpstr>
      <vt:lpstr>Sobre verdad y mentira  en sentido extramoral</vt:lpstr>
      <vt:lpstr>Sobre verdad y mentira  en sentido extramoral</vt:lpstr>
      <vt:lpstr>Sobre verdad y mentira  en sentido extramoral</vt:lpstr>
      <vt:lpstr>Sobre verdad y mentira  en sentido extramoral</vt:lpstr>
      <vt:lpstr>Sobre verdad y mentira  en sentido extramoral</vt:lpstr>
      <vt:lpstr>Sobre verdad y mentira  en sentido extramoral</vt:lpstr>
      <vt:lpstr>Sobre verdad y mentira  en sentido extramoral</vt:lpstr>
      <vt:lpstr>Sobre verdad y mentira  en sentido extramoral</vt:lpstr>
      <vt:lpstr>Sobre verdad y mentira  en sentido extramoral</vt:lpstr>
      <vt:lpstr>Sobre verdad y mentira  en sentido extramoral</vt:lpstr>
      <vt:lpstr>Sobre verdad y mentira  en sentido extramoral</vt:lpstr>
      <vt:lpstr>Sobre verdad y mentira  en sentido extramoral</vt:lpstr>
      <vt:lpstr>Sobre verdad y mentira  en sentido extramoral</vt:lpstr>
      <vt:lpstr>Sobre verdad y mentira  en sentido extramoral</vt:lpstr>
      <vt:lpstr>Bibliografía</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Nietzche</dc:title>
  <dc:creator>Cesar</dc:creator>
  <cp:lastModifiedBy>Cesar Inca Mendoza Loyola</cp:lastModifiedBy>
  <cp:revision>101</cp:revision>
  <dcterms:created xsi:type="dcterms:W3CDTF">2013-08-02T19:20:12Z</dcterms:created>
  <dcterms:modified xsi:type="dcterms:W3CDTF">2022-04-22T23:49:54Z</dcterms:modified>
</cp:coreProperties>
</file>