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3" r:id="rId2"/>
    <p:sldId id="274" r:id="rId3"/>
    <p:sldId id="300" r:id="rId4"/>
    <p:sldId id="302" r:id="rId5"/>
    <p:sldId id="287" r:id="rId6"/>
    <p:sldId id="301" r:id="rId7"/>
    <p:sldId id="278" r:id="rId8"/>
    <p:sldId id="279" r:id="rId9"/>
    <p:sldId id="280" r:id="rId10"/>
    <p:sldId id="281" r:id="rId11"/>
    <p:sldId id="282" r:id="rId12"/>
    <p:sldId id="283" r:id="rId13"/>
    <p:sldId id="284" r:id="rId14"/>
    <p:sldId id="285" r:id="rId15"/>
    <p:sldId id="286" r:id="rId16"/>
    <p:sldId id="276" r:id="rId17"/>
    <p:sldId id="277" r:id="rId18"/>
    <p:sldId id="258" r:id="rId19"/>
    <p:sldId id="289" r:id="rId20"/>
    <p:sldId id="290" r:id="rId21"/>
    <p:sldId id="288" r:id="rId22"/>
    <p:sldId id="291" r:id="rId23"/>
    <p:sldId id="292" r:id="rId24"/>
    <p:sldId id="293" r:id="rId25"/>
    <p:sldId id="294" r:id="rId26"/>
    <p:sldId id="295" r:id="rId27"/>
    <p:sldId id="296" r:id="rId28"/>
    <p:sldId id="297" r:id="rId29"/>
    <p:sldId id="257" r:id="rId30"/>
    <p:sldId id="304" r:id="rId31"/>
    <p:sldId id="305" r:id="rId32"/>
    <p:sldId id="306" r:id="rId33"/>
    <p:sldId id="307" r:id="rId34"/>
    <p:sldId id="308" r:id="rId35"/>
    <p:sldId id="259" r:id="rId36"/>
    <p:sldId id="298" r:id="rId37"/>
    <p:sldId id="260" r:id="rId38"/>
    <p:sldId id="261" r:id="rId39"/>
    <p:sldId id="262" r:id="rId40"/>
    <p:sldId id="299" r:id="rId41"/>
    <p:sldId id="263" r:id="rId42"/>
    <p:sldId id="264" r:id="rId43"/>
    <p:sldId id="265" r:id="rId44"/>
    <p:sldId id="266" r:id="rId45"/>
    <p:sldId id="267" r:id="rId46"/>
    <p:sldId id="268" r:id="rId47"/>
    <p:sldId id="269" r:id="rId48"/>
    <p:sldId id="270" r:id="rId49"/>
    <p:sldId id="271" r:id="rId50"/>
    <p:sldId id="272" r:id="rId51"/>
    <p:sldId id="273" r:id="rId52"/>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12" autoAdjust="0"/>
    <p:restoredTop sz="94660"/>
  </p:normalViewPr>
  <p:slideViewPr>
    <p:cSldViewPr snapToGrid="0">
      <p:cViewPr varScale="1">
        <p:scale>
          <a:sx n="73" d="100"/>
          <a:sy n="73" d="100"/>
        </p:scale>
        <p:origin x="54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8ECDB757-B885-484E-AD71-92E19FB72286}" type="datetimeFigureOut">
              <a:rPr lang="es-PE" smtClean="0"/>
              <a:t>9/05/2024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99D1D232-7889-4E21-AD2E-5B2A87BEED3D}" type="slidenum">
              <a:rPr lang="es-PE" smtClean="0"/>
              <a:t>‹Nº›</a:t>
            </a:fld>
            <a:endParaRPr lang="es-PE"/>
          </a:p>
        </p:txBody>
      </p:sp>
    </p:spTree>
    <p:extLst>
      <p:ext uri="{BB962C8B-B14F-4D97-AF65-F5344CB8AC3E}">
        <p14:creationId xmlns:p14="http://schemas.microsoft.com/office/powerpoint/2010/main" val="3020974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8ECDB757-B885-484E-AD71-92E19FB72286}" type="datetimeFigureOut">
              <a:rPr lang="es-PE" smtClean="0"/>
              <a:t>9/05/2024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99D1D232-7889-4E21-AD2E-5B2A87BEED3D}" type="slidenum">
              <a:rPr lang="es-PE" smtClean="0"/>
              <a:t>‹Nº›</a:t>
            </a:fld>
            <a:endParaRPr lang="es-PE"/>
          </a:p>
        </p:txBody>
      </p:sp>
    </p:spTree>
    <p:extLst>
      <p:ext uri="{BB962C8B-B14F-4D97-AF65-F5344CB8AC3E}">
        <p14:creationId xmlns:p14="http://schemas.microsoft.com/office/powerpoint/2010/main" val="1849998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8ECDB757-B885-484E-AD71-92E19FB72286}" type="datetimeFigureOut">
              <a:rPr lang="es-PE" smtClean="0"/>
              <a:t>9/05/2024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99D1D232-7889-4E21-AD2E-5B2A87BEED3D}" type="slidenum">
              <a:rPr lang="es-PE" smtClean="0"/>
              <a:t>‹Nº›</a:t>
            </a:fld>
            <a:endParaRPr lang="es-PE"/>
          </a:p>
        </p:txBody>
      </p:sp>
    </p:spTree>
    <p:extLst>
      <p:ext uri="{BB962C8B-B14F-4D97-AF65-F5344CB8AC3E}">
        <p14:creationId xmlns:p14="http://schemas.microsoft.com/office/powerpoint/2010/main" val="581527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8ECDB757-B885-484E-AD71-92E19FB72286}" type="datetimeFigureOut">
              <a:rPr lang="es-PE" smtClean="0"/>
              <a:t>9/05/2024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99D1D232-7889-4E21-AD2E-5B2A87BEED3D}" type="slidenum">
              <a:rPr lang="es-PE" smtClean="0"/>
              <a:t>‹Nº›</a:t>
            </a:fld>
            <a:endParaRPr lang="es-PE"/>
          </a:p>
        </p:txBody>
      </p:sp>
    </p:spTree>
    <p:extLst>
      <p:ext uri="{BB962C8B-B14F-4D97-AF65-F5344CB8AC3E}">
        <p14:creationId xmlns:p14="http://schemas.microsoft.com/office/powerpoint/2010/main" val="2534382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8ECDB757-B885-484E-AD71-92E19FB72286}" type="datetimeFigureOut">
              <a:rPr lang="es-PE" smtClean="0"/>
              <a:t>9/05/2024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99D1D232-7889-4E21-AD2E-5B2A87BEED3D}" type="slidenum">
              <a:rPr lang="es-PE" smtClean="0"/>
              <a:t>‹Nº›</a:t>
            </a:fld>
            <a:endParaRPr lang="es-PE"/>
          </a:p>
        </p:txBody>
      </p:sp>
    </p:spTree>
    <p:extLst>
      <p:ext uri="{BB962C8B-B14F-4D97-AF65-F5344CB8AC3E}">
        <p14:creationId xmlns:p14="http://schemas.microsoft.com/office/powerpoint/2010/main" val="1964205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8ECDB757-B885-484E-AD71-92E19FB72286}" type="datetimeFigureOut">
              <a:rPr lang="es-PE" smtClean="0"/>
              <a:t>9/05/2024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99D1D232-7889-4E21-AD2E-5B2A87BEED3D}" type="slidenum">
              <a:rPr lang="es-PE" smtClean="0"/>
              <a:t>‹Nº›</a:t>
            </a:fld>
            <a:endParaRPr lang="es-PE"/>
          </a:p>
        </p:txBody>
      </p:sp>
    </p:spTree>
    <p:extLst>
      <p:ext uri="{BB962C8B-B14F-4D97-AF65-F5344CB8AC3E}">
        <p14:creationId xmlns:p14="http://schemas.microsoft.com/office/powerpoint/2010/main" val="2495644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8ECDB757-B885-484E-AD71-92E19FB72286}" type="datetimeFigureOut">
              <a:rPr lang="es-PE" smtClean="0"/>
              <a:t>9/05/2024</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99D1D232-7889-4E21-AD2E-5B2A87BEED3D}" type="slidenum">
              <a:rPr lang="es-PE" smtClean="0"/>
              <a:t>‹Nº›</a:t>
            </a:fld>
            <a:endParaRPr lang="es-PE"/>
          </a:p>
        </p:txBody>
      </p:sp>
    </p:spTree>
    <p:extLst>
      <p:ext uri="{BB962C8B-B14F-4D97-AF65-F5344CB8AC3E}">
        <p14:creationId xmlns:p14="http://schemas.microsoft.com/office/powerpoint/2010/main" val="1153339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8ECDB757-B885-484E-AD71-92E19FB72286}" type="datetimeFigureOut">
              <a:rPr lang="es-PE" smtClean="0"/>
              <a:t>9/05/2024</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99D1D232-7889-4E21-AD2E-5B2A87BEED3D}" type="slidenum">
              <a:rPr lang="es-PE" smtClean="0"/>
              <a:t>‹Nº›</a:t>
            </a:fld>
            <a:endParaRPr lang="es-PE"/>
          </a:p>
        </p:txBody>
      </p:sp>
    </p:spTree>
    <p:extLst>
      <p:ext uri="{BB962C8B-B14F-4D97-AF65-F5344CB8AC3E}">
        <p14:creationId xmlns:p14="http://schemas.microsoft.com/office/powerpoint/2010/main" val="1156033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ECDB757-B885-484E-AD71-92E19FB72286}" type="datetimeFigureOut">
              <a:rPr lang="es-PE" smtClean="0"/>
              <a:t>9/05/2024</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99D1D232-7889-4E21-AD2E-5B2A87BEED3D}" type="slidenum">
              <a:rPr lang="es-PE" smtClean="0"/>
              <a:t>‹Nº›</a:t>
            </a:fld>
            <a:endParaRPr lang="es-PE"/>
          </a:p>
        </p:txBody>
      </p:sp>
    </p:spTree>
    <p:extLst>
      <p:ext uri="{BB962C8B-B14F-4D97-AF65-F5344CB8AC3E}">
        <p14:creationId xmlns:p14="http://schemas.microsoft.com/office/powerpoint/2010/main" val="66563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8ECDB757-B885-484E-AD71-92E19FB72286}" type="datetimeFigureOut">
              <a:rPr lang="es-PE" smtClean="0"/>
              <a:t>9/05/2024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99D1D232-7889-4E21-AD2E-5B2A87BEED3D}" type="slidenum">
              <a:rPr lang="es-PE" smtClean="0"/>
              <a:t>‹Nº›</a:t>
            </a:fld>
            <a:endParaRPr lang="es-PE"/>
          </a:p>
        </p:txBody>
      </p:sp>
    </p:spTree>
    <p:extLst>
      <p:ext uri="{BB962C8B-B14F-4D97-AF65-F5344CB8AC3E}">
        <p14:creationId xmlns:p14="http://schemas.microsoft.com/office/powerpoint/2010/main" val="1188767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8ECDB757-B885-484E-AD71-92E19FB72286}" type="datetimeFigureOut">
              <a:rPr lang="es-PE" smtClean="0"/>
              <a:t>9/05/2024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99D1D232-7889-4E21-AD2E-5B2A87BEED3D}" type="slidenum">
              <a:rPr lang="es-PE" smtClean="0"/>
              <a:t>‹Nº›</a:t>
            </a:fld>
            <a:endParaRPr lang="es-PE"/>
          </a:p>
        </p:txBody>
      </p:sp>
    </p:spTree>
    <p:extLst>
      <p:ext uri="{BB962C8B-B14F-4D97-AF65-F5344CB8AC3E}">
        <p14:creationId xmlns:p14="http://schemas.microsoft.com/office/powerpoint/2010/main" val="3301231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CDB757-B885-484E-AD71-92E19FB72286}" type="datetimeFigureOut">
              <a:rPr lang="es-PE" smtClean="0"/>
              <a:t>9/05/2024</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D1D232-7889-4E21-AD2E-5B2A87BEED3D}" type="slidenum">
              <a:rPr lang="es-PE" smtClean="0"/>
              <a:t>‹Nº›</a:t>
            </a:fld>
            <a:endParaRPr lang="es-PE"/>
          </a:p>
        </p:txBody>
      </p:sp>
    </p:spTree>
    <p:extLst>
      <p:ext uri="{BB962C8B-B14F-4D97-AF65-F5344CB8AC3E}">
        <p14:creationId xmlns:p14="http://schemas.microsoft.com/office/powerpoint/2010/main" val="1863951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jpeg"/><Relationship Id="rId11" Type="http://schemas.openxmlformats.org/officeDocument/2006/relationships/image" Target="../media/image25.jpeg"/><Relationship Id="rId5" Type="http://schemas.openxmlformats.org/officeDocument/2006/relationships/image" Target="../media/image19.jpeg"/><Relationship Id="rId10" Type="http://schemas.openxmlformats.org/officeDocument/2006/relationships/image" Target="../media/image24.jpeg"/><Relationship Id="rId4" Type="http://schemas.openxmlformats.org/officeDocument/2006/relationships/image" Target="../media/image18.jpeg"/><Relationship Id="rId9" Type="http://schemas.openxmlformats.org/officeDocument/2006/relationships/image" Target="../media/image2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unprofesor.com/ciencias-sociales/las-meditaciones-metafisicas-de-descartes-810.html" TargetMode="External"/><Relationship Id="rId2" Type="http://schemas.openxmlformats.org/officeDocument/2006/relationships/hyperlink" Target="https://www.unprofesor.com/ciencias-sociales/rene-descartes-y-el-metodo-cientifico-809.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unprofesor.com/ciencias-sociales/tipos-de-ideas-y-sustancias-para-descartes-811.html" TargetMode="External"/><Relationship Id="rId2" Type="http://schemas.openxmlformats.org/officeDocument/2006/relationships/hyperlink" Target="https://www.unprofesor.com/ciencias-sociales/el-concepto-de-sustancia-en-descartes-2976.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1"/>
            <a:ext cx="12192000" cy="6854033"/>
          </a:xfrm>
          <a:prstGeom prst="rect">
            <a:avLst/>
          </a:prstGeom>
        </p:spPr>
      </p:pic>
    </p:spTree>
    <p:extLst>
      <p:ext uri="{BB962C8B-B14F-4D97-AF65-F5344CB8AC3E}">
        <p14:creationId xmlns:p14="http://schemas.microsoft.com/office/powerpoint/2010/main" val="399160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635479" y="1735077"/>
            <a:ext cx="11070138" cy="3164727"/>
          </a:xfrm>
          <a:prstGeom prst="rect">
            <a:avLst/>
          </a:prstGeom>
        </p:spPr>
      </p:pic>
      <p:cxnSp>
        <p:nvCxnSpPr>
          <p:cNvPr id="6" name="Conector recto 5"/>
          <p:cNvCxnSpPr/>
          <p:nvPr/>
        </p:nvCxnSpPr>
        <p:spPr>
          <a:xfrm>
            <a:off x="6361611" y="2116183"/>
            <a:ext cx="209005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flipV="1">
            <a:off x="4820194" y="2468880"/>
            <a:ext cx="6348549" cy="1306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744583" y="2886891"/>
            <a:ext cx="549946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19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572398" y="1943369"/>
            <a:ext cx="11231418" cy="2904677"/>
          </a:xfrm>
          <a:prstGeom prst="rect">
            <a:avLst/>
          </a:prstGeom>
        </p:spPr>
      </p:pic>
      <p:cxnSp>
        <p:nvCxnSpPr>
          <p:cNvPr id="5" name="Conector recto 4"/>
          <p:cNvCxnSpPr/>
          <p:nvPr/>
        </p:nvCxnSpPr>
        <p:spPr>
          <a:xfrm>
            <a:off x="8334103" y="2364377"/>
            <a:ext cx="160673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2690949" y="2926080"/>
            <a:ext cx="736745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7197634" y="3304903"/>
            <a:ext cx="2743200" cy="2612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9106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451628" y="1512499"/>
            <a:ext cx="11551783" cy="3611592"/>
          </a:xfrm>
          <a:prstGeom prst="rect">
            <a:avLst/>
          </a:prstGeom>
        </p:spPr>
      </p:pic>
      <p:cxnSp>
        <p:nvCxnSpPr>
          <p:cNvPr id="5" name="Conector recto 4"/>
          <p:cNvCxnSpPr/>
          <p:nvPr/>
        </p:nvCxnSpPr>
        <p:spPr>
          <a:xfrm flipV="1">
            <a:off x="627017" y="3317966"/>
            <a:ext cx="4572000" cy="1306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flipV="1">
            <a:off x="451628" y="3670663"/>
            <a:ext cx="3623983" cy="1306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6400800" y="3683726"/>
            <a:ext cx="252113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5881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952589" y="942705"/>
            <a:ext cx="10070593" cy="4888751"/>
          </a:xfrm>
          <a:prstGeom prst="rect">
            <a:avLst/>
          </a:prstGeom>
        </p:spPr>
      </p:pic>
      <p:cxnSp>
        <p:nvCxnSpPr>
          <p:cNvPr id="5" name="Conector recto 4"/>
          <p:cNvCxnSpPr/>
          <p:nvPr/>
        </p:nvCxnSpPr>
        <p:spPr>
          <a:xfrm flipV="1">
            <a:off x="3252651" y="1685109"/>
            <a:ext cx="3709852" cy="1306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952589" y="2521131"/>
            <a:ext cx="1019902" cy="1306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4676503" y="4088674"/>
            <a:ext cx="3004457" cy="1306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3370217" y="4441371"/>
            <a:ext cx="2468880" cy="1306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9248503" y="4990011"/>
            <a:ext cx="131934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a:off x="1972491" y="5303520"/>
            <a:ext cx="2116183" cy="1306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1839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1066798" y="740254"/>
            <a:ext cx="10192163" cy="5591534"/>
          </a:xfrm>
          <a:prstGeom prst="rect">
            <a:avLst/>
          </a:prstGeom>
        </p:spPr>
      </p:pic>
      <p:cxnSp>
        <p:nvCxnSpPr>
          <p:cNvPr id="5" name="Conector recto 4"/>
          <p:cNvCxnSpPr/>
          <p:nvPr/>
        </p:nvCxnSpPr>
        <p:spPr>
          <a:xfrm>
            <a:off x="4846320" y="1110343"/>
            <a:ext cx="365760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p:cNvCxnSpPr/>
          <p:nvPr/>
        </p:nvCxnSpPr>
        <p:spPr>
          <a:xfrm>
            <a:off x="4976949" y="2377440"/>
            <a:ext cx="181573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2586446" y="4349931"/>
            <a:ext cx="7315200" cy="2612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946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513541" y="1308249"/>
            <a:ext cx="11285596" cy="4385185"/>
          </a:xfrm>
          <a:prstGeom prst="rect">
            <a:avLst/>
          </a:prstGeom>
        </p:spPr>
      </p:pic>
      <p:cxnSp>
        <p:nvCxnSpPr>
          <p:cNvPr id="5" name="Conector recto 4"/>
          <p:cNvCxnSpPr/>
          <p:nvPr/>
        </p:nvCxnSpPr>
        <p:spPr>
          <a:xfrm flipV="1">
            <a:off x="1632857" y="2207623"/>
            <a:ext cx="2481943" cy="1306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2093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92754" y="2037805"/>
            <a:ext cx="11882727" cy="3043646"/>
          </a:xfrm>
          <a:prstGeom prst="rect">
            <a:avLst/>
          </a:prstGeom>
        </p:spPr>
      </p:pic>
      <p:pic>
        <p:nvPicPr>
          <p:cNvPr id="8194" name="Picture 2" descr="Image result for descartes timeli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2754" y="313508"/>
            <a:ext cx="2237871" cy="186182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Image result for spinoz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4376" y="4470667"/>
            <a:ext cx="2275050" cy="2642422"/>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Image result for Immanuel Kan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49598" y="176668"/>
            <a:ext cx="1555659" cy="2244064"/>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descr="Image result for Gottfried Wilhelm Leibniz"/>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129" y="4470667"/>
            <a:ext cx="2095500" cy="2524126"/>
          </a:xfrm>
          <a:prstGeom prst="rect">
            <a:avLst/>
          </a:prstGeom>
          <a:noFill/>
          <a:extLst>
            <a:ext uri="{909E8E84-426E-40DD-AFC4-6F175D3DCCD1}">
              <a14:hiddenFill xmlns:a14="http://schemas.microsoft.com/office/drawing/2010/main">
                <a:solidFill>
                  <a:srgbClr val="FFFFFF"/>
                </a:solidFill>
              </a14:hiddenFill>
            </a:ext>
          </a:extLst>
        </p:spPr>
      </p:pic>
      <p:pic>
        <p:nvPicPr>
          <p:cNvPr id="8208" name="Picture 16" descr="Image result for David Hu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90332" y="4470667"/>
            <a:ext cx="2095500" cy="2543175"/>
          </a:xfrm>
          <a:prstGeom prst="rect">
            <a:avLst/>
          </a:prstGeom>
          <a:noFill/>
          <a:extLst>
            <a:ext uri="{909E8E84-426E-40DD-AFC4-6F175D3DCCD1}">
              <a14:hiddenFill xmlns:a14="http://schemas.microsoft.com/office/drawing/2010/main">
                <a:solidFill>
                  <a:srgbClr val="FFFFFF"/>
                </a:solidFill>
              </a14:hiddenFill>
            </a:ext>
          </a:extLst>
        </p:spPr>
      </p:pic>
      <p:pic>
        <p:nvPicPr>
          <p:cNvPr id="8210" name="Picture 18" descr="Image result for John Lock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428877" y="186199"/>
            <a:ext cx="1828800" cy="2116437"/>
          </a:xfrm>
          <a:prstGeom prst="rect">
            <a:avLst/>
          </a:prstGeom>
          <a:noFill/>
          <a:extLst>
            <a:ext uri="{909E8E84-426E-40DD-AFC4-6F175D3DCCD1}">
              <a14:hiddenFill xmlns:a14="http://schemas.microsoft.com/office/drawing/2010/main">
                <a:solidFill>
                  <a:srgbClr val="FFFFFF"/>
                </a:solidFill>
              </a14:hiddenFill>
            </a:ext>
          </a:extLst>
        </p:spPr>
      </p:pic>
      <p:pic>
        <p:nvPicPr>
          <p:cNvPr id="8212" name="Picture 20" descr="Image result for berkeley georg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49636" y="294765"/>
            <a:ext cx="1626375" cy="2007871"/>
          </a:xfrm>
          <a:prstGeom prst="rect">
            <a:avLst/>
          </a:prstGeom>
          <a:noFill/>
          <a:extLst>
            <a:ext uri="{909E8E84-426E-40DD-AFC4-6F175D3DCCD1}">
              <a14:hiddenFill xmlns:a14="http://schemas.microsoft.com/office/drawing/2010/main">
                <a:solidFill>
                  <a:srgbClr val="FFFFFF"/>
                </a:solidFill>
              </a14:hiddenFill>
            </a:ext>
          </a:extLst>
        </p:spPr>
      </p:pic>
      <p:pic>
        <p:nvPicPr>
          <p:cNvPr id="8214" name="Picture 22" descr="Image result for marx"/>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728690" y="1030476"/>
            <a:ext cx="1897278" cy="1359716"/>
          </a:xfrm>
          <a:prstGeom prst="rect">
            <a:avLst/>
          </a:prstGeom>
          <a:noFill/>
          <a:extLst>
            <a:ext uri="{909E8E84-426E-40DD-AFC4-6F175D3DCCD1}">
              <a14:hiddenFill xmlns:a14="http://schemas.microsoft.com/office/drawing/2010/main">
                <a:solidFill>
                  <a:srgbClr val="FFFFFF"/>
                </a:solidFill>
              </a14:hiddenFill>
            </a:ext>
          </a:extLst>
        </p:spPr>
      </p:pic>
      <p:pic>
        <p:nvPicPr>
          <p:cNvPr id="8218" name="Picture 26" descr="Image result for hege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953535" y="4470667"/>
            <a:ext cx="2752756" cy="2064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2855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20634" y="206039"/>
            <a:ext cx="10515600" cy="1325563"/>
          </a:xfrm>
        </p:spPr>
        <p:txBody>
          <a:bodyPr>
            <a:normAutofit fontScale="90000"/>
          </a:bodyPr>
          <a:lstStyle/>
          <a:p>
            <a:pPr algn="ctr"/>
            <a:r>
              <a:rPr lang="es-PE" sz="2800" dirty="0" smtClean="0"/>
              <a:t>La duda escéptica</a:t>
            </a:r>
            <a:br>
              <a:rPr lang="es-PE" sz="2800" dirty="0" smtClean="0"/>
            </a:br>
            <a:r>
              <a:rPr lang="es-PE" sz="2800" dirty="0" smtClean="0"/>
              <a:t>(El escepticismo metodológico)</a:t>
            </a:r>
            <a:br>
              <a:rPr lang="es-PE" sz="2800" dirty="0" smtClean="0"/>
            </a:br>
            <a:r>
              <a:rPr lang="es-PE" sz="2800" dirty="0" smtClean="0"/>
              <a:t>Dudar de todo, (sentidos y razón) hasta que encontremos ideas especiales.</a:t>
            </a:r>
            <a:br>
              <a:rPr lang="es-PE" sz="2800" dirty="0" smtClean="0"/>
            </a:br>
            <a:r>
              <a:rPr lang="es-PE" sz="2800" dirty="0" smtClean="0"/>
              <a:t>Claridad y Distinción</a:t>
            </a:r>
            <a:endParaRPr lang="es-PE" sz="2800" dirty="0"/>
          </a:p>
        </p:txBody>
      </p:sp>
      <p:sp>
        <p:nvSpPr>
          <p:cNvPr id="4" name="CuadroTexto 3"/>
          <p:cNvSpPr txBox="1"/>
          <p:nvPr/>
        </p:nvSpPr>
        <p:spPr>
          <a:xfrm>
            <a:off x="2960153" y="2931369"/>
            <a:ext cx="4924389" cy="923330"/>
          </a:xfrm>
          <a:prstGeom prst="rect">
            <a:avLst/>
          </a:prstGeom>
          <a:noFill/>
        </p:spPr>
        <p:txBody>
          <a:bodyPr wrap="square" rtlCol="0">
            <a:spAutoFit/>
          </a:bodyPr>
          <a:lstStyle/>
          <a:p>
            <a:r>
              <a:rPr lang="es-PE" dirty="0"/>
              <a:t>C</a:t>
            </a:r>
            <a:r>
              <a:rPr lang="es-PE" dirty="0" smtClean="0"/>
              <a:t>onsciencia ----- Ideas --------- Realidad Externa</a:t>
            </a:r>
          </a:p>
          <a:p>
            <a:r>
              <a:rPr lang="es-PE" dirty="0" smtClean="0"/>
              <a:t>Razón	</a:t>
            </a:r>
            <a:r>
              <a:rPr lang="es-PE" dirty="0"/>
              <a:t> </a:t>
            </a:r>
            <a:r>
              <a:rPr lang="es-PE" dirty="0" smtClean="0"/>
              <a:t>           Conceptos</a:t>
            </a:r>
          </a:p>
          <a:p>
            <a:r>
              <a:rPr lang="es-PE" dirty="0" smtClean="0"/>
              <a:t>Mente</a:t>
            </a:r>
            <a:endParaRPr lang="es-PE" dirty="0"/>
          </a:p>
        </p:txBody>
      </p:sp>
      <p:cxnSp>
        <p:nvCxnSpPr>
          <p:cNvPr id="6" name="Conector recto 5"/>
          <p:cNvCxnSpPr/>
          <p:nvPr/>
        </p:nvCxnSpPr>
        <p:spPr>
          <a:xfrm>
            <a:off x="5710687" y="2070340"/>
            <a:ext cx="0" cy="3140015"/>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a:off x="4870114" y="5254466"/>
            <a:ext cx="3970020" cy="923330"/>
          </a:xfrm>
          <a:prstGeom prst="rect">
            <a:avLst/>
          </a:prstGeom>
          <a:noFill/>
        </p:spPr>
        <p:txBody>
          <a:bodyPr wrap="square" rtlCol="0">
            <a:spAutoFit/>
          </a:bodyPr>
          <a:lstStyle/>
          <a:p>
            <a:r>
              <a:rPr lang="es-PE" dirty="0" smtClean="0"/>
              <a:t>Dualismo</a:t>
            </a:r>
          </a:p>
          <a:p>
            <a:r>
              <a:rPr lang="es-PE" dirty="0" smtClean="0"/>
              <a:t>Conceptualismo</a:t>
            </a:r>
          </a:p>
          <a:p>
            <a:r>
              <a:rPr lang="es-PE" dirty="0" err="1" smtClean="0"/>
              <a:t>libertarianismo</a:t>
            </a:r>
            <a:endParaRPr lang="es-PE" dirty="0"/>
          </a:p>
        </p:txBody>
      </p:sp>
      <p:sp>
        <p:nvSpPr>
          <p:cNvPr id="8" name="CuadroTexto 7"/>
          <p:cNvSpPr txBox="1"/>
          <p:nvPr/>
        </p:nvSpPr>
        <p:spPr>
          <a:xfrm>
            <a:off x="3538914" y="1941696"/>
            <a:ext cx="5114172" cy="369332"/>
          </a:xfrm>
          <a:prstGeom prst="rect">
            <a:avLst/>
          </a:prstGeom>
          <a:noFill/>
        </p:spPr>
        <p:txBody>
          <a:bodyPr wrap="square" rtlCol="0">
            <a:spAutoFit/>
          </a:bodyPr>
          <a:lstStyle/>
          <a:p>
            <a:r>
              <a:rPr lang="es-PE" dirty="0" smtClean="0"/>
              <a:t>Res </a:t>
            </a:r>
            <a:r>
              <a:rPr lang="es-PE" dirty="0" err="1" smtClean="0"/>
              <a:t>Cogitans</a:t>
            </a:r>
            <a:r>
              <a:rPr lang="es-PE" dirty="0" smtClean="0"/>
              <a:t>                               Res Extensa</a:t>
            </a:r>
            <a:endParaRPr lang="es-PE" dirty="0"/>
          </a:p>
        </p:txBody>
      </p:sp>
    </p:spTree>
    <p:extLst>
      <p:ext uri="{BB962C8B-B14F-4D97-AF65-F5344CB8AC3E}">
        <p14:creationId xmlns:p14="http://schemas.microsoft.com/office/powerpoint/2010/main" val="2706420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31967" y="1988361"/>
            <a:ext cx="10267406" cy="5262979"/>
          </a:xfrm>
          <a:prstGeom prst="rect">
            <a:avLst/>
          </a:prstGeom>
          <a:noFill/>
        </p:spPr>
        <p:txBody>
          <a:bodyPr wrap="square" rtlCol="0">
            <a:spAutoFit/>
          </a:bodyPr>
          <a:lstStyle/>
          <a:p>
            <a:pPr algn="ctr"/>
            <a:r>
              <a:rPr lang="es-PE" sz="2800" b="1" u="sng" dirty="0" smtClean="0"/>
              <a:t>Notas sobre la modernidad y Descartes </a:t>
            </a:r>
            <a:endParaRPr lang="es-PE" sz="2800" b="1" u="sng" dirty="0" smtClean="0"/>
          </a:p>
          <a:p>
            <a:pPr algn="ctr"/>
            <a:r>
              <a:rPr lang="es-PE" sz="2800" dirty="0" smtClean="0"/>
              <a:t>(</a:t>
            </a:r>
            <a:r>
              <a:rPr lang="es-PE" sz="2800" dirty="0" smtClean="0"/>
              <a:t>según notas de Manuel García </a:t>
            </a:r>
            <a:r>
              <a:rPr lang="es-PE" sz="2800" dirty="0" err="1" smtClean="0"/>
              <a:t>Morente</a:t>
            </a:r>
            <a:r>
              <a:rPr lang="es-PE" sz="2800" dirty="0" smtClean="0"/>
              <a:t>)</a:t>
            </a:r>
          </a:p>
          <a:p>
            <a:pPr algn="just"/>
            <a:endParaRPr lang="es-PE" sz="2800" dirty="0"/>
          </a:p>
          <a:p>
            <a:pPr marL="285750" indent="-285750" algn="just">
              <a:buFontTx/>
              <a:buChar char="-"/>
            </a:pPr>
            <a:r>
              <a:rPr lang="es-PE" sz="2800" b="1" dirty="0" smtClean="0">
                <a:solidFill>
                  <a:schemeClr val="accent6">
                    <a:lumMod val="60000"/>
                    <a:lumOff val="40000"/>
                  </a:schemeClr>
                </a:solidFill>
              </a:rPr>
              <a:t>Espíritu de la modernidad: </a:t>
            </a:r>
            <a:r>
              <a:rPr lang="es-PE" sz="2800" dirty="0" smtClean="0">
                <a:solidFill>
                  <a:srgbClr val="FF0000"/>
                </a:solidFill>
              </a:rPr>
              <a:t>Racionalismo y descreencia de las autoridades</a:t>
            </a:r>
            <a:r>
              <a:rPr lang="es-PE" sz="2800" dirty="0" smtClean="0">
                <a:solidFill>
                  <a:srgbClr val="FF0000"/>
                </a:solidFill>
              </a:rPr>
              <a:t>.</a:t>
            </a:r>
          </a:p>
          <a:p>
            <a:pPr algn="just"/>
            <a:endParaRPr lang="es-PE" sz="2800" dirty="0" smtClean="0">
              <a:solidFill>
                <a:srgbClr val="FF0000"/>
              </a:solidFill>
            </a:endParaRPr>
          </a:p>
          <a:p>
            <a:pPr marL="285750" indent="-285750" algn="just">
              <a:buFontTx/>
              <a:buChar char="-"/>
            </a:pPr>
            <a:r>
              <a:rPr lang="es-PE" sz="2800" dirty="0" smtClean="0">
                <a:solidFill>
                  <a:schemeClr val="accent6">
                    <a:lumMod val="60000"/>
                    <a:lumOff val="40000"/>
                  </a:schemeClr>
                </a:solidFill>
              </a:rPr>
              <a:t>Discurso de método </a:t>
            </a:r>
            <a:r>
              <a:rPr lang="es-PE" sz="2800" dirty="0" smtClean="0">
                <a:solidFill>
                  <a:srgbClr val="FF0000"/>
                </a:solidFill>
              </a:rPr>
              <a:t>y </a:t>
            </a:r>
            <a:r>
              <a:rPr lang="es-PE" sz="2800" dirty="0" smtClean="0">
                <a:solidFill>
                  <a:schemeClr val="accent6">
                    <a:lumMod val="60000"/>
                    <a:lumOff val="40000"/>
                  </a:schemeClr>
                </a:solidFill>
              </a:rPr>
              <a:t>Meditaciones metafísicas </a:t>
            </a:r>
            <a:r>
              <a:rPr lang="es-PE" sz="2800" dirty="0" smtClean="0">
                <a:solidFill>
                  <a:srgbClr val="FF0000"/>
                </a:solidFill>
              </a:rPr>
              <a:t>inauguran la época moderna</a:t>
            </a:r>
            <a:r>
              <a:rPr lang="es-PE" sz="2800" dirty="0" smtClean="0">
                <a:solidFill>
                  <a:srgbClr val="FF0000"/>
                </a:solidFill>
              </a:rPr>
              <a:t>.</a:t>
            </a:r>
          </a:p>
          <a:p>
            <a:pPr algn="just"/>
            <a:endParaRPr lang="es-PE" sz="2800" dirty="0" smtClean="0">
              <a:solidFill>
                <a:srgbClr val="FF0000"/>
              </a:solidFill>
            </a:endParaRPr>
          </a:p>
          <a:p>
            <a:pPr marL="285750" indent="-285750" algn="just">
              <a:buFontTx/>
              <a:buChar char="-"/>
            </a:pPr>
            <a:r>
              <a:rPr lang="es-PE" sz="2800" dirty="0" smtClean="0">
                <a:solidFill>
                  <a:srgbClr val="FF0000"/>
                </a:solidFill>
              </a:rPr>
              <a:t>El conocimiento </a:t>
            </a:r>
            <a:r>
              <a:rPr lang="es-PE" sz="2800" dirty="0" smtClean="0">
                <a:solidFill>
                  <a:schemeClr val="accent6">
                    <a:lumMod val="60000"/>
                    <a:lumOff val="40000"/>
                  </a:schemeClr>
                </a:solidFill>
              </a:rPr>
              <a:t>matemático</a:t>
            </a:r>
            <a:r>
              <a:rPr lang="es-PE" sz="2800" dirty="0" smtClean="0">
                <a:solidFill>
                  <a:srgbClr val="FF0000"/>
                </a:solidFill>
              </a:rPr>
              <a:t> como fundamento de la </a:t>
            </a:r>
            <a:r>
              <a:rPr lang="es-PE" sz="2800" dirty="0" smtClean="0">
                <a:solidFill>
                  <a:schemeClr val="accent6">
                    <a:lumMod val="60000"/>
                    <a:lumOff val="40000"/>
                  </a:schemeClr>
                </a:solidFill>
              </a:rPr>
              <a:t>certeza</a:t>
            </a:r>
            <a:r>
              <a:rPr lang="es-PE" sz="2800" dirty="0" smtClean="0">
                <a:solidFill>
                  <a:srgbClr val="FF0000"/>
                </a:solidFill>
              </a:rPr>
              <a:t>.</a:t>
            </a:r>
          </a:p>
          <a:p>
            <a:pPr marL="285750" indent="-285750" algn="just">
              <a:buFontTx/>
              <a:buChar char="-"/>
            </a:pPr>
            <a:endParaRPr lang="es-PE" sz="2800" dirty="0"/>
          </a:p>
          <a:p>
            <a:pPr marL="285750" indent="-285750" algn="just">
              <a:buFontTx/>
              <a:buChar char="-"/>
            </a:pPr>
            <a:endParaRPr lang="es-PE" sz="2800" dirty="0"/>
          </a:p>
        </p:txBody>
      </p:sp>
      <p:pic>
        <p:nvPicPr>
          <p:cNvPr id="2" name="Imagen 1"/>
          <p:cNvPicPr>
            <a:picLocks noChangeAspect="1"/>
          </p:cNvPicPr>
          <p:nvPr/>
        </p:nvPicPr>
        <p:blipFill>
          <a:blip r:embed="rId2"/>
          <a:stretch>
            <a:fillRect/>
          </a:stretch>
        </p:blipFill>
        <p:spPr>
          <a:xfrm>
            <a:off x="5263312" y="207289"/>
            <a:ext cx="1804715" cy="1781072"/>
          </a:xfrm>
          <a:prstGeom prst="rect">
            <a:avLst/>
          </a:prstGeom>
        </p:spPr>
      </p:pic>
    </p:spTree>
    <p:extLst>
      <p:ext uri="{BB962C8B-B14F-4D97-AF65-F5344CB8AC3E}">
        <p14:creationId xmlns:p14="http://schemas.microsoft.com/office/powerpoint/2010/main" val="4044025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1337" y="394692"/>
            <a:ext cx="9953897" cy="1477328"/>
          </a:xfrm>
          <a:prstGeom prst="rect">
            <a:avLst/>
          </a:prstGeom>
          <a:noFill/>
        </p:spPr>
        <p:txBody>
          <a:bodyPr wrap="square" rtlCol="0">
            <a:spAutoFit/>
          </a:bodyPr>
          <a:lstStyle/>
          <a:p>
            <a:pPr marL="285750" indent="-285750" algn="just">
              <a:buFontTx/>
              <a:buChar char="-"/>
            </a:pPr>
            <a:endParaRPr lang="es-PE" dirty="0"/>
          </a:p>
          <a:p>
            <a:pPr algn="just"/>
            <a:r>
              <a:rPr lang="es-PE" dirty="0" smtClean="0"/>
              <a:t>Contexto Renacentista</a:t>
            </a:r>
          </a:p>
          <a:p>
            <a:pPr algn="just"/>
            <a:endParaRPr lang="es-PE" dirty="0"/>
          </a:p>
          <a:p>
            <a:pPr marL="285750" indent="-285750" algn="just">
              <a:buFontTx/>
              <a:buChar char="-"/>
            </a:pPr>
            <a:r>
              <a:rPr lang="es-PE" dirty="0" smtClean="0"/>
              <a:t>El paradigma de la escolástica es Santo Tomás de Aquino y por extensión, Aristóteles. </a:t>
            </a:r>
          </a:p>
          <a:p>
            <a:pPr marL="285750" indent="-285750" algn="just">
              <a:buFontTx/>
              <a:buChar char="-"/>
            </a:pPr>
            <a:endParaRPr lang="es-PE" dirty="0"/>
          </a:p>
        </p:txBody>
      </p:sp>
      <p:pic>
        <p:nvPicPr>
          <p:cNvPr id="2" name="Imagen 1"/>
          <p:cNvPicPr>
            <a:picLocks noChangeAspect="1"/>
          </p:cNvPicPr>
          <p:nvPr/>
        </p:nvPicPr>
        <p:blipFill>
          <a:blip r:embed="rId2"/>
          <a:stretch>
            <a:fillRect/>
          </a:stretch>
        </p:blipFill>
        <p:spPr>
          <a:xfrm>
            <a:off x="555307" y="2298382"/>
            <a:ext cx="4231141" cy="3809941"/>
          </a:xfrm>
          <a:prstGeom prst="rect">
            <a:avLst/>
          </a:prstGeom>
        </p:spPr>
      </p:pic>
      <p:pic>
        <p:nvPicPr>
          <p:cNvPr id="3" name="Imagen 2"/>
          <p:cNvPicPr>
            <a:picLocks noChangeAspect="1"/>
          </p:cNvPicPr>
          <p:nvPr/>
        </p:nvPicPr>
        <p:blipFill>
          <a:blip r:embed="rId3"/>
          <a:stretch>
            <a:fillRect/>
          </a:stretch>
        </p:blipFill>
        <p:spPr>
          <a:xfrm>
            <a:off x="5199561" y="2038912"/>
            <a:ext cx="3058886" cy="4069411"/>
          </a:xfrm>
          <a:prstGeom prst="rect">
            <a:avLst/>
          </a:prstGeom>
        </p:spPr>
      </p:pic>
      <p:pic>
        <p:nvPicPr>
          <p:cNvPr id="5" name="Imagen 4"/>
          <p:cNvPicPr>
            <a:picLocks noChangeAspect="1"/>
          </p:cNvPicPr>
          <p:nvPr/>
        </p:nvPicPr>
        <p:blipFill>
          <a:blip r:embed="rId4"/>
          <a:stretch>
            <a:fillRect/>
          </a:stretch>
        </p:blipFill>
        <p:spPr>
          <a:xfrm>
            <a:off x="8671560" y="1730468"/>
            <a:ext cx="3058886" cy="4377855"/>
          </a:xfrm>
          <a:prstGeom prst="rect">
            <a:avLst/>
          </a:prstGeom>
        </p:spPr>
      </p:pic>
      <p:sp>
        <p:nvSpPr>
          <p:cNvPr id="6" name="Flecha derecha 5"/>
          <p:cNvSpPr/>
          <p:nvPr/>
        </p:nvSpPr>
        <p:spPr>
          <a:xfrm>
            <a:off x="4786448" y="3605349"/>
            <a:ext cx="759142" cy="108421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Flecha derecha 6"/>
          <p:cNvSpPr/>
          <p:nvPr/>
        </p:nvSpPr>
        <p:spPr>
          <a:xfrm>
            <a:off x="8258447" y="3661243"/>
            <a:ext cx="759142" cy="108421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014016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de flecha 4"/>
          <p:cNvCxnSpPr/>
          <p:nvPr/>
        </p:nvCxnSpPr>
        <p:spPr>
          <a:xfrm>
            <a:off x="1280160" y="731520"/>
            <a:ext cx="9768840" cy="5273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ector recto de flecha 6"/>
          <p:cNvCxnSpPr/>
          <p:nvPr/>
        </p:nvCxnSpPr>
        <p:spPr>
          <a:xfrm flipV="1">
            <a:off x="1737360" y="853440"/>
            <a:ext cx="9784080" cy="5151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uadroTexto 7"/>
          <p:cNvSpPr txBox="1"/>
          <p:nvPr/>
        </p:nvSpPr>
        <p:spPr>
          <a:xfrm>
            <a:off x="960120" y="853440"/>
            <a:ext cx="1752600" cy="369332"/>
          </a:xfrm>
          <a:prstGeom prst="rect">
            <a:avLst/>
          </a:prstGeom>
          <a:noFill/>
        </p:spPr>
        <p:txBody>
          <a:bodyPr wrap="square" rtlCol="0">
            <a:spAutoFit/>
          </a:bodyPr>
          <a:lstStyle/>
          <a:p>
            <a:r>
              <a:rPr lang="es-PE" b="1" u="sng" dirty="0" smtClean="0">
                <a:solidFill>
                  <a:srgbClr val="FF0000"/>
                </a:solidFill>
              </a:rPr>
              <a:t>Empirismo</a:t>
            </a:r>
            <a:endParaRPr lang="es-PE" b="1" u="sng" dirty="0">
              <a:solidFill>
                <a:srgbClr val="FF0000"/>
              </a:solidFill>
            </a:endParaRPr>
          </a:p>
        </p:txBody>
      </p:sp>
      <p:sp>
        <p:nvSpPr>
          <p:cNvPr id="9" name="CuadroTexto 8"/>
          <p:cNvSpPr txBox="1"/>
          <p:nvPr/>
        </p:nvSpPr>
        <p:spPr>
          <a:xfrm>
            <a:off x="800100" y="6248400"/>
            <a:ext cx="1752600" cy="369332"/>
          </a:xfrm>
          <a:prstGeom prst="rect">
            <a:avLst/>
          </a:prstGeom>
          <a:noFill/>
        </p:spPr>
        <p:txBody>
          <a:bodyPr wrap="square" rtlCol="0">
            <a:spAutoFit/>
          </a:bodyPr>
          <a:lstStyle/>
          <a:p>
            <a:r>
              <a:rPr lang="es-PE" b="1" u="sng" dirty="0" smtClean="0">
                <a:solidFill>
                  <a:srgbClr val="FF0000"/>
                </a:solidFill>
              </a:rPr>
              <a:t>Racionalismo</a:t>
            </a:r>
            <a:endParaRPr lang="es-PE" b="1" u="sng" dirty="0">
              <a:solidFill>
                <a:srgbClr val="FF0000"/>
              </a:solidFill>
            </a:endParaRPr>
          </a:p>
        </p:txBody>
      </p:sp>
      <p:sp>
        <p:nvSpPr>
          <p:cNvPr id="12" name="CuadroTexto 11"/>
          <p:cNvSpPr txBox="1"/>
          <p:nvPr/>
        </p:nvSpPr>
        <p:spPr>
          <a:xfrm>
            <a:off x="1493520" y="1422678"/>
            <a:ext cx="1554480" cy="646331"/>
          </a:xfrm>
          <a:prstGeom prst="rect">
            <a:avLst/>
          </a:prstGeom>
          <a:noFill/>
        </p:spPr>
        <p:txBody>
          <a:bodyPr wrap="square" rtlCol="0">
            <a:spAutoFit/>
          </a:bodyPr>
          <a:lstStyle/>
          <a:p>
            <a:r>
              <a:rPr lang="es-PE" dirty="0" smtClean="0"/>
              <a:t>Mayormente Británicos</a:t>
            </a:r>
            <a:endParaRPr lang="es-PE" dirty="0" smtClean="0"/>
          </a:p>
        </p:txBody>
      </p:sp>
      <p:sp>
        <p:nvSpPr>
          <p:cNvPr id="13" name="CuadroTexto 12"/>
          <p:cNvSpPr txBox="1"/>
          <p:nvPr/>
        </p:nvSpPr>
        <p:spPr>
          <a:xfrm>
            <a:off x="1417320" y="5648682"/>
            <a:ext cx="3568748" cy="646331"/>
          </a:xfrm>
          <a:prstGeom prst="rect">
            <a:avLst/>
          </a:prstGeom>
          <a:noFill/>
        </p:spPr>
        <p:txBody>
          <a:bodyPr wrap="square" rtlCol="0">
            <a:spAutoFit/>
          </a:bodyPr>
          <a:lstStyle/>
          <a:p>
            <a:r>
              <a:rPr lang="es-PE" dirty="0" smtClean="0"/>
              <a:t>Continentales (mayormente alemanes)</a:t>
            </a:r>
            <a:endParaRPr lang="es-PE" dirty="0" smtClean="0"/>
          </a:p>
        </p:txBody>
      </p:sp>
      <p:sp>
        <p:nvSpPr>
          <p:cNvPr id="14" name="CuadroTexto 13"/>
          <p:cNvSpPr txBox="1"/>
          <p:nvPr/>
        </p:nvSpPr>
        <p:spPr>
          <a:xfrm>
            <a:off x="2194560" y="2022396"/>
            <a:ext cx="3970020" cy="369332"/>
          </a:xfrm>
          <a:prstGeom prst="rect">
            <a:avLst/>
          </a:prstGeom>
          <a:noFill/>
        </p:spPr>
        <p:txBody>
          <a:bodyPr wrap="square" rtlCol="0">
            <a:spAutoFit/>
          </a:bodyPr>
          <a:lstStyle/>
          <a:p>
            <a:r>
              <a:rPr lang="es-PE" dirty="0" smtClean="0"/>
              <a:t>Inducción</a:t>
            </a:r>
            <a:endParaRPr lang="es-PE" dirty="0"/>
          </a:p>
        </p:txBody>
      </p:sp>
      <p:sp>
        <p:nvSpPr>
          <p:cNvPr id="15" name="CuadroTexto 14"/>
          <p:cNvSpPr txBox="1"/>
          <p:nvPr/>
        </p:nvSpPr>
        <p:spPr>
          <a:xfrm>
            <a:off x="2569953" y="5079444"/>
            <a:ext cx="3970020" cy="646331"/>
          </a:xfrm>
          <a:prstGeom prst="rect">
            <a:avLst/>
          </a:prstGeom>
          <a:noFill/>
        </p:spPr>
        <p:txBody>
          <a:bodyPr wrap="square" rtlCol="0">
            <a:spAutoFit/>
          </a:bodyPr>
          <a:lstStyle/>
          <a:p>
            <a:r>
              <a:rPr lang="es-PE" dirty="0" smtClean="0"/>
              <a:t>Deducción</a:t>
            </a:r>
          </a:p>
          <a:p>
            <a:endParaRPr lang="es-PE" dirty="0"/>
          </a:p>
        </p:txBody>
      </p:sp>
      <p:sp>
        <p:nvSpPr>
          <p:cNvPr id="17" name="CuadroTexto 16"/>
          <p:cNvSpPr txBox="1"/>
          <p:nvPr/>
        </p:nvSpPr>
        <p:spPr>
          <a:xfrm>
            <a:off x="3201694" y="2412444"/>
            <a:ext cx="3970020" cy="369332"/>
          </a:xfrm>
          <a:prstGeom prst="rect">
            <a:avLst/>
          </a:prstGeom>
          <a:noFill/>
        </p:spPr>
        <p:txBody>
          <a:bodyPr wrap="square" rtlCol="0">
            <a:spAutoFit/>
          </a:bodyPr>
          <a:lstStyle/>
          <a:p>
            <a:r>
              <a:rPr lang="es-PE" dirty="0" smtClean="0"/>
              <a:t>Bacon, Hobbes</a:t>
            </a:r>
            <a:endParaRPr lang="es-PE" dirty="0"/>
          </a:p>
        </p:txBody>
      </p:sp>
      <p:sp>
        <p:nvSpPr>
          <p:cNvPr id="18" name="CuadroTexto 17"/>
          <p:cNvSpPr txBox="1"/>
          <p:nvPr/>
        </p:nvSpPr>
        <p:spPr>
          <a:xfrm>
            <a:off x="3201694" y="4587641"/>
            <a:ext cx="3970020" cy="369332"/>
          </a:xfrm>
          <a:prstGeom prst="rect">
            <a:avLst/>
          </a:prstGeom>
          <a:noFill/>
        </p:spPr>
        <p:txBody>
          <a:bodyPr wrap="square" rtlCol="0">
            <a:spAutoFit/>
          </a:bodyPr>
          <a:lstStyle/>
          <a:p>
            <a:r>
              <a:rPr lang="es-PE" dirty="0" smtClean="0">
                <a:solidFill>
                  <a:srgbClr val="FF0000"/>
                </a:solidFill>
              </a:rPr>
              <a:t>Descartes</a:t>
            </a:r>
            <a:r>
              <a:rPr lang="es-PE" dirty="0" smtClean="0"/>
              <a:t>, Spinoza, Leibniz</a:t>
            </a:r>
            <a:endParaRPr lang="es-PE" dirty="0"/>
          </a:p>
        </p:txBody>
      </p:sp>
      <p:sp>
        <p:nvSpPr>
          <p:cNvPr id="19" name="CuadroTexto 18"/>
          <p:cNvSpPr txBox="1"/>
          <p:nvPr/>
        </p:nvSpPr>
        <p:spPr>
          <a:xfrm>
            <a:off x="3035060" y="3338148"/>
            <a:ext cx="5389065" cy="369332"/>
          </a:xfrm>
          <a:prstGeom prst="rect">
            <a:avLst/>
          </a:prstGeom>
          <a:noFill/>
        </p:spPr>
        <p:txBody>
          <a:bodyPr wrap="square" rtlCol="0">
            <a:spAutoFit/>
          </a:bodyPr>
          <a:lstStyle/>
          <a:p>
            <a:r>
              <a:rPr lang="es-PE" dirty="0" smtClean="0"/>
              <a:t>Galileo ---- Newton-------------------------Kant</a:t>
            </a:r>
            <a:endParaRPr lang="es-PE" dirty="0"/>
          </a:p>
        </p:txBody>
      </p:sp>
    </p:spTree>
    <p:extLst>
      <p:ext uri="{BB962C8B-B14F-4D97-AF65-F5344CB8AC3E}">
        <p14:creationId xmlns:p14="http://schemas.microsoft.com/office/powerpoint/2010/main" val="1319801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1337" y="394692"/>
            <a:ext cx="9953897" cy="1754326"/>
          </a:xfrm>
          <a:prstGeom prst="rect">
            <a:avLst/>
          </a:prstGeom>
          <a:noFill/>
        </p:spPr>
        <p:txBody>
          <a:bodyPr wrap="square" rtlCol="0">
            <a:spAutoFit/>
          </a:bodyPr>
          <a:lstStyle/>
          <a:p>
            <a:pPr marL="285750" indent="-285750" algn="just">
              <a:buFontTx/>
              <a:buChar char="-"/>
            </a:pPr>
            <a:endParaRPr lang="es-PE" dirty="0"/>
          </a:p>
          <a:p>
            <a:pPr algn="just"/>
            <a:r>
              <a:rPr lang="es-PE" dirty="0" smtClean="0"/>
              <a:t>Contexto Renacentista</a:t>
            </a:r>
          </a:p>
          <a:p>
            <a:pPr algn="just"/>
            <a:endParaRPr lang="es-PE" dirty="0"/>
          </a:p>
          <a:p>
            <a:pPr marL="285750" indent="-285750" algn="just">
              <a:buFontTx/>
              <a:buChar char="-"/>
            </a:pPr>
            <a:r>
              <a:rPr lang="es-PE" dirty="0" smtClean="0"/>
              <a:t>Entre </a:t>
            </a:r>
            <a:r>
              <a:rPr lang="es-PE" dirty="0" smtClean="0"/>
              <a:t>Descartes y Santo Tomás de Aquino: artistas, científicos y teólogos del renacimiento: Da Vinci, Galileo, Kepler, Lutero, Copérnico. </a:t>
            </a:r>
            <a:endParaRPr lang="es-PE" dirty="0"/>
          </a:p>
          <a:p>
            <a:pPr algn="just"/>
            <a:endParaRPr lang="es-PE" dirty="0"/>
          </a:p>
        </p:txBody>
      </p:sp>
      <p:pic>
        <p:nvPicPr>
          <p:cNvPr id="3" name="Imagen 2"/>
          <p:cNvPicPr>
            <a:picLocks noChangeAspect="1"/>
          </p:cNvPicPr>
          <p:nvPr/>
        </p:nvPicPr>
        <p:blipFill>
          <a:blip r:embed="rId2"/>
          <a:stretch>
            <a:fillRect/>
          </a:stretch>
        </p:blipFill>
        <p:spPr>
          <a:xfrm>
            <a:off x="88583" y="2535300"/>
            <a:ext cx="3058886" cy="4069411"/>
          </a:xfrm>
          <a:prstGeom prst="rect">
            <a:avLst/>
          </a:prstGeom>
        </p:spPr>
      </p:pic>
      <p:pic>
        <p:nvPicPr>
          <p:cNvPr id="2" name="Imagen 1"/>
          <p:cNvPicPr>
            <a:picLocks noChangeAspect="1"/>
          </p:cNvPicPr>
          <p:nvPr/>
        </p:nvPicPr>
        <p:blipFill>
          <a:blip r:embed="rId3"/>
          <a:stretch>
            <a:fillRect/>
          </a:stretch>
        </p:blipFill>
        <p:spPr>
          <a:xfrm>
            <a:off x="9222376" y="2770431"/>
            <a:ext cx="2969624" cy="3834280"/>
          </a:xfrm>
          <a:prstGeom prst="rect">
            <a:avLst/>
          </a:prstGeom>
        </p:spPr>
      </p:pic>
      <p:sp>
        <p:nvSpPr>
          <p:cNvPr id="5" name="Flecha derecha 4"/>
          <p:cNvSpPr/>
          <p:nvPr/>
        </p:nvSpPr>
        <p:spPr>
          <a:xfrm>
            <a:off x="3304903" y="3004458"/>
            <a:ext cx="6805749" cy="36686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4"/>
          <a:stretch>
            <a:fillRect/>
          </a:stretch>
        </p:blipFill>
        <p:spPr>
          <a:xfrm>
            <a:off x="3263436" y="4222257"/>
            <a:ext cx="962025" cy="1514475"/>
          </a:xfrm>
          <a:prstGeom prst="rect">
            <a:avLst/>
          </a:prstGeom>
        </p:spPr>
      </p:pic>
      <p:pic>
        <p:nvPicPr>
          <p:cNvPr id="7" name="Imagen 6"/>
          <p:cNvPicPr>
            <a:picLocks noChangeAspect="1"/>
          </p:cNvPicPr>
          <p:nvPr/>
        </p:nvPicPr>
        <p:blipFill>
          <a:blip r:embed="rId5"/>
          <a:stretch>
            <a:fillRect/>
          </a:stretch>
        </p:blipFill>
        <p:spPr>
          <a:xfrm>
            <a:off x="4319010" y="4222257"/>
            <a:ext cx="1114425" cy="1476375"/>
          </a:xfrm>
          <a:prstGeom prst="rect">
            <a:avLst/>
          </a:prstGeom>
        </p:spPr>
      </p:pic>
      <p:pic>
        <p:nvPicPr>
          <p:cNvPr id="8" name="Imagen 7"/>
          <p:cNvPicPr>
            <a:picLocks noChangeAspect="1"/>
          </p:cNvPicPr>
          <p:nvPr/>
        </p:nvPicPr>
        <p:blipFill>
          <a:blip r:embed="rId6"/>
          <a:stretch>
            <a:fillRect/>
          </a:stretch>
        </p:blipFill>
        <p:spPr>
          <a:xfrm>
            <a:off x="5590869" y="4222257"/>
            <a:ext cx="1061086" cy="1520210"/>
          </a:xfrm>
          <a:prstGeom prst="rect">
            <a:avLst/>
          </a:prstGeom>
        </p:spPr>
      </p:pic>
      <p:pic>
        <p:nvPicPr>
          <p:cNvPr id="9" name="Imagen 8"/>
          <p:cNvPicPr>
            <a:picLocks noChangeAspect="1"/>
          </p:cNvPicPr>
          <p:nvPr/>
        </p:nvPicPr>
        <p:blipFill>
          <a:blip r:embed="rId7"/>
          <a:stretch>
            <a:fillRect/>
          </a:stretch>
        </p:blipFill>
        <p:spPr>
          <a:xfrm>
            <a:off x="6765404" y="4222256"/>
            <a:ext cx="1251958" cy="1531521"/>
          </a:xfrm>
          <a:prstGeom prst="rect">
            <a:avLst/>
          </a:prstGeom>
        </p:spPr>
      </p:pic>
      <p:pic>
        <p:nvPicPr>
          <p:cNvPr id="10" name="Imagen 9"/>
          <p:cNvPicPr>
            <a:picLocks noChangeAspect="1"/>
          </p:cNvPicPr>
          <p:nvPr/>
        </p:nvPicPr>
        <p:blipFill>
          <a:blip r:embed="rId8"/>
          <a:stretch>
            <a:fillRect/>
          </a:stretch>
        </p:blipFill>
        <p:spPr>
          <a:xfrm>
            <a:off x="8130811" y="4222256"/>
            <a:ext cx="1218520" cy="1525710"/>
          </a:xfrm>
          <a:prstGeom prst="rect">
            <a:avLst/>
          </a:prstGeom>
        </p:spPr>
      </p:pic>
    </p:spTree>
    <p:extLst>
      <p:ext uri="{BB962C8B-B14F-4D97-AF65-F5344CB8AC3E}">
        <p14:creationId xmlns:p14="http://schemas.microsoft.com/office/powerpoint/2010/main" val="926699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1337" y="394692"/>
            <a:ext cx="9953897" cy="1477328"/>
          </a:xfrm>
          <a:prstGeom prst="rect">
            <a:avLst/>
          </a:prstGeom>
          <a:noFill/>
        </p:spPr>
        <p:txBody>
          <a:bodyPr wrap="square" rtlCol="0">
            <a:spAutoFit/>
          </a:bodyPr>
          <a:lstStyle/>
          <a:p>
            <a:pPr marL="285750" indent="-285750" algn="just">
              <a:buFontTx/>
              <a:buChar char="-"/>
            </a:pPr>
            <a:endParaRPr lang="es-PE" dirty="0"/>
          </a:p>
          <a:p>
            <a:pPr algn="just"/>
            <a:r>
              <a:rPr lang="es-PE" dirty="0" smtClean="0"/>
              <a:t>Contexto Renacentista</a:t>
            </a:r>
          </a:p>
          <a:p>
            <a:pPr algn="just"/>
            <a:endParaRPr lang="es-PE" dirty="0"/>
          </a:p>
          <a:p>
            <a:pPr marL="285750" indent="-285750" algn="just">
              <a:buFontTx/>
              <a:buChar char="-"/>
            </a:pPr>
            <a:r>
              <a:rPr lang="es-PE" dirty="0" smtClean="0"/>
              <a:t>Galileo </a:t>
            </a:r>
            <a:r>
              <a:rPr lang="es-PE" dirty="0" smtClean="0"/>
              <a:t>condenado a la hoguera por heliocentrismo, Descartes </a:t>
            </a:r>
            <a:r>
              <a:rPr lang="es-PE" dirty="0" err="1" smtClean="0"/>
              <a:t>postponiendo</a:t>
            </a:r>
            <a:r>
              <a:rPr lang="es-PE" dirty="0" smtClean="0"/>
              <a:t> la publicación de su obra sobre los astros</a:t>
            </a:r>
            <a:r>
              <a:rPr lang="es-PE" dirty="0" smtClean="0"/>
              <a:t>.</a:t>
            </a:r>
            <a:endParaRPr lang="es-PE" dirty="0" smtClean="0"/>
          </a:p>
        </p:txBody>
      </p:sp>
      <p:pic>
        <p:nvPicPr>
          <p:cNvPr id="3" name="Imagen 2"/>
          <p:cNvPicPr>
            <a:picLocks noChangeAspect="1"/>
          </p:cNvPicPr>
          <p:nvPr/>
        </p:nvPicPr>
        <p:blipFill>
          <a:blip r:embed="rId2"/>
          <a:stretch>
            <a:fillRect/>
          </a:stretch>
        </p:blipFill>
        <p:spPr>
          <a:xfrm>
            <a:off x="599939" y="2429555"/>
            <a:ext cx="5062249" cy="3827554"/>
          </a:xfrm>
          <a:prstGeom prst="rect">
            <a:avLst/>
          </a:prstGeom>
        </p:spPr>
      </p:pic>
      <p:pic>
        <p:nvPicPr>
          <p:cNvPr id="5" name="Imagen 4"/>
          <p:cNvPicPr>
            <a:picLocks noChangeAspect="1"/>
          </p:cNvPicPr>
          <p:nvPr/>
        </p:nvPicPr>
        <p:blipFill>
          <a:blip r:embed="rId3"/>
          <a:stretch>
            <a:fillRect/>
          </a:stretch>
        </p:blipFill>
        <p:spPr>
          <a:xfrm>
            <a:off x="5662188" y="2429555"/>
            <a:ext cx="2989681" cy="3827554"/>
          </a:xfrm>
          <a:prstGeom prst="rect">
            <a:avLst/>
          </a:prstGeom>
        </p:spPr>
      </p:pic>
      <p:pic>
        <p:nvPicPr>
          <p:cNvPr id="6" name="Imagen 5"/>
          <p:cNvPicPr>
            <a:picLocks noChangeAspect="1"/>
          </p:cNvPicPr>
          <p:nvPr/>
        </p:nvPicPr>
        <p:blipFill>
          <a:blip r:embed="rId4"/>
          <a:stretch>
            <a:fillRect/>
          </a:stretch>
        </p:blipFill>
        <p:spPr>
          <a:xfrm>
            <a:off x="8651869" y="2429555"/>
            <a:ext cx="3095535" cy="1358674"/>
          </a:xfrm>
          <a:prstGeom prst="rect">
            <a:avLst/>
          </a:prstGeom>
        </p:spPr>
      </p:pic>
      <p:pic>
        <p:nvPicPr>
          <p:cNvPr id="7" name="Imagen 6"/>
          <p:cNvPicPr>
            <a:picLocks noChangeAspect="1"/>
          </p:cNvPicPr>
          <p:nvPr/>
        </p:nvPicPr>
        <p:blipFill>
          <a:blip r:embed="rId5"/>
          <a:stretch>
            <a:fillRect/>
          </a:stretch>
        </p:blipFill>
        <p:spPr>
          <a:xfrm>
            <a:off x="8651869" y="3788229"/>
            <a:ext cx="3093847" cy="2468880"/>
          </a:xfrm>
          <a:prstGeom prst="rect">
            <a:avLst/>
          </a:prstGeom>
        </p:spPr>
      </p:pic>
    </p:spTree>
    <p:extLst>
      <p:ext uri="{BB962C8B-B14F-4D97-AF65-F5344CB8AC3E}">
        <p14:creationId xmlns:p14="http://schemas.microsoft.com/office/powerpoint/2010/main" val="3924238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1337" y="394692"/>
            <a:ext cx="9953897" cy="1477328"/>
          </a:xfrm>
          <a:prstGeom prst="rect">
            <a:avLst/>
          </a:prstGeom>
          <a:noFill/>
        </p:spPr>
        <p:txBody>
          <a:bodyPr wrap="square" rtlCol="0">
            <a:spAutoFit/>
          </a:bodyPr>
          <a:lstStyle/>
          <a:p>
            <a:pPr marL="285750" indent="-285750" algn="just">
              <a:buFontTx/>
              <a:buChar char="-"/>
            </a:pPr>
            <a:endParaRPr lang="es-PE" dirty="0"/>
          </a:p>
          <a:p>
            <a:pPr algn="just"/>
            <a:r>
              <a:rPr lang="es-PE" dirty="0" smtClean="0"/>
              <a:t>Contexto Renacentista</a:t>
            </a:r>
          </a:p>
          <a:p>
            <a:pPr algn="just"/>
            <a:endParaRPr lang="es-PE" dirty="0"/>
          </a:p>
          <a:p>
            <a:pPr marL="285750" indent="-285750" algn="just">
              <a:buFontTx/>
              <a:buChar char="-"/>
            </a:pPr>
            <a:r>
              <a:rPr lang="es-PE" dirty="0" smtClean="0"/>
              <a:t>En </a:t>
            </a:r>
            <a:r>
              <a:rPr lang="es-PE" dirty="0" smtClean="0"/>
              <a:t>el siglo de las luces aparecerá una fuerte corriente anti-clerical. (Diderot: “El hombre sólo será libre cuando el último rey sea ahorcado con las tripas del último sacerdote</a:t>
            </a:r>
            <a:r>
              <a:rPr lang="es-PE" dirty="0" smtClean="0"/>
              <a:t>”)</a:t>
            </a:r>
            <a:endParaRPr lang="es-PE" dirty="0" smtClean="0"/>
          </a:p>
        </p:txBody>
      </p:sp>
      <p:pic>
        <p:nvPicPr>
          <p:cNvPr id="2" name="Imagen 1"/>
          <p:cNvPicPr>
            <a:picLocks noChangeAspect="1"/>
          </p:cNvPicPr>
          <p:nvPr/>
        </p:nvPicPr>
        <p:blipFill>
          <a:blip r:embed="rId2"/>
          <a:stretch>
            <a:fillRect/>
          </a:stretch>
        </p:blipFill>
        <p:spPr>
          <a:xfrm>
            <a:off x="295275" y="2168433"/>
            <a:ext cx="4849586" cy="4310743"/>
          </a:xfrm>
          <a:prstGeom prst="rect">
            <a:avLst/>
          </a:prstGeom>
        </p:spPr>
      </p:pic>
      <p:pic>
        <p:nvPicPr>
          <p:cNvPr id="3" name="Imagen 2"/>
          <p:cNvPicPr>
            <a:picLocks noChangeAspect="1"/>
          </p:cNvPicPr>
          <p:nvPr/>
        </p:nvPicPr>
        <p:blipFill>
          <a:blip r:embed="rId3"/>
          <a:stretch>
            <a:fillRect/>
          </a:stretch>
        </p:blipFill>
        <p:spPr>
          <a:xfrm>
            <a:off x="5144861" y="2168433"/>
            <a:ext cx="3666146" cy="4310743"/>
          </a:xfrm>
          <a:prstGeom prst="rect">
            <a:avLst/>
          </a:prstGeom>
        </p:spPr>
      </p:pic>
      <p:pic>
        <p:nvPicPr>
          <p:cNvPr id="5" name="Imagen 4"/>
          <p:cNvPicPr>
            <a:picLocks noChangeAspect="1"/>
          </p:cNvPicPr>
          <p:nvPr/>
        </p:nvPicPr>
        <p:blipFill>
          <a:blip r:embed="rId4"/>
          <a:stretch>
            <a:fillRect/>
          </a:stretch>
        </p:blipFill>
        <p:spPr>
          <a:xfrm>
            <a:off x="8811007" y="2168432"/>
            <a:ext cx="2901462" cy="4310743"/>
          </a:xfrm>
          <a:prstGeom prst="rect">
            <a:avLst/>
          </a:prstGeom>
        </p:spPr>
      </p:pic>
    </p:spTree>
    <p:extLst>
      <p:ext uri="{BB962C8B-B14F-4D97-AF65-F5344CB8AC3E}">
        <p14:creationId xmlns:p14="http://schemas.microsoft.com/office/powerpoint/2010/main" val="3353386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1337" y="394692"/>
            <a:ext cx="9953897" cy="1477328"/>
          </a:xfrm>
          <a:prstGeom prst="rect">
            <a:avLst/>
          </a:prstGeom>
          <a:noFill/>
        </p:spPr>
        <p:txBody>
          <a:bodyPr wrap="square" rtlCol="0">
            <a:spAutoFit/>
          </a:bodyPr>
          <a:lstStyle/>
          <a:p>
            <a:pPr marL="285750" indent="-285750" algn="just">
              <a:buFontTx/>
              <a:buChar char="-"/>
            </a:pPr>
            <a:endParaRPr lang="es-PE" dirty="0"/>
          </a:p>
          <a:p>
            <a:pPr algn="just"/>
            <a:r>
              <a:rPr lang="es-PE" dirty="0" smtClean="0"/>
              <a:t>Contexto Renacentista</a:t>
            </a:r>
          </a:p>
          <a:p>
            <a:pPr algn="just"/>
            <a:endParaRPr lang="es-PE" dirty="0"/>
          </a:p>
          <a:p>
            <a:pPr marL="285750" indent="-285750" algn="just">
              <a:buFontTx/>
              <a:buChar char="-"/>
            </a:pPr>
            <a:r>
              <a:rPr lang="es-PE" dirty="0" smtClean="0"/>
              <a:t>La </a:t>
            </a:r>
            <a:r>
              <a:rPr lang="es-PE" dirty="0" smtClean="0"/>
              <a:t>edad media no es una época de total oscurantismo. </a:t>
            </a:r>
          </a:p>
          <a:p>
            <a:pPr marL="285750" indent="-285750" algn="just">
              <a:buFontTx/>
              <a:buChar char="-"/>
            </a:pPr>
            <a:endParaRPr lang="es-PE" dirty="0"/>
          </a:p>
        </p:txBody>
      </p:sp>
      <p:pic>
        <p:nvPicPr>
          <p:cNvPr id="2" name="Imagen 1"/>
          <p:cNvPicPr>
            <a:picLocks noChangeAspect="1"/>
          </p:cNvPicPr>
          <p:nvPr/>
        </p:nvPicPr>
        <p:blipFill>
          <a:blip r:embed="rId2"/>
          <a:stretch>
            <a:fillRect/>
          </a:stretch>
        </p:blipFill>
        <p:spPr>
          <a:xfrm>
            <a:off x="0" y="2237286"/>
            <a:ext cx="5948605" cy="3405868"/>
          </a:xfrm>
          <a:prstGeom prst="rect">
            <a:avLst/>
          </a:prstGeom>
        </p:spPr>
      </p:pic>
      <p:pic>
        <p:nvPicPr>
          <p:cNvPr id="3" name="Imagen 2"/>
          <p:cNvPicPr>
            <a:picLocks noChangeAspect="1"/>
          </p:cNvPicPr>
          <p:nvPr/>
        </p:nvPicPr>
        <p:blipFill>
          <a:blip r:embed="rId3"/>
          <a:stretch>
            <a:fillRect/>
          </a:stretch>
        </p:blipFill>
        <p:spPr>
          <a:xfrm>
            <a:off x="5214124" y="2219460"/>
            <a:ext cx="3405868" cy="3405868"/>
          </a:xfrm>
          <a:prstGeom prst="rect">
            <a:avLst/>
          </a:prstGeom>
        </p:spPr>
      </p:pic>
      <p:pic>
        <p:nvPicPr>
          <p:cNvPr id="5" name="Imagen 4"/>
          <p:cNvPicPr>
            <a:picLocks noChangeAspect="1"/>
          </p:cNvPicPr>
          <p:nvPr/>
        </p:nvPicPr>
        <p:blipFill>
          <a:blip r:embed="rId4"/>
          <a:stretch>
            <a:fillRect/>
          </a:stretch>
        </p:blipFill>
        <p:spPr>
          <a:xfrm>
            <a:off x="8619992" y="2219460"/>
            <a:ext cx="3572008" cy="3405868"/>
          </a:xfrm>
          <a:prstGeom prst="rect">
            <a:avLst/>
          </a:prstGeom>
        </p:spPr>
      </p:pic>
    </p:spTree>
    <p:extLst>
      <p:ext uri="{BB962C8B-B14F-4D97-AF65-F5344CB8AC3E}">
        <p14:creationId xmlns:p14="http://schemas.microsoft.com/office/powerpoint/2010/main" val="3963483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1337" y="394692"/>
            <a:ext cx="9953897" cy="2308324"/>
          </a:xfrm>
          <a:prstGeom prst="rect">
            <a:avLst/>
          </a:prstGeom>
          <a:noFill/>
        </p:spPr>
        <p:txBody>
          <a:bodyPr wrap="square" rtlCol="0">
            <a:spAutoFit/>
          </a:bodyPr>
          <a:lstStyle/>
          <a:p>
            <a:pPr marL="285750" indent="-285750" algn="just">
              <a:buFontTx/>
              <a:buChar char="-"/>
            </a:pPr>
            <a:endParaRPr lang="es-PE" dirty="0"/>
          </a:p>
          <a:p>
            <a:pPr algn="just"/>
            <a:r>
              <a:rPr lang="es-PE" dirty="0" smtClean="0"/>
              <a:t>Contexto Renacentista</a:t>
            </a:r>
          </a:p>
          <a:p>
            <a:pPr algn="just"/>
            <a:endParaRPr lang="es-PE" dirty="0"/>
          </a:p>
          <a:p>
            <a:pPr marL="285750" indent="-285750" algn="just">
              <a:buFontTx/>
              <a:buChar char="-"/>
            </a:pPr>
            <a:r>
              <a:rPr lang="es-PE" dirty="0" smtClean="0"/>
              <a:t>El </a:t>
            </a:r>
            <a:r>
              <a:rPr lang="es-PE" dirty="0" smtClean="0"/>
              <a:t>renacimiento supone una crisis: una ruptura de las convicciones de siglos anteriores; algunas ideas dejan de ser creídas, la iglesia se quiebra (reformas protestantes), se descubre América, nueva concepción de sistema solar, se admira el arte antiguo, así como el pensamiento clásico.</a:t>
            </a:r>
          </a:p>
          <a:p>
            <a:pPr algn="just"/>
            <a:r>
              <a:rPr lang="es-PE" dirty="0" smtClean="0"/>
              <a:t> </a:t>
            </a:r>
            <a:endParaRPr lang="es-PE" dirty="0" smtClean="0"/>
          </a:p>
          <a:p>
            <a:pPr marL="285750" indent="-285750" algn="just">
              <a:buFontTx/>
              <a:buChar char="-"/>
            </a:pPr>
            <a:endParaRPr lang="es-PE" dirty="0"/>
          </a:p>
        </p:txBody>
      </p:sp>
      <p:pic>
        <p:nvPicPr>
          <p:cNvPr id="3" name="Imagen 2"/>
          <p:cNvPicPr>
            <a:picLocks noChangeAspect="1"/>
          </p:cNvPicPr>
          <p:nvPr/>
        </p:nvPicPr>
        <p:blipFill>
          <a:blip r:embed="rId2"/>
          <a:stretch>
            <a:fillRect/>
          </a:stretch>
        </p:blipFill>
        <p:spPr>
          <a:xfrm>
            <a:off x="0" y="2703016"/>
            <a:ext cx="3086863" cy="3776161"/>
          </a:xfrm>
          <a:prstGeom prst="rect">
            <a:avLst/>
          </a:prstGeom>
        </p:spPr>
      </p:pic>
      <p:pic>
        <p:nvPicPr>
          <p:cNvPr id="2" name="Imagen 1"/>
          <p:cNvPicPr>
            <a:picLocks noChangeAspect="1"/>
          </p:cNvPicPr>
          <p:nvPr/>
        </p:nvPicPr>
        <p:blipFill>
          <a:blip r:embed="rId3"/>
          <a:stretch>
            <a:fillRect/>
          </a:stretch>
        </p:blipFill>
        <p:spPr>
          <a:xfrm>
            <a:off x="3086862" y="2703015"/>
            <a:ext cx="2772371" cy="3776161"/>
          </a:xfrm>
          <a:prstGeom prst="rect">
            <a:avLst/>
          </a:prstGeom>
        </p:spPr>
      </p:pic>
      <p:pic>
        <p:nvPicPr>
          <p:cNvPr id="5" name="Imagen 4"/>
          <p:cNvPicPr>
            <a:picLocks noChangeAspect="1"/>
          </p:cNvPicPr>
          <p:nvPr/>
        </p:nvPicPr>
        <p:blipFill>
          <a:blip r:embed="rId4"/>
          <a:stretch>
            <a:fillRect/>
          </a:stretch>
        </p:blipFill>
        <p:spPr>
          <a:xfrm>
            <a:off x="5859233" y="2703014"/>
            <a:ext cx="3648589" cy="3776162"/>
          </a:xfrm>
          <a:prstGeom prst="rect">
            <a:avLst/>
          </a:prstGeom>
        </p:spPr>
      </p:pic>
      <p:pic>
        <p:nvPicPr>
          <p:cNvPr id="6" name="Imagen 5"/>
          <p:cNvPicPr>
            <a:picLocks noChangeAspect="1"/>
          </p:cNvPicPr>
          <p:nvPr/>
        </p:nvPicPr>
        <p:blipFill>
          <a:blip r:embed="rId5"/>
          <a:stretch>
            <a:fillRect/>
          </a:stretch>
        </p:blipFill>
        <p:spPr>
          <a:xfrm>
            <a:off x="9507822" y="2703012"/>
            <a:ext cx="2643314" cy="3776163"/>
          </a:xfrm>
          <a:prstGeom prst="rect">
            <a:avLst/>
          </a:prstGeom>
        </p:spPr>
      </p:pic>
    </p:spTree>
    <p:extLst>
      <p:ext uri="{BB962C8B-B14F-4D97-AF65-F5344CB8AC3E}">
        <p14:creationId xmlns:p14="http://schemas.microsoft.com/office/powerpoint/2010/main" val="2432370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1337" y="394692"/>
            <a:ext cx="9953897" cy="923330"/>
          </a:xfrm>
          <a:prstGeom prst="rect">
            <a:avLst/>
          </a:prstGeom>
          <a:noFill/>
        </p:spPr>
        <p:txBody>
          <a:bodyPr wrap="square" rtlCol="0">
            <a:spAutoFit/>
          </a:bodyPr>
          <a:lstStyle/>
          <a:p>
            <a:pPr algn="just"/>
            <a:r>
              <a:rPr lang="es-PE" dirty="0" smtClean="0"/>
              <a:t>Contexto </a:t>
            </a:r>
            <a:r>
              <a:rPr lang="es-PE" dirty="0" smtClean="0"/>
              <a:t>Renacentista</a:t>
            </a:r>
          </a:p>
          <a:p>
            <a:pPr algn="just"/>
            <a:endParaRPr lang="es-PE" dirty="0"/>
          </a:p>
          <a:p>
            <a:pPr marL="285750" indent="-285750" algn="just">
              <a:buFontTx/>
              <a:buChar char="-"/>
            </a:pPr>
            <a:r>
              <a:rPr lang="es-PE" dirty="0" smtClean="0"/>
              <a:t>El </a:t>
            </a:r>
            <a:r>
              <a:rPr lang="es-PE" dirty="0" smtClean="0"/>
              <a:t>renacimiento, así, se presenta como una negación del pasado, una crítica implacable. </a:t>
            </a:r>
          </a:p>
        </p:txBody>
      </p:sp>
      <p:pic>
        <p:nvPicPr>
          <p:cNvPr id="2" name="Imagen 1"/>
          <p:cNvPicPr>
            <a:picLocks noChangeAspect="1"/>
          </p:cNvPicPr>
          <p:nvPr/>
        </p:nvPicPr>
        <p:blipFill>
          <a:blip r:embed="rId2"/>
          <a:stretch>
            <a:fillRect/>
          </a:stretch>
        </p:blipFill>
        <p:spPr>
          <a:xfrm>
            <a:off x="356643" y="1595021"/>
            <a:ext cx="5404078" cy="2468299"/>
          </a:xfrm>
          <a:prstGeom prst="rect">
            <a:avLst/>
          </a:prstGeom>
        </p:spPr>
      </p:pic>
      <p:pic>
        <p:nvPicPr>
          <p:cNvPr id="3" name="Imagen 2"/>
          <p:cNvPicPr>
            <a:picLocks noChangeAspect="1"/>
          </p:cNvPicPr>
          <p:nvPr/>
        </p:nvPicPr>
        <p:blipFill>
          <a:blip r:embed="rId3"/>
          <a:stretch>
            <a:fillRect/>
          </a:stretch>
        </p:blipFill>
        <p:spPr>
          <a:xfrm>
            <a:off x="356643" y="4063320"/>
            <a:ext cx="5404078" cy="2702039"/>
          </a:xfrm>
          <a:prstGeom prst="rect">
            <a:avLst/>
          </a:prstGeom>
        </p:spPr>
      </p:pic>
      <p:pic>
        <p:nvPicPr>
          <p:cNvPr id="5" name="Imagen 4"/>
          <p:cNvPicPr>
            <a:picLocks noChangeAspect="1"/>
          </p:cNvPicPr>
          <p:nvPr/>
        </p:nvPicPr>
        <p:blipFill>
          <a:blip r:embed="rId4"/>
          <a:stretch>
            <a:fillRect/>
          </a:stretch>
        </p:blipFill>
        <p:spPr>
          <a:xfrm>
            <a:off x="5760722" y="1595021"/>
            <a:ext cx="6178730" cy="5170338"/>
          </a:xfrm>
          <a:prstGeom prst="rect">
            <a:avLst/>
          </a:prstGeom>
        </p:spPr>
      </p:pic>
    </p:spTree>
    <p:extLst>
      <p:ext uri="{BB962C8B-B14F-4D97-AF65-F5344CB8AC3E}">
        <p14:creationId xmlns:p14="http://schemas.microsoft.com/office/powerpoint/2010/main" val="4233963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1337" y="394692"/>
            <a:ext cx="9953897" cy="1754326"/>
          </a:xfrm>
          <a:prstGeom prst="rect">
            <a:avLst/>
          </a:prstGeom>
          <a:noFill/>
        </p:spPr>
        <p:txBody>
          <a:bodyPr wrap="square" rtlCol="0">
            <a:spAutoFit/>
          </a:bodyPr>
          <a:lstStyle/>
          <a:p>
            <a:pPr marL="285750" indent="-285750" algn="just">
              <a:buFontTx/>
              <a:buChar char="-"/>
            </a:pPr>
            <a:endParaRPr lang="es-PE" dirty="0"/>
          </a:p>
          <a:p>
            <a:pPr algn="just"/>
            <a:r>
              <a:rPr lang="es-PE" dirty="0" smtClean="0"/>
              <a:t>Contexto Renacentista</a:t>
            </a:r>
          </a:p>
          <a:p>
            <a:pPr marL="285750" indent="-285750" algn="just">
              <a:buFontTx/>
              <a:buChar char="-"/>
            </a:pPr>
            <a:endParaRPr lang="es-PE" dirty="0" smtClean="0"/>
          </a:p>
          <a:p>
            <a:pPr marL="285750" indent="-285750" algn="just">
              <a:buFontTx/>
              <a:buChar char="-"/>
            </a:pPr>
            <a:r>
              <a:rPr lang="es-PE" dirty="0" smtClean="0"/>
              <a:t>La </a:t>
            </a:r>
            <a:r>
              <a:rPr lang="es-PE" dirty="0" smtClean="0"/>
              <a:t>crítica a “las autoridades” se enfoca concretamente vs Aristóteles y vs la Biblia.</a:t>
            </a:r>
          </a:p>
          <a:p>
            <a:pPr algn="just"/>
            <a:endParaRPr lang="es-PE" dirty="0" smtClean="0"/>
          </a:p>
          <a:p>
            <a:pPr marL="285750" indent="-285750" algn="just">
              <a:buFontTx/>
              <a:buChar char="-"/>
            </a:pPr>
            <a:endParaRPr lang="es-PE" dirty="0"/>
          </a:p>
        </p:txBody>
      </p:sp>
      <p:pic>
        <p:nvPicPr>
          <p:cNvPr id="3" name="Imagen 2"/>
          <p:cNvPicPr>
            <a:picLocks noChangeAspect="1"/>
          </p:cNvPicPr>
          <p:nvPr/>
        </p:nvPicPr>
        <p:blipFill>
          <a:blip r:embed="rId2"/>
          <a:stretch>
            <a:fillRect/>
          </a:stretch>
        </p:blipFill>
        <p:spPr>
          <a:xfrm>
            <a:off x="6165668" y="2042432"/>
            <a:ext cx="4336171" cy="4218180"/>
          </a:xfrm>
          <a:prstGeom prst="rect">
            <a:avLst/>
          </a:prstGeom>
        </p:spPr>
      </p:pic>
      <p:pic>
        <p:nvPicPr>
          <p:cNvPr id="5" name="Imagen 4"/>
          <p:cNvPicPr>
            <a:picLocks noChangeAspect="1"/>
          </p:cNvPicPr>
          <p:nvPr/>
        </p:nvPicPr>
        <p:blipFill>
          <a:blip r:embed="rId3"/>
          <a:stretch>
            <a:fillRect/>
          </a:stretch>
        </p:blipFill>
        <p:spPr>
          <a:xfrm>
            <a:off x="1959427" y="2042432"/>
            <a:ext cx="3487783" cy="4139970"/>
          </a:xfrm>
          <a:prstGeom prst="rect">
            <a:avLst/>
          </a:prstGeom>
        </p:spPr>
      </p:pic>
    </p:spTree>
    <p:extLst>
      <p:ext uri="{BB962C8B-B14F-4D97-AF65-F5344CB8AC3E}">
        <p14:creationId xmlns:p14="http://schemas.microsoft.com/office/powerpoint/2010/main" val="3452392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1337" y="394692"/>
            <a:ext cx="9953897" cy="1477328"/>
          </a:xfrm>
          <a:prstGeom prst="rect">
            <a:avLst/>
          </a:prstGeom>
          <a:noFill/>
        </p:spPr>
        <p:txBody>
          <a:bodyPr wrap="square" rtlCol="0">
            <a:spAutoFit/>
          </a:bodyPr>
          <a:lstStyle/>
          <a:p>
            <a:pPr marL="285750" indent="-285750" algn="just">
              <a:buFontTx/>
              <a:buChar char="-"/>
            </a:pPr>
            <a:endParaRPr lang="es-PE" dirty="0"/>
          </a:p>
          <a:p>
            <a:pPr algn="just"/>
            <a:r>
              <a:rPr lang="es-PE" dirty="0" smtClean="0"/>
              <a:t>Contexto Renacentista</a:t>
            </a:r>
          </a:p>
          <a:p>
            <a:pPr algn="just"/>
            <a:endParaRPr lang="es-PE" dirty="0"/>
          </a:p>
          <a:p>
            <a:pPr marL="285750" indent="-285750" algn="just">
              <a:buFontTx/>
              <a:buChar char="-"/>
            </a:pPr>
            <a:r>
              <a:rPr lang="es-PE" dirty="0" smtClean="0"/>
              <a:t>En </a:t>
            </a:r>
            <a:r>
              <a:rPr lang="es-PE" dirty="0" smtClean="0"/>
              <a:t>este panorama de incertidumbre surge algo fundamental para la modernidad: la duda. </a:t>
            </a:r>
          </a:p>
          <a:p>
            <a:pPr marL="285750" indent="-285750" algn="just">
              <a:buFontTx/>
              <a:buChar char="-"/>
            </a:pPr>
            <a:endParaRPr lang="es-PE" dirty="0"/>
          </a:p>
        </p:txBody>
      </p:sp>
      <p:pic>
        <p:nvPicPr>
          <p:cNvPr id="2" name="Imagen 1"/>
          <p:cNvPicPr>
            <a:picLocks noChangeAspect="1"/>
          </p:cNvPicPr>
          <p:nvPr/>
        </p:nvPicPr>
        <p:blipFill>
          <a:blip r:embed="rId2"/>
          <a:stretch>
            <a:fillRect/>
          </a:stretch>
        </p:blipFill>
        <p:spPr>
          <a:xfrm>
            <a:off x="-91440" y="2097133"/>
            <a:ext cx="5022671" cy="3794216"/>
          </a:xfrm>
          <a:prstGeom prst="rect">
            <a:avLst/>
          </a:prstGeom>
        </p:spPr>
      </p:pic>
      <p:pic>
        <p:nvPicPr>
          <p:cNvPr id="3" name="Imagen 2"/>
          <p:cNvPicPr>
            <a:picLocks noChangeAspect="1"/>
          </p:cNvPicPr>
          <p:nvPr/>
        </p:nvPicPr>
        <p:blipFill>
          <a:blip r:embed="rId3"/>
          <a:stretch>
            <a:fillRect/>
          </a:stretch>
        </p:blipFill>
        <p:spPr>
          <a:xfrm>
            <a:off x="5346790" y="2265452"/>
            <a:ext cx="2647950" cy="2562225"/>
          </a:xfrm>
          <a:prstGeom prst="rect">
            <a:avLst/>
          </a:prstGeom>
        </p:spPr>
      </p:pic>
      <p:pic>
        <p:nvPicPr>
          <p:cNvPr id="5" name="Imagen 4"/>
          <p:cNvPicPr>
            <a:picLocks noChangeAspect="1"/>
          </p:cNvPicPr>
          <p:nvPr/>
        </p:nvPicPr>
        <p:blipFill>
          <a:blip r:embed="rId4"/>
          <a:stretch>
            <a:fillRect/>
          </a:stretch>
        </p:blipFill>
        <p:spPr>
          <a:xfrm>
            <a:off x="8462550" y="2265452"/>
            <a:ext cx="3257491" cy="2730544"/>
          </a:xfrm>
          <a:prstGeom prst="rect">
            <a:avLst/>
          </a:prstGeom>
        </p:spPr>
      </p:pic>
    </p:spTree>
    <p:extLst>
      <p:ext uri="{BB962C8B-B14F-4D97-AF65-F5344CB8AC3E}">
        <p14:creationId xmlns:p14="http://schemas.microsoft.com/office/powerpoint/2010/main" val="5550566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0"/>
            <a:ext cx="12192000" cy="6877335"/>
          </a:xfrm>
          <a:prstGeom prst="rect">
            <a:avLst/>
          </a:prstGeom>
        </p:spPr>
      </p:pic>
      <p:sp>
        <p:nvSpPr>
          <p:cNvPr id="5" name="Llamada de nube 4"/>
          <p:cNvSpPr/>
          <p:nvPr/>
        </p:nvSpPr>
        <p:spPr>
          <a:xfrm>
            <a:off x="901337" y="679269"/>
            <a:ext cx="3043646" cy="1606731"/>
          </a:xfrm>
          <a:prstGeom prst="cloudCallout">
            <a:avLst>
              <a:gd name="adj1" fmla="val 68437"/>
              <a:gd name="adj2" fmla="val 67378"/>
            </a:avLst>
          </a:prstGeom>
          <a:solidFill>
            <a:schemeClr val="accent1">
              <a:lumMod val="20000"/>
              <a:lumOff val="8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solidFill>
                  <a:schemeClr val="tx1"/>
                </a:solidFill>
              </a:rPr>
              <a:t>¿De verdad tengo un cuerpo?</a:t>
            </a:r>
          </a:p>
          <a:p>
            <a:pPr algn="ctr"/>
            <a:r>
              <a:rPr lang="es-PE" dirty="0" smtClean="0">
                <a:solidFill>
                  <a:schemeClr val="bg2">
                    <a:lumMod val="75000"/>
                  </a:schemeClr>
                </a:solidFill>
              </a:rPr>
              <a:t>*(dice temblando de frío)</a:t>
            </a:r>
            <a:endParaRPr lang="es-PE" dirty="0">
              <a:solidFill>
                <a:schemeClr val="bg2">
                  <a:lumMod val="75000"/>
                </a:schemeClr>
              </a:solidFill>
            </a:endParaRPr>
          </a:p>
        </p:txBody>
      </p:sp>
    </p:spTree>
    <p:extLst>
      <p:ext uri="{BB962C8B-B14F-4D97-AF65-F5344CB8AC3E}">
        <p14:creationId xmlns:p14="http://schemas.microsoft.com/office/powerpoint/2010/main" val="25930874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Las meditaciones metafísicas	</a:t>
            </a:r>
            <a:endParaRPr lang="es-PE" dirty="0"/>
          </a:p>
        </p:txBody>
      </p:sp>
      <p:sp>
        <p:nvSpPr>
          <p:cNvPr id="3" name="Marcador de contenido 2"/>
          <p:cNvSpPr>
            <a:spLocks noGrp="1"/>
          </p:cNvSpPr>
          <p:nvPr>
            <p:ph idx="1"/>
          </p:nvPr>
        </p:nvSpPr>
        <p:spPr>
          <a:xfrm>
            <a:off x="838200" y="1825625"/>
            <a:ext cx="7025640" cy="4351338"/>
          </a:xfrm>
        </p:spPr>
        <p:txBody>
          <a:bodyPr/>
          <a:lstStyle/>
          <a:p>
            <a:r>
              <a:rPr lang="es-PE" dirty="0" smtClean="0"/>
              <a:t>15 </a:t>
            </a:r>
            <a:r>
              <a:rPr lang="es-PE" dirty="0" err="1" smtClean="0"/>
              <a:t>mins</a:t>
            </a:r>
            <a:r>
              <a:rPr lang="es-PE" dirty="0" smtClean="0"/>
              <a:t> al año</a:t>
            </a:r>
          </a:p>
          <a:p>
            <a:r>
              <a:rPr lang="es-PE" dirty="0" smtClean="0"/>
              <a:t>El destino de </a:t>
            </a:r>
            <a:r>
              <a:rPr lang="es-PE" dirty="0" smtClean="0"/>
              <a:t>Galileo (y de Spinoza)</a:t>
            </a:r>
          </a:p>
          <a:p>
            <a:r>
              <a:rPr lang="es-PE" dirty="0" smtClean="0"/>
              <a:t>Duda metódica vs Razón y Sentidos</a:t>
            </a:r>
            <a:endParaRPr lang="es-PE" dirty="0" smtClean="0"/>
          </a:p>
          <a:p>
            <a:r>
              <a:rPr lang="es-PE" dirty="0" smtClean="0"/>
              <a:t>Inversión del orden en los temas: 1ero lo humano, luego Dios</a:t>
            </a:r>
          </a:p>
          <a:p>
            <a:r>
              <a:rPr lang="es-PE" dirty="0" smtClean="0"/>
              <a:t>Meditación 5ta: la idea del infinito</a:t>
            </a:r>
          </a:p>
          <a:p>
            <a:r>
              <a:rPr lang="es-PE" dirty="0" smtClean="0"/>
              <a:t>Vs las autoridades clásicas</a:t>
            </a:r>
          </a:p>
          <a:p>
            <a:r>
              <a:rPr lang="es-PE" dirty="0" smtClean="0"/>
              <a:t>El método </a:t>
            </a:r>
            <a:r>
              <a:rPr lang="es-PE" dirty="0" smtClean="0"/>
              <a:t>cartesiano</a:t>
            </a:r>
          </a:p>
          <a:p>
            <a:pPr marL="0" indent="0">
              <a:buNone/>
            </a:pPr>
            <a:endParaRPr lang="es-PE" dirty="0"/>
          </a:p>
        </p:txBody>
      </p:sp>
      <p:pic>
        <p:nvPicPr>
          <p:cNvPr id="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1474" y="0"/>
            <a:ext cx="4010526" cy="6907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534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3002239106"/>
              </p:ext>
            </p:extLst>
          </p:nvPr>
        </p:nvGraphicFramePr>
        <p:xfrm>
          <a:off x="0" y="0"/>
          <a:ext cx="12192000" cy="6857999"/>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419335976"/>
                    </a:ext>
                  </a:extLst>
                </a:gridCol>
                <a:gridCol w="6096000">
                  <a:extLst>
                    <a:ext uri="{9D8B030D-6E8A-4147-A177-3AD203B41FA5}">
                      <a16:colId xmlns:a16="http://schemas.microsoft.com/office/drawing/2014/main" val="2836400674"/>
                    </a:ext>
                  </a:extLst>
                </a:gridCol>
              </a:tblGrid>
              <a:tr h="506369">
                <a:tc>
                  <a:txBody>
                    <a:bodyPr/>
                    <a:lstStyle/>
                    <a:p>
                      <a:pPr algn="ctr"/>
                      <a:r>
                        <a:rPr lang="es-PE" sz="1600" dirty="0" smtClean="0"/>
                        <a:t>Hobbes   </a:t>
                      </a:r>
                      <a:endParaRPr lang="es-PE" sz="1600" dirty="0"/>
                    </a:p>
                  </a:txBody>
                  <a:tcPr/>
                </a:tc>
                <a:tc>
                  <a:txBody>
                    <a:bodyPr/>
                    <a:lstStyle/>
                    <a:p>
                      <a:pPr algn="ctr"/>
                      <a:r>
                        <a:rPr lang="es-PE" sz="1600" dirty="0" smtClean="0"/>
                        <a:t>Descartes</a:t>
                      </a:r>
                      <a:endParaRPr lang="es-PE" sz="1600" dirty="0"/>
                    </a:p>
                  </a:txBody>
                  <a:tcPr/>
                </a:tc>
                <a:extLst>
                  <a:ext uri="{0D108BD9-81ED-4DB2-BD59-A6C34878D82A}">
                    <a16:rowId xmlns:a16="http://schemas.microsoft.com/office/drawing/2014/main" val="2134421923"/>
                  </a:ext>
                </a:extLst>
              </a:tr>
              <a:tr h="874008">
                <a:tc>
                  <a:txBody>
                    <a:bodyPr/>
                    <a:lstStyle/>
                    <a:p>
                      <a:pPr algn="ctr"/>
                      <a:r>
                        <a:rPr lang="es-PE" sz="1600" dirty="0" smtClean="0"/>
                        <a:t>Nominalista (</a:t>
                      </a:r>
                      <a:r>
                        <a:rPr lang="es-PE" sz="1600" dirty="0" err="1" smtClean="0"/>
                        <a:t>Ockhamiano</a:t>
                      </a:r>
                      <a:r>
                        <a:rPr lang="es-PE" sz="1600" dirty="0" smtClean="0"/>
                        <a:t>,</a:t>
                      </a:r>
                      <a:r>
                        <a:rPr lang="es-PE" sz="1600" baseline="0" dirty="0" smtClean="0"/>
                        <a:t> no forma final, solo materia</a:t>
                      </a:r>
                      <a:r>
                        <a:rPr lang="es-PE" sz="1600" dirty="0" smtClean="0"/>
                        <a:t>)</a:t>
                      </a:r>
                      <a:endParaRPr lang="es-PE" sz="1600" dirty="0"/>
                    </a:p>
                  </a:txBody>
                  <a:tcPr/>
                </a:tc>
                <a:tc>
                  <a:txBody>
                    <a:bodyPr/>
                    <a:lstStyle/>
                    <a:p>
                      <a:pPr algn="ctr"/>
                      <a:r>
                        <a:rPr lang="es-PE" sz="1600" dirty="0" smtClean="0"/>
                        <a:t>Conceptualista</a:t>
                      </a:r>
                      <a:endParaRPr lang="es-PE" sz="1600" dirty="0"/>
                    </a:p>
                  </a:txBody>
                  <a:tcPr/>
                </a:tc>
                <a:extLst>
                  <a:ext uri="{0D108BD9-81ED-4DB2-BD59-A6C34878D82A}">
                    <a16:rowId xmlns:a16="http://schemas.microsoft.com/office/drawing/2014/main" val="3659467007"/>
                  </a:ext>
                </a:extLst>
              </a:tr>
              <a:tr h="506369">
                <a:tc>
                  <a:txBody>
                    <a:bodyPr/>
                    <a:lstStyle/>
                    <a:p>
                      <a:pPr algn="ctr"/>
                      <a:r>
                        <a:rPr lang="es-PE" sz="1600" dirty="0" smtClean="0"/>
                        <a:t>Empirista (Baconiano)</a:t>
                      </a:r>
                      <a:endParaRPr lang="es-PE" sz="1600" dirty="0"/>
                    </a:p>
                  </a:txBody>
                  <a:tcPr/>
                </a:tc>
                <a:tc>
                  <a:txBody>
                    <a:bodyPr/>
                    <a:lstStyle/>
                    <a:p>
                      <a:pPr algn="ctr"/>
                      <a:r>
                        <a:rPr lang="es-PE" sz="1600" dirty="0" smtClean="0"/>
                        <a:t>Racionalista: intuición</a:t>
                      </a:r>
                      <a:r>
                        <a:rPr lang="es-PE" sz="1600" baseline="0" dirty="0" smtClean="0"/>
                        <a:t> de principios lógicos y generales</a:t>
                      </a:r>
                      <a:endParaRPr lang="es-PE" sz="1600" dirty="0"/>
                    </a:p>
                  </a:txBody>
                  <a:tcPr/>
                </a:tc>
                <a:extLst>
                  <a:ext uri="{0D108BD9-81ED-4DB2-BD59-A6C34878D82A}">
                    <a16:rowId xmlns:a16="http://schemas.microsoft.com/office/drawing/2014/main" val="852414959"/>
                  </a:ext>
                </a:extLst>
              </a:tr>
              <a:tr h="506369">
                <a:tc gridSpan="2">
                  <a:txBody>
                    <a:bodyPr/>
                    <a:lstStyle/>
                    <a:p>
                      <a:pPr algn="ctr"/>
                      <a:r>
                        <a:rPr lang="es-PE" sz="1600" dirty="0" smtClean="0"/>
                        <a:t>Teoría </a:t>
                      </a:r>
                      <a:r>
                        <a:rPr lang="es-PE" sz="1600" dirty="0" err="1" smtClean="0"/>
                        <a:t>representacionalista</a:t>
                      </a:r>
                      <a:r>
                        <a:rPr lang="es-PE" sz="1600" dirty="0" smtClean="0"/>
                        <a:t> del conocimiento</a:t>
                      </a:r>
                      <a:endParaRPr lang="es-PE" sz="1600" dirty="0"/>
                    </a:p>
                  </a:txBody>
                  <a:tcPr/>
                </a:tc>
                <a:tc hMerge="1">
                  <a:txBody>
                    <a:bodyPr/>
                    <a:lstStyle/>
                    <a:p>
                      <a:endParaRPr lang="es-PE" dirty="0"/>
                    </a:p>
                  </a:txBody>
                  <a:tcPr/>
                </a:tc>
                <a:extLst>
                  <a:ext uri="{0D108BD9-81ED-4DB2-BD59-A6C34878D82A}">
                    <a16:rowId xmlns:a16="http://schemas.microsoft.com/office/drawing/2014/main" val="3894086238"/>
                  </a:ext>
                </a:extLst>
              </a:tr>
              <a:tr h="1000148">
                <a:tc>
                  <a:txBody>
                    <a:bodyPr/>
                    <a:lstStyle/>
                    <a:p>
                      <a:pPr algn="ctr"/>
                      <a:r>
                        <a:rPr lang="es-PE" sz="1600" dirty="0" smtClean="0"/>
                        <a:t>Estructura deductiva sobre bases empíricas</a:t>
                      </a:r>
                      <a:endParaRPr lang="es-PE" sz="1600" dirty="0"/>
                    </a:p>
                  </a:txBody>
                  <a:tcPr/>
                </a:tc>
                <a:tc>
                  <a:txBody>
                    <a:bodyPr/>
                    <a:lstStyle/>
                    <a:p>
                      <a:pPr algn="ctr"/>
                      <a:r>
                        <a:rPr lang="es-PE" sz="1600" dirty="0" smtClean="0"/>
                        <a:t>Estructura deductiva sobre bases de intuitivas de ideas</a:t>
                      </a:r>
                      <a:r>
                        <a:rPr lang="es-PE" sz="1600" baseline="0" dirty="0" smtClean="0"/>
                        <a:t> autoevidentes (matemáticas) Método axiomático geométrico. Certeza lógica e intuitiva.</a:t>
                      </a:r>
                      <a:endParaRPr lang="es-PE" sz="1600" dirty="0" smtClean="0"/>
                    </a:p>
                  </a:txBody>
                  <a:tcPr/>
                </a:tc>
                <a:extLst>
                  <a:ext uri="{0D108BD9-81ED-4DB2-BD59-A6C34878D82A}">
                    <a16:rowId xmlns:a16="http://schemas.microsoft.com/office/drawing/2014/main" val="3915078457"/>
                  </a:ext>
                </a:extLst>
              </a:tr>
              <a:tr h="700103">
                <a:tc>
                  <a:txBody>
                    <a:bodyPr/>
                    <a:lstStyle/>
                    <a:p>
                      <a:pPr algn="ctr"/>
                      <a:r>
                        <a:rPr lang="es-PE" sz="1600" dirty="0" smtClean="0"/>
                        <a:t>Materialista: Materia y movimiento explican todo</a:t>
                      </a:r>
                      <a:endParaRPr lang="es-PE" sz="1600" dirty="0"/>
                    </a:p>
                  </a:txBody>
                  <a:tcPr/>
                </a:tc>
                <a:tc>
                  <a:txBody>
                    <a:bodyPr/>
                    <a:lstStyle/>
                    <a:p>
                      <a:pPr algn="ctr"/>
                      <a:r>
                        <a:rPr lang="es-PE" sz="1600" dirty="0" smtClean="0"/>
                        <a:t>Dualista: Res Extensa, Res </a:t>
                      </a:r>
                      <a:r>
                        <a:rPr lang="es-PE" sz="1600" dirty="0" err="1" smtClean="0"/>
                        <a:t>Cogitans</a:t>
                      </a:r>
                      <a:r>
                        <a:rPr lang="es-PE" sz="1600" dirty="0" smtClean="0"/>
                        <a:t> =</a:t>
                      </a:r>
                    </a:p>
                    <a:p>
                      <a:pPr algn="ctr"/>
                      <a:r>
                        <a:rPr lang="es-PE" sz="1600" dirty="0" smtClean="0"/>
                        <a:t> Materia y</a:t>
                      </a:r>
                      <a:r>
                        <a:rPr lang="es-PE" sz="1600" baseline="0" dirty="0" smtClean="0"/>
                        <a:t> </a:t>
                      </a:r>
                      <a:r>
                        <a:rPr lang="es-PE" sz="1600" dirty="0" smtClean="0"/>
                        <a:t>Mente/alma</a:t>
                      </a:r>
                      <a:endParaRPr lang="es-PE" sz="1600" dirty="0"/>
                    </a:p>
                  </a:txBody>
                  <a:tcPr/>
                </a:tc>
                <a:extLst>
                  <a:ext uri="{0D108BD9-81ED-4DB2-BD59-A6C34878D82A}">
                    <a16:rowId xmlns:a16="http://schemas.microsoft.com/office/drawing/2014/main" val="912722977"/>
                  </a:ext>
                </a:extLst>
              </a:tr>
              <a:tr h="506369">
                <a:tc>
                  <a:txBody>
                    <a:bodyPr/>
                    <a:lstStyle/>
                    <a:p>
                      <a:pPr algn="ctr"/>
                      <a:r>
                        <a:rPr lang="es-PE" sz="1600" dirty="0" smtClean="0"/>
                        <a:t>Determinista</a:t>
                      </a:r>
                      <a:endParaRPr lang="es-PE" sz="1600" dirty="0"/>
                    </a:p>
                  </a:txBody>
                  <a:tcPr/>
                </a:tc>
                <a:tc>
                  <a:txBody>
                    <a:bodyPr/>
                    <a:lstStyle/>
                    <a:p>
                      <a:pPr algn="ctr"/>
                      <a:r>
                        <a:rPr lang="es-PE" sz="1600" dirty="0" smtClean="0"/>
                        <a:t>Libertario: Mente tiene un status separado</a:t>
                      </a:r>
                      <a:r>
                        <a:rPr lang="es-PE" sz="1600" baseline="0" dirty="0" smtClean="0"/>
                        <a:t> del cuerpo </a:t>
                      </a:r>
                      <a:endParaRPr lang="es-PE" sz="1600" dirty="0"/>
                    </a:p>
                  </a:txBody>
                  <a:tcPr/>
                </a:tc>
                <a:extLst>
                  <a:ext uri="{0D108BD9-81ED-4DB2-BD59-A6C34878D82A}">
                    <a16:rowId xmlns:a16="http://schemas.microsoft.com/office/drawing/2014/main" val="4161180847"/>
                  </a:ext>
                </a:extLst>
              </a:tr>
              <a:tr h="506369">
                <a:tc>
                  <a:txBody>
                    <a:bodyPr/>
                    <a:lstStyle/>
                    <a:p>
                      <a:pPr algn="ctr"/>
                      <a:r>
                        <a:rPr lang="es-PE" sz="1600" dirty="0" smtClean="0"/>
                        <a:t>Egoísmo psicológico: </a:t>
                      </a:r>
                      <a:r>
                        <a:rPr lang="es-PE" sz="1600" dirty="0" err="1" smtClean="0"/>
                        <a:t>autopreservación</a:t>
                      </a:r>
                      <a:r>
                        <a:rPr lang="es-PE" sz="1600" dirty="0" smtClean="0"/>
                        <a:t> e interés</a:t>
                      </a:r>
                      <a:r>
                        <a:rPr lang="es-PE" sz="1600" baseline="0" dirty="0" smtClean="0"/>
                        <a:t> propio.</a:t>
                      </a:r>
                      <a:endParaRPr lang="es-PE" sz="1600" dirty="0"/>
                    </a:p>
                  </a:txBody>
                  <a:tcPr/>
                </a:tc>
                <a:tc>
                  <a:txBody>
                    <a:bodyPr/>
                    <a:lstStyle/>
                    <a:p>
                      <a:pPr algn="ctr"/>
                      <a:endParaRPr lang="es-PE" sz="1600" dirty="0"/>
                    </a:p>
                  </a:txBody>
                  <a:tcPr/>
                </a:tc>
                <a:extLst>
                  <a:ext uri="{0D108BD9-81ED-4DB2-BD59-A6C34878D82A}">
                    <a16:rowId xmlns:a16="http://schemas.microsoft.com/office/drawing/2014/main" val="496519748"/>
                  </a:ext>
                </a:extLst>
              </a:tr>
              <a:tr h="663326">
                <a:tc>
                  <a:txBody>
                    <a:bodyPr/>
                    <a:lstStyle/>
                    <a:p>
                      <a:pPr algn="ctr"/>
                      <a:r>
                        <a:rPr lang="es-PE" sz="1600" dirty="0" smtClean="0"/>
                        <a:t>Razón correcta: Prudencia (detener guerras para sobrevivir)</a:t>
                      </a:r>
                    </a:p>
                    <a:p>
                      <a:pPr algn="ctr"/>
                      <a:r>
                        <a:rPr lang="es-PE" sz="1600" dirty="0" smtClean="0"/>
                        <a:t> = Ley</a:t>
                      </a:r>
                      <a:r>
                        <a:rPr lang="es-PE" sz="1600" baseline="0" dirty="0" smtClean="0"/>
                        <a:t> natural</a:t>
                      </a:r>
                      <a:endParaRPr lang="es-PE" sz="1600" dirty="0"/>
                    </a:p>
                  </a:txBody>
                  <a:tcPr/>
                </a:tc>
                <a:tc>
                  <a:txBody>
                    <a:bodyPr/>
                    <a:lstStyle/>
                    <a:p>
                      <a:pPr algn="ctr"/>
                      <a:r>
                        <a:rPr lang="es-PE" sz="1600" dirty="0" smtClean="0"/>
                        <a:t>Método correcto de la razón = encontrar ideas claras</a:t>
                      </a:r>
                      <a:r>
                        <a:rPr lang="es-PE" sz="1600" baseline="0" dirty="0" smtClean="0"/>
                        <a:t> y distintas</a:t>
                      </a:r>
                      <a:endParaRPr lang="es-PE" sz="1600" dirty="0"/>
                    </a:p>
                  </a:txBody>
                  <a:tcPr/>
                </a:tc>
                <a:extLst>
                  <a:ext uri="{0D108BD9-81ED-4DB2-BD59-A6C34878D82A}">
                    <a16:rowId xmlns:a16="http://schemas.microsoft.com/office/drawing/2014/main" val="3446458041"/>
                  </a:ext>
                </a:extLst>
              </a:tr>
              <a:tr h="1088569">
                <a:tc>
                  <a:txBody>
                    <a:bodyPr/>
                    <a:lstStyle/>
                    <a:p>
                      <a:pPr algn="ctr"/>
                      <a:r>
                        <a:rPr lang="es-PE" sz="1600" dirty="0" smtClean="0"/>
                        <a:t>Hedonismo </a:t>
                      </a:r>
                      <a:r>
                        <a:rPr lang="es-PE" sz="1600" dirty="0" err="1" smtClean="0"/>
                        <a:t>epicureano</a:t>
                      </a:r>
                      <a:endParaRPr lang="es-PE" sz="1600" dirty="0" smtClean="0"/>
                    </a:p>
                    <a:p>
                      <a:pPr algn="ctr"/>
                      <a:r>
                        <a:rPr lang="es-PE" sz="1600" i="1" dirty="0" smtClean="0"/>
                        <a:t>Homo Lupus </a:t>
                      </a:r>
                      <a:r>
                        <a:rPr lang="es-PE" sz="1600" i="1" dirty="0" err="1" smtClean="0"/>
                        <a:t>Homini</a:t>
                      </a:r>
                      <a:endParaRPr lang="es-PE" sz="1600" i="1" dirty="0" smtClean="0"/>
                    </a:p>
                    <a:p>
                      <a:pPr algn="ctr"/>
                      <a:r>
                        <a:rPr lang="es-PE" sz="1600" dirty="0" smtClean="0"/>
                        <a:t>Conflictos </a:t>
                      </a:r>
                      <a:r>
                        <a:rPr lang="es-PE" sz="1600" dirty="0" err="1" smtClean="0"/>
                        <a:t>sectarianistas</a:t>
                      </a:r>
                      <a:r>
                        <a:rPr lang="es-PE" sz="1600" baseline="0" dirty="0" smtClean="0"/>
                        <a:t> (guerra civil)</a:t>
                      </a:r>
                    </a:p>
                    <a:p>
                      <a:pPr algn="ctr"/>
                      <a:r>
                        <a:rPr lang="es-PE" sz="1600" baseline="0" dirty="0" smtClean="0"/>
                        <a:t>Dios = 1era causa eficiente</a:t>
                      </a:r>
                      <a:endParaRPr lang="es-PE" sz="1600" dirty="0"/>
                    </a:p>
                  </a:txBody>
                  <a:tcPr/>
                </a:tc>
                <a:tc>
                  <a:txBody>
                    <a:bodyPr/>
                    <a:lstStyle/>
                    <a:p>
                      <a:pPr algn="ctr"/>
                      <a:r>
                        <a:rPr lang="es-PE" sz="1600" dirty="0" smtClean="0"/>
                        <a:t>Estoicismo, pasiones=emociones</a:t>
                      </a:r>
                      <a:r>
                        <a:rPr lang="es-PE" sz="1600" baseline="0" dirty="0" smtClean="0"/>
                        <a:t> y deseos son buenos, pero nos causan problemas = el humano no es tan malo. Pasiones vs Razones</a:t>
                      </a:r>
                    </a:p>
                    <a:p>
                      <a:pPr algn="ctr"/>
                      <a:r>
                        <a:rPr lang="es-PE" sz="1600" baseline="0" dirty="0" smtClean="0"/>
                        <a:t>Dios = Bueno</a:t>
                      </a:r>
                      <a:endParaRPr lang="es-PE" sz="1600" dirty="0"/>
                    </a:p>
                  </a:txBody>
                  <a:tcPr/>
                </a:tc>
                <a:extLst>
                  <a:ext uri="{0D108BD9-81ED-4DB2-BD59-A6C34878D82A}">
                    <a16:rowId xmlns:a16="http://schemas.microsoft.com/office/drawing/2014/main" val="763493370"/>
                  </a:ext>
                </a:extLst>
              </a:tr>
            </a:tbl>
          </a:graphicData>
        </a:graphic>
      </p:graphicFrame>
    </p:spTree>
    <p:extLst>
      <p:ext uri="{BB962C8B-B14F-4D97-AF65-F5344CB8AC3E}">
        <p14:creationId xmlns:p14="http://schemas.microsoft.com/office/powerpoint/2010/main" val="2560016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Las meditaciones metafísicas	</a:t>
            </a:r>
            <a:endParaRPr lang="es-PE" dirty="0"/>
          </a:p>
        </p:txBody>
      </p:sp>
      <p:sp>
        <p:nvSpPr>
          <p:cNvPr id="3" name="Marcador de contenido 2"/>
          <p:cNvSpPr>
            <a:spLocks noGrp="1"/>
          </p:cNvSpPr>
          <p:nvPr>
            <p:ph idx="1"/>
          </p:nvPr>
        </p:nvSpPr>
        <p:spPr>
          <a:xfrm>
            <a:off x="838200" y="1825625"/>
            <a:ext cx="7025640" cy="4351338"/>
          </a:xfrm>
        </p:spPr>
        <p:txBody>
          <a:bodyPr>
            <a:normAutofit lnSpcReduction="10000"/>
          </a:bodyPr>
          <a:lstStyle/>
          <a:p>
            <a:r>
              <a:rPr lang="es-PE" dirty="0" smtClean="0"/>
              <a:t>1 Dudo de todo</a:t>
            </a:r>
          </a:p>
          <a:p>
            <a:r>
              <a:rPr lang="es-PE" dirty="0" smtClean="0"/>
              <a:t>2 Dudo y pienso, por lo tanto existo; soy algo pensante</a:t>
            </a:r>
          </a:p>
          <a:p>
            <a:r>
              <a:rPr lang="es-PE" dirty="0" smtClean="0"/>
              <a:t>3 Dios existe</a:t>
            </a:r>
          </a:p>
          <a:p>
            <a:r>
              <a:rPr lang="es-PE" dirty="0" smtClean="0"/>
              <a:t>4 Confiabilidad de la razón = facultad hecha por un Dios bueno</a:t>
            </a:r>
          </a:p>
          <a:p>
            <a:r>
              <a:rPr lang="es-PE" dirty="0" smtClean="0"/>
              <a:t>5 Infinito y verdades necesarias sobr</a:t>
            </a:r>
            <a:r>
              <a:rPr lang="es-PE" dirty="0" smtClean="0"/>
              <a:t>e existencias materiales</a:t>
            </a:r>
            <a:endParaRPr lang="es-PE" dirty="0" smtClean="0"/>
          </a:p>
          <a:p>
            <a:r>
              <a:rPr lang="es-PE" dirty="0" smtClean="0"/>
              <a:t>6 verdades contingentes sobre existencias materiales</a:t>
            </a:r>
            <a:endParaRPr lang="es-PE" dirty="0" smtClean="0"/>
          </a:p>
          <a:p>
            <a:pPr marL="0" indent="0">
              <a:buNone/>
            </a:pPr>
            <a:endParaRPr lang="es-PE" dirty="0"/>
          </a:p>
        </p:txBody>
      </p:sp>
      <p:pic>
        <p:nvPicPr>
          <p:cNvPr id="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1474" y="0"/>
            <a:ext cx="4010526" cy="6907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233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Las meditaciones metafísicas	</a:t>
            </a:r>
            <a:endParaRPr lang="es-PE" dirty="0"/>
          </a:p>
        </p:txBody>
      </p:sp>
      <p:sp>
        <p:nvSpPr>
          <p:cNvPr id="3" name="Marcador de contenido 2"/>
          <p:cNvSpPr>
            <a:spLocks noGrp="1"/>
          </p:cNvSpPr>
          <p:nvPr>
            <p:ph idx="1"/>
          </p:nvPr>
        </p:nvSpPr>
        <p:spPr>
          <a:xfrm>
            <a:off x="1867989" y="1812562"/>
            <a:ext cx="5078071" cy="4351338"/>
          </a:xfrm>
        </p:spPr>
        <p:txBody>
          <a:bodyPr>
            <a:normAutofit fontScale="77500" lnSpcReduction="20000"/>
          </a:bodyPr>
          <a:lstStyle/>
          <a:p>
            <a:pPr marL="0" indent="0" algn="ctr">
              <a:buNone/>
            </a:pPr>
            <a:r>
              <a:rPr lang="es-PE" dirty="0" smtClean="0"/>
              <a:t>Sistema deductivo</a:t>
            </a:r>
          </a:p>
          <a:p>
            <a:pPr marL="0" indent="0">
              <a:buNone/>
            </a:pPr>
            <a:endParaRPr lang="es-PE" dirty="0" smtClean="0"/>
          </a:p>
          <a:p>
            <a:pPr marL="0" indent="0">
              <a:buNone/>
            </a:pPr>
            <a:r>
              <a:rPr lang="es-PE" dirty="0" smtClean="0"/>
              <a:t>Axiomas                                  	Dudo y 					pienso</a:t>
            </a:r>
          </a:p>
          <a:p>
            <a:pPr marL="0" indent="0">
              <a:buNone/>
            </a:pPr>
            <a:endParaRPr lang="es-PE" dirty="0"/>
          </a:p>
          <a:p>
            <a:pPr marL="0" indent="0">
              <a:buNone/>
            </a:pPr>
            <a:endParaRPr lang="es-PE" dirty="0" smtClean="0"/>
          </a:p>
          <a:p>
            <a:pPr marL="0" indent="0">
              <a:buNone/>
            </a:pPr>
            <a:r>
              <a:rPr lang="es-PE" dirty="0"/>
              <a:t>	</a:t>
            </a:r>
            <a:r>
              <a:rPr lang="es-PE" dirty="0" smtClean="0"/>
              <a:t>Pruebas</a:t>
            </a:r>
            <a:r>
              <a:rPr lang="es-PE" dirty="0"/>
              <a:t> </a:t>
            </a:r>
            <a:r>
              <a:rPr lang="es-PE" dirty="0" smtClean="0"/>
              <a:t>		Soy algo 				que 					duda	y				piensa</a:t>
            </a:r>
          </a:p>
          <a:p>
            <a:pPr marL="0" indent="0">
              <a:buNone/>
            </a:pPr>
            <a:endParaRPr lang="es-PE" dirty="0"/>
          </a:p>
          <a:p>
            <a:pPr marL="0" indent="0">
              <a:buNone/>
            </a:pPr>
            <a:endParaRPr lang="es-PE" dirty="0" smtClean="0"/>
          </a:p>
          <a:p>
            <a:pPr marL="0" indent="0">
              <a:buNone/>
            </a:pPr>
            <a:r>
              <a:rPr lang="es-PE" dirty="0" smtClean="0"/>
              <a:t>Conclusiones			Existo</a:t>
            </a:r>
          </a:p>
          <a:p>
            <a:pPr marL="0" indent="0">
              <a:buNone/>
            </a:pPr>
            <a:endParaRPr lang="es-PE" dirty="0"/>
          </a:p>
        </p:txBody>
      </p:sp>
      <p:pic>
        <p:nvPicPr>
          <p:cNvPr id="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1474" y="0"/>
            <a:ext cx="4010526" cy="6907018"/>
          </a:xfrm>
          <a:prstGeom prst="rect">
            <a:avLst/>
          </a:prstGeom>
          <a:noFill/>
          <a:extLst>
            <a:ext uri="{909E8E84-426E-40DD-AFC4-6F175D3DCCD1}">
              <a14:hiddenFill xmlns:a14="http://schemas.microsoft.com/office/drawing/2010/main">
                <a:solidFill>
                  <a:srgbClr val="FFFFFF"/>
                </a:solidFill>
              </a14:hiddenFill>
            </a:ext>
          </a:extLst>
        </p:spPr>
      </p:pic>
      <p:sp>
        <p:nvSpPr>
          <p:cNvPr id="5" name="Flecha abajo 4"/>
          <p:cNvSpPr/>
          <p:nvPr/>
        </p:nvSpPr>
        <p:spPr>
          <a:xfrm>
            <a:off x="2110985" y="3181978"/>
            <a:ext cx="574765" cy="2233749"/>
          </a:xfrm>
          <a:prstGeom prst="down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7" name="Conector recto de flecha 6"/>
          <p:cNvCxnSpPr/>
          <p:nvPr/>
        </p:nvCxnSpPr>
        <p:spPr>
          <a:xfrm>
            <a:off x="3303212" y="2769325"/>
            <a:ext cx="2207623" cy="1306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p:cNvCxnSpPr/>
          <p:nvPr/>
        </p:nvCxnSpPr>
        <p:spPr>
          <a:xfrm flipV="1">
            <a:off x="3782183" y="5773783"/>
            <a:ext cx="1728652" cy="870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p:nvPr/>
        </p:nvCxnSpPr>
        <p:spPr>
          <a:xfrm>
            <a:off x="4078275" y="3988231"/>
            <a:ext cx="1432560" cy="1217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CuadroTexto 13"/>
          <p:cNvSpPr txBox="1"/>
          <p:nvPr/>
        </p:nvSpPr>
        <p:spPr>
          <a:xfrm>
            <a:off x="1201783" y="6453051"/>
            <a:ext cx="6087291" cy="369332"/>
          </a:xfrm>
          <a:prstGeom prst="rect">
            <a:avLst/>
          </a:prstGeom>
          <a:noFill/>
        </p:spPr>
        <p:txBody>
          <a:bodyPr wrap="square" rtlCol="0">
            <a:spAutoFit/>
          </a:bodyPr>
          <a:lstStyle/>
          <a:p>
            <a:r>
              <a:rPr lang="es-PE" dirty="0" smtClean="0"/>
              <a:t>Cogito, pensar: Dudar, percibir, imaginar, afirmar y negar</a:t>
            </a:r>
            <a:endParaRPr lang="es-PE" dirty="0"/>
          </a:p>
        </p:txBody>
      </p:sp>
      <p:sp>
        <p:nvSpPr>
          <p:cNvPr id="15" name="Flecha abajo 14"/>
          <p:cNvSpPr/>
          <p:nvPr/>
        </p:nvSpPr>
        <p:spPr>
          <a:xfrm>
            <a:off x="6873127" y="3181977"/>
            <a:ext cx="574765" cy="2233749"/>
          </a:xfrm>
          <a:prstGeom prst="down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6" name="Rectángulo 15"/>
          <p:cNvSpPr/>
          <p:nvPr/>
        </p:nvSpPr>
        <p:spPr>
          <a:xfrm>
            <a:off x="1332411" y="2364377"/>
            <a:ext cx="2913017" cy="37995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3586704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Las meditaciones metafísicas	</a:t>
            </a:r>
            <a:endParaRPr lang="es-PE" dirty="0"/>
          </a:p>
        </p:txBody>
      </p:sp>
      <p:sp>
        <p:nvSpPr>
          <p:cNvPr id="3" name="Marcador de contenido 2"/>
          <p:cNvSpPr>
            <a:spLocks noGrp="1"/>
          </p:cNvSpPr>
          <p:nvPr>
            <p:ph idx="1"/>
          </p:nvPr>
        </p:nvSpPr>
        <p:spPr>
          <a:xfrm>
            <a:off x="1867989" y="1812562"/>
            <a:ext cx="5078071" cy="4351338"/>
          </a:xfrm>
        </p:spPr>
        <p:txBody>
          <a:bodyPr>
            <a:normAutofit/>
          </a:bodyPr>
          <a:lstStyle/>
          <a:p>
            <a:pPr marL="0" indent="0" algn="ctr">
              <a:buNone/>
            </a:pPr>
            <a:r>
              <a:rPr lang="es-PE" dirty="0" smtClean="0">
                <a:solidFill>
                  <a:srgbClr val="FF0000"/>
                </a:solidFill>
              </a:rPr>
              <a:t>Contenidos de la consciencia</a:t>
            </a:r>
          </a:p>
          <a:p>
            <a:pPr marL="0" indent="0" algn="ctr">
              <a:buNone/>
            </a:pPr>
            <a:r>
              <a:rPr lang="es-PE" dirty="0" smtClean="0"/>
              <a:t>(Idea, concepto, noción)</a:t>
            </a:r>
          </a:p>
          <a:p>
            <a:pPr marL="0" indent="0" algn="ctr">
              <a:buNone/>
            </a:pPr>
            <a:r>
              <a:rPr lang="es-PE" dirty="0" smtClean="0"/>
              <a:t>“qué” se piensa</a:t>
            </a:r>
          </a:p>
          <a:p>
            <a:pPr marL="0" indent="0" algn="ctr">
              <a:buNone/>
            </a:pPr>
            <a:r>
              <a:rPr lang="es-PE" dirty="0" smtClean="0"/>
              <a:t>=/=</a:t>
            </a:r>
            <a:endParaRPr lang="es-PE" dirty="0" smtClean="0"/>
          </a:p>
          <a:p>
            <a:pPr marL="0" indent="0" algn="ctr">
              <a:buNone/>
            </a:pPr>
            <a:r>
              <a:rPr lang="es-PE" dirty="0" smtClean="0">
                <a:solidFill>
                  <a:srgbClr val="FF0000"/>
                </a:solidFill>
              </a:rPr>
              <a:t>Actos de la consciencia</a:t>
            </a:r>
          </a:p>
          <a:p>
            <a:pPr marL="0" indent="0" algn="ctr">
              <a:buNone/>
            </a:pPr>
            <a:r>
              <a:rPr lang="es-PE" dirty="0" smtClean="0"/>
              <a:t>(pensar, dudar, reflexionar, afirmar, desear)</a:t>
            </a:r>
          </a:p>
          <a:p>
            <a:pPr marL="0" indent="0" algn="ctr">
              <a:buNone/>
            </a:pPr>
            <a:r>
              <a:rPr lang="es-PE" dirty="0" smtClean="0"/>
              <a:t>Somos agentes de actos mentales</a:t>
            </a:r>
          </a:p>
          <a:p>
            <a:pPr marL="0" indent="0">
              <a:buNone/>
            </a:pPr>
            <a:endParaRPr lang="es-PE" dirty="0"/>
          </a:p>
        </p:txBody>
      </p:sp>
      <p:pic>
        <p:nvPicPr>
          <p:cNvPr id="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1474" y="0"/>
            <a:ext cx="4010526" cy="6907018"/>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2"/>
          <p:cNvSpPr/>
          <p:nvPr/>
        </p:nvSpPr>
        <p:spPr>
          <a:xfrm>
            <a:off x="1776548" y="1690688"/>
            <a:ext cx="5169512" cy="15880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7" name="Rectángulo 16"/>
          <p:cNvSpPr/>
          <p:nvPr/>
        </p:nvSpPr>
        <p:spPr>
          <a:xfrm>
            <a:off x="1776548" y="3927294"/>
            <a:ext cx="5169512" cy="18856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CuadroTexto 8"/>
          <p:cNvSpPr txBox="1"/>
          <p:nvPr/>
        </p:nvSpPr>
        <p:spPr>
          <a:xfrm rot="16200000">
            <a:off x="-1088233" y="3302276"/>
            <a:ext cx="4271555" cy="923330"/>
          </a:xfrm>
          <a:prstGeom prst="rect">
            <a:avLst/>
          </a:prstGeom>
          <a:noFill/>
        </p:spPr>
        <p:txBody>
          <a:bodyPr wrap="square" rtlCol="0">
            <a:spAutoFit/>
          </a:bodyPr>
          <a:lstStyle/>
          <a:p>
            <a:pPr algn="ctr"/>
            <a:r>
              <a:rPr lang="es-PE" dirty="0" err="1" smtClean="0"/>
              <a:t>Intuible</a:t>
            </a:r>
            <a:r>
              <a:rPr lang="es-PE" dirty="0" smtClean="0"/>
              <a:t>, introspectivamente</a:t>
            </a:r>
          </a:p>
          <a:p>
            <a:pPr algn="ctr"/>
            <a:r>
              <a:rPr lang="es-PE" dirty="0" smtClean="0"/>
              <a:t>Consciencia de la mente</a:t>
            </a:r>
          </a:p>
          <a:p>
            <a:pPr algn="ctr"/>
            <a:r>
              <a:rPr lang="es-PE" dirty="0" smtClean="0"/>
              <a:t>Consciencia (solo al final) de lo material</a:t>
            </a:r>
            <a:endParaRPr lang="es-PE" dirty="0"/>
          </a:p>
        </p:txBody>
      </p:sp>
    </p:spTree>
    <p:extLst>
      <p:ext uri="{BB962C8B-B14F-4D97-AF65-F5344CB8AC3E}">
        <p14:creationId xmlns:p14="http://schemas.microsoft.com/office/powerpoint/2010/main" val="21711383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Las meditaciones metafísicas	</a:t>
            </a:r>
            <a:endParaRPr lang="es-PE" dirty="0"/>
          </a:p>
        </p:txBody>
      </p:sp>
      <p:pic>
        <p:nvPicPr>
          <p:cNvPr id="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1474" y="0"/>
            <a:ext cx="4010526" cy="690701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3"/>
          <a:stretch>
            <a:fillRect/>
          </a:stretch>
        </p:blipFill>
        <p:spPr>
          <a:xfrm>
            <a:off x="340450" y="2055813"/>
            <a:ext cx="4349115" cy="3771068"/>
          </a:xfrm>
          <a:prstGeom prst="rect">
            <a:avLst/>
          </a:prstGeom>
        </p:spPr>
      </p:pic>
      <p:sp>
        <p:nvSpPr>
          <p:cNvPr id="7" name="CuadroTexto 6"/>
          <p:cNvSpPr txBox="1"/>
          <p:nvPr/>
        </p:nvSpPr>
        <p:spPr>
          <a:xfrm>
            <a:off x="5159829" y="1920240"/>
            <a:ext cx="2129245" cy="3970318"/>
          </a:xfrm>
          <a:prstGeom prst="rect">
            <a:avLst/>
          </a:prstGeom>
          <a:noFill/>
        </p:spPr>
        <p:txBody>
          <a:bodyPr wrap="square" rtlCol="0">
            <a:spAutoFit/>
          </a:bodyPr>
          <a:lstStyle/>
          <a:p>
            <a:r>
              <a:rPr lang="es-PE" dirty="0" smtClean="0"/>
              <a:t>Las </a:t>
            </a:r>
            <a:r>
              <a:rPr lang="es-PE" dirty="0" smtClean="0">
                <a:solidFill>
                  <a:srgbClr val="FF0000"/>
                </a:solidFill>
              </a:rPr>
              <a:t>propiedades físicas </a:t>
            </a:r>
            <a:r>
              <a:rPr lang="es-PE" dirty="0" smtClean="0"/>
              <a:t>cambian; son relativas y transitorias. </a:t>
            </a:r>
          </a:p>
          <a:p>
            <a:endParaRPr lang="es-PE" dirty="0"/>
          </a:p>
          <a:p>
            <a:r>
              <a:rPr lang="es-PE" dirty="0" smtClean="0"/>
              <a:t>La </a:t>
            </a:r>
            <a:r>
              <a:rPr lang="es-PE" dirty="0" smtClean="0">
                <a:solidFill>
                  <a:srgbClr val="FF0000"/>
                </a:solidFill>
              </a:rPr>
              <a:t>idea</a:t>
            </a:r>
            <a:r>
              <a:rPr lang="es-PE" dirty="0" smtClean="0"/>
              <a:t> de la cera, en cuanto cera, es un contenido mental que no necesariamente cambia, pero que se refiere a algo que tiene propiedades físicas que cambian. </a:t>
            </a:r>
            <a:endParaRPr lang="es-PE" dirty="0"/>
          </a:p>
        </p:txBody>
      </p:sp>
    </p:spTree>
    <p:extLst>
      <p:ext uri="{BB962C8B-B14F-4D97-AF65-F5344CB8AC3E}">
        <p14:creationId xmlns:p14="http://schemas.microsoft.com/office/powerpoint/2010/main" val="14210933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312850" y="1416078"/>
            <a:ext cx="4924389" cy="1200329"/>
          </a:xfrm>
          <a:prstGeom prst="rect">
            <a:avLst/>
          </a:prstGeom>
          <a:noFill/>
        </p:spPr>
        <p:txBody>
          <a:bodyPr wrap="square" rtlCol="0">
            <a:spAutoFit/>
          </a:bodyPr>
          <a:lstStyle/>
          <a:p>
            <a:r>
              <a:rPr lang="es-PE" dirty="0"/>
              <a:t>C</a:t>
            </a:r>
            <a:r>
              <a:rPr lang="es-PE" dirty="0" smtClean="0"/>
              <a:t>onsciencia ----- Ideas --------- Realidad Externa</a:t>
            </a:r>
          </a:p>
          <a:p>
            <a:r>
              <a:rPr lang="es-PE" dirty="0" smtClean="0"/>
              <a:t>Razón	</a:t>
            </a:r>
            <a:r>
              <a:rPr lang="es-PE" dirty="0"/>
              <a:t> </a:t>
            </a:r>
            <a:r>
              <a:rPr lang="es-PE" dirty="0" smtClean="0"/>
              <a:t>           Conceptos</a:t>
            </a:r>
          </a:p>
          <a:p>
            <a:r>
              <a:rPr lang="es-PE" dirty="0" smtClean="0"/>
              <a:t>Mente	            Actos </a:t>
            </a:r>
          </a:p>
          <a:p>
            <a:r>
              <a:rPr lang="es-PE" dirty="0"/>
              <a:t>	</a:t>
            </a:r>
            <a:r>
              <a:rPr lang="es-PE" dirty="0" smtClean="0"/>
              <a:t>            </a:t>
            </a:r>
            <a:r>
              <a:rPr lang="es-PE" dirty="0" smtClean="0"/>
              <a:t>Mentales</a:t>
            </a:r>
            <a:endParaRPr lang="es-PE" dirty="0"/>
          </a:p>
        </p:txBody>
      </p:sp>
      <p:cxnSp>
        <p:nvCxnSpPr>
          <p:cNvPr id="6" name="Conector recto 5"/>
          <p:cNvCxnSpPr/>
          <p:nvPr/>
        </p:nvCxnSpPr>
        <p:spPr>
          <a:xfrm>
            <a:off x="6063384" y="555049"/>
            <a:ext cx="0" cy="3140015"/>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a:off x="2231416" y="3370797"/>
            <a:ext cx="3970020" cy="369332"/>
          </a:xfrm>
          <a:prstGeom prst="rect">
            <a:avLst/>
          </a:prstGeom>
          <a:noFill/>
        </p:spPr>
        <p:txBody>
          <a:bodyPr wrap="square" rtlCol="0">
            <a:spAutoFit/>
          </a:bodyPr>
          <a:lstStyle/>
          <a:p>
            <a:r>
              <a:rPr lang="es-PE" dirty="0" smtClean="0"/>
              <a:t>Representación inmediata: intuición</a:t>
            </a:r>
            <a:endParaRPr lang="es-PE" dirty="0"/>
          </a:p>
        </p:txBody>
      </p:sp>
      <p:sp>
        <p:nvSpPr>
          <p:cNvPr id="8" name="CuadroTexto 7"/>
          <p:cNvSpPr txBox="1"/>
          <p:nvPr/>
        </p:nvSpPr>
        <p:spPr>
          <a:xfrm>
            <a:off x="3891611" y="426405"/>
            <a:ext cx="5114172" cy="369332"/>
          </a:xfrm>
          <a:prstGeom prst="rect">
            <a:avLst/>
          </a:prstGeom>
          <a:noFill/>
        </p:spPr>
        <p:txBody>
          <a:bodyPr wrap="square" rtlCol="0">
            <a:spAutoFit/>
          </a:bodyPr>
          <a:lstStyle/>
          <a:p>
            <a:r>
              <a:rPr lang="es-PE" dirty="0" smtClean="0"/>
              <a:t>Res </a:t>
            </a:r>
            <a:r>
              <a:rPr lang="es-PE" dirty="0" err="1" smtClean="0"/>
              <a:t>Cogitans</a:t>
            </a:r>
            <a:r>
              <a:rPr lang="es-PE" dirty="0" smtClean="0"/>
              <a:t>                               Res Extensa</a:t>
            </a:r>
            <a:endParaRPr lang="es-PE" dirty="0"/>
          </a:p>
        </p:txBody>
      </p:sp>
      <p:sp>
        <p:nvSpPr>
          <p:cNvPr id="9" name="CuadroTexto 8"/>
          <p:cNvSpPr txBox="1"/>
          <p:nvPr/>
        </p:nvSpPr>
        <p:spPr>
          <a:xfrm>
            <a:off x="6201436" y="3370797"/>
            <a:ext cx="3970020" cy="369332"/>
          </a:xfrm>
          <a:prstGeom prst="rect">
            <a:avLst/>
          </a:prstGeom>
          <a:noFill/>
        </p:spPr>
        <p:txBody>
          <a:bodyPr wrap="square" rtlCol="0">
            <a:spAutoFit/>
          </a:bodyPr>
          <a:lstStyle/>
          <a:p>
            <a:r>
              <a:rPr lang="es-PE" dirty="0" smtClean="0"/>
              <a:t>Representación mediata: debe inferirse</a:t>
            </a:r>
            <a:endParaRPr lang="es-PE" dirty="0"/>
          </a:p>
        </p:txBody>
      </p:sp>
      <p:sp>
        <p:nvSpPr>
          <p:cNvPr id="3" name="CuadroTexto 2"/>
          <p:cNvSpPr txBox="1"/>
          <p:nvPr/>
        </p:nvSpPr>
        <p:spPr>
          <a:xfrm>
            <a:off x="6801952" y="1924802"/>
            <a:ext cx="1937657" cy="923330"/>
          </a:xfrm>
          <a:prstGeom prst="rect">
            <a:avLst/>
          </a:prstGeom>
          <a:noFill/>
        </p:spPr>
        <p:txBody>
          <a:bodyPr wrap="square" rtlCol="0">
            <a:spAutoFit/>
          </a:bodyPr>
          <a:lstStyle/>
          <a:p>
            <a:r>
              <a:rPr lang="es-PE" dirty="0" smtClean="0"/>
              <a:t>Cuerpos</a:t>
            </a:r>
          </a:p>
          <a:p>
            <a:r>
              <a:rPr lang="es-PE" dirty="0" smtClean="0"/>
              <a:t>Otras Mentes</a:t>
            </a:r>
          </a:p>
          <a:p>
            <a:r>
              <a:rPr lang="es-PE" dirty="0" smtClean="0"/>
              <a:t>Dios</a:t>
            </a:r>
            <a:endParaRPr lang="es-PE" dirty="0"/>
          </a:p>
        </p:txBody>
      </p:sp>
      <p:sp>
        <p:nvSpPr>
          <p:cNvPr id="5" name="CuadroTexto 4"/>
          <p:cNvSpPr txBox="1"/>
          <p:nvPr/>
        </p:nvSpPr>
        <p:spPr>
          <a:xfrm>
            <a:off x="548640" y="4494519"/>
            <a:ext cx="11273246" cy="646331"/>
          </a:xfrm>
          <a:prstGeom prst="rect">
            <a:avLst/>
          </a:prstGeom>
          <a:noFill/>
        </p:spPr>
        <p:txBody>
          <a:bodyPr wrap="square" rtlCol="0">
            <a:spAutoFit/>
          </a:bodyPr>
          <a:lstStyle/>
          <a:p>
            <a:r>
              <a:rPr lang="es-PE" dirty="0" smtClean="0"/>
              <a:t>Solo somos conscientes de nuestra propia mente y sus contenidos, debemos probar las otras existencias.</a:t>
            </a:r>
            <a:r>
              <a:rPr lang="es-PE" dirty="0"/>
              <a:t> </a:t>
            </a:r>
            <a:r>
              <a:rPr lang="es-PE" dirty="0" smtClean="0"/>
              <a:t>(Concepción a veces criticada, pues se acerca mucho al solipsismo.)</a:t>
            </a:r>
          </a:p>
        </p:txBody>
      </p:sp>
    </p:spTree>
    <p:extLst>
      <p:ext uri="{BB962C8B-B14F-4D97-AF65-F5344CB8AC3E}">
        <p14:creationId xmlns:p14="http://schemas.microsoft.com/office/powerpoint/2010/main" val="35270487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1337" y="394692"/>
            <a:ext cx="9953897" cy="3139321"/>
          </a:xfrm>
          <a:prstGeom prst="rect">
            <a:avLst/>
          </a:prstGeom>
          <a:noFill/>
        </p:spPr>
        <p:txBody>
          <a:bodyPr wrap="square" rtlCol="0">
            <a:spAutoFit/>
          </a:bodyPr>
          <a:lstStyle/>
          <a:p>
            <a:pPr marL="285750" indent="-285750" algn="just">
              <a:buFontTx/>
              <a:buChar char="-"/>
            </a:pPr>
            <a:r>
              <a:rPr lang="es-PE" dirty="0" smtClean="0"/>
              <a:t>Descartes: “Haré un esfuerzo y seguiré por el mismo camino que ayer emprendí, alejándome de todo aquello en que pueda imaginar la menor duda, como si supiese que es absolutamente falso y continuaré siempre por ese camino, hasta que encuentre algo que sea cierto en el mundo. </a:t>
            </a:r>
            <a:r>
              <a:rPr lang="es-PE" dirty="0" err="1" smtClean="0"/>
              <a:t>Arquímides</a:t>
            </a:r>
            <a:r>
              <a:rPr lang="es-PE" dirty="0" smtClean="0"/>
              <a:t>, para levantar la tierra y transportarla a otro lugar, pedía solamente un punto de apoyo firme e inmóvil: también tendré derecho yo a concebir grandes esperanzas si tengo la fortuna de hallar </a:t>
            </a:r>
            <a:r>
              <a:rPr lang="es-PE" dirty="0" smtClean="0">
                <a:solidFill>
                  <a:srgbClr val="FF0000"/>
                </a:solidFill>
              </a:rPr>
              <a:t>sólo una cosa que sea cierta e indudable</a:t>
            </a:r>
            <a:r>
              <a:rPr lang="es-PE" dirty="0" smtClean="0"/>
              <a:t>”. (Meditaciones metafísicas)</a:t>
            </a:r>
          </a:p>
          <a:p>
            <a:pPr marL="285750" indent="-285750" algn="just">
              <a:buFontTx/>
              <a:buChar char="-"/>
            </a:pPr>
            <a:endParaRPr lang="es-PE" dirty="0"/>
          </a:p>
          <a:p>
            <a:pPr marL="285750" indent="-285750" algn="just">
              <a:buFontTx/>
              <a:buChar char="-"/>
            </a:pPr>
            <a:r>
              <a:rPr lang="es-PE" dirty="0" smtClean="0"/>
              <a:t>El renacimiento es negación del pasado, pero también una búsqueda de este “nuevo punto de apoyo”. </a:t>
            </a:r>
          </a:p>
          <a:p>
            <a:pPr marL="285750" indent="-285750" algn="just">
              <a:buFontTx/>
              <a:buChar char="-"/>
            </a:pPr>
            <a:endParaRPr lang="es-PE" dirty="0"/>
          </a:p>
          <a:p>
            <a:pPr marL="285750" indent="-285750" algn="just">
              <a:buFontTx/>
              <a:buChar char="-"/>
            </a:pPr>
            <a:endParaRPr lang="es-PE" dirty="0"/>
          </a:p>
        </p:txBody>
      </p:sp>
      <p:pic>
        <p:nvPicPr>
          <p:cNvPr id="2" name="Imagen 1"/>
          <p:cNvPicPr>
            <a:picLocks noChangeAspect="1"/>
          </p:cNvPicPr>
          <p:nvPr/>
        </p:nvPicPr>
        <p:blipFill>
          <a:blip r:embed="rId2"/>
          <a:stretch>
            <a:fillRect/>
          </a:stretch>
        </p:blipFill>
        <p:spPr>
          <a:xfrm>
            <a:off x="461009" y="3534013"/>
            <a:ext cx="6958693" cy="2760282"/>
          </a:xfrm>
          <a:prstGeom prst="rect">
            <a:avLst/>
          </a:prstGeom>
        </p:spPr>
      </p:pic>
      <p:pic>
        <p:nvPicPr>
          <p:cNvPr id="3" name="Imagen 2"/>
          <p:cNvPicPr>
            <a:picLocks noChangeAspect="1"/>
          </p:cNvPicPr>
          <p:nvPr/>
        </p:nvPicPr>
        <p:blipFill>
          <a:blip r:embed="rId3"/>
          <a:stretch>
            <a:fillRect/>
          </a:stretch>
        </p:blipFill>
        <p:spPr>
          <a:xfrm>
            <a:off x="7419702" y="3533028"/>
            <a:ext cx="4398984" cy="2761267"/>
          </a:xfrm>
          <a:prstGeom prst="rect">
            <a:avLst/>
          </a:prstGeom>
        </p:spPr>
      </p:pic>
    </p:spTree>
    <p:extLst>
      <p:ext uri="{BB962C8B-B14F-4D97-AF65-F5344CB8AC3E}">
        <p14:creationId xmlns:p14="http://schemas.microsoft.com/office/powerpoint/2010/main" val="5258784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1337" y="394692"/>
            <a:ext cx="9953897" cy="3693319"/>
          </a:xfrm>
          <a:prstGeom prst="rect">
            <a:avLst/>
          </a:prstGeom>
          <a:noFill/>
        </p:spPr>
        <p:txBody>
          <a:bodyPr wrap="square" rtlCol="0">
            <a:spAutoFit/>
          </a:bodyPr>
          <a:lstStyle/>
          <a:p>
            <a:pPr marL="285750" indent="-285750" algn="just">
              <a:buFontTx/>
              <a:buChar char="-"/>
            </a:pPr>
            <a:r>
              <a:rPr lang="es-PE" dirty="0" smtClean="0"/>
              <a:t>Descartes critica el pensamiento tomista porque sirve muy bien </a:t>
            </a:r>
            <a:r>
              <a:rPr lang="es-PE" dirty="0" smtClean="0">
                <a:solidFill>
                  <a:srgbClr val="FF0000"/>
                </a:solidFill>
              </a:rPr>
              <a:t>para demostrar lo que ya sabemos, pero no sirve para conocer cosas nuevas</a:t>
            </a:r>
            <a:r>
              <a:rPr lang="es-PE" dirty="0" smtClean="0"/>
              <a:t>. (La inducción vs deducción; el ejemplo de Bacon y la biblioteca)</a:t>
            </a:r>
          </a:p>
          <a:p>
            <a:pPr marL="285750" indent="-285750" algn="just">
              <a:buFontTx/>
              <a:buChar char="-"/>
            </a:pPr>
            <a:endParaRPr lang="es-PE" dirty="0" smtClean="0"/>
          </a:p>
          <a:p>
            <a:pPr marL="285750" indent="-285750" algn="just">
              <a:buFontTx/>
              <a:buChar char="-"/>
            </a:pPr>
            <a:r>
              <a:rPr lang="es-PE" dirty="0" smtClean="0"/>
              <a:t>El fundamento del método cartesiano se encuentra en la rigurosidad y solidez de las razones matemáticas. </a:t>
            </a:r>
            <a:r>
              <a:rPr lang="es-PE" b="1" dirty="0" smtClean="0">
                <a:solidFill>
                  <a:schemeClr val="accent6">
                    <a:lumMod val="60000"/>
                    <a:lumOff val="40000"/>
                  </a:schemeClr>
                </a:solidFill>
              </a:rPr>
              <a:t>El “nuevo punto de apoyo” son las ideas claras, distintas e indubitables</a:t>
            </a:r>
            <a:r>
              <a:rPr lang="es-PE" dirty="0" smtClean="0"/>
              <a:t>. </a:t>
            </a:r>
          </a:p>
          <a:p>
            <a:pPr marL="285750" indent="-285750" algn="just">
              <a:buFontTx/>
              <a:buChar char="-"/>
            </a:pPr>
            <a:endParaRPr lang="es-PE" dirty="0" smtClean="0"/>
          </a:p>
          <a:p>
            <a:pPr marL="285750" indent="-285750" algn="just">
              <a:buFontTx/>
              <a:buChar char="-"/>
            </a:pPr>
            <a:r>
              <a:rPr lang="es-PE" dirty="0" smtClean="0"/>
              <a:t>El método aplicado de las matemáticas (en este tiempo antes de Newton) era algo que ya se aplicaba, por ejemplo, en el campo de la </a:t>
            </a:r>
            <a:r>
              <a:rPr lang="es-PE" dirty="0" smtClean="0">
                <a:solidFill>
                  <a:schemeClr val="accent6">
                    <a:lumMod val="60000"/>
                    <a:lumOff val="40000"/>
                  </a:schemeClr>
                </a:solidFill>
              </a:rPr>
              <a:t>arquitectura</a:t>
            </a:r>
            <a:r>
              <a:rPr lang="es-PE" dirty="0" smtClean="0"/>
              <a:t>. Es por ello que a Descartes se le considera como quien “inaugura” la filosofía moderna, ya que busca aplicar este proceder matemático al campo de la filosofía. </a:t>
            </a:r>
          </a:p>
          <a:p>
            <a:pPr marL="285750" indent="-285750" algn="just">
              <a:buFontTx/>
              <a:buChar char="-"/>
            </a:pPr>
            <a:endParaRPr lang="es-PE" dirty="0"/>
          </a:p>
          <a:p>
            <a:pPr marL="285750" indent="-285750" algn="just">
              <a:buFontTx/>
              <a:buChar char="-"/>
            </a:pPr>
            <a:endParaRPr lang="es-PE" dirty="0"/>
          </a:p>
        </p:txBody>
      </p:sp>
      <p:pic>
        <p:nvPicPr>
          <p:cNvPr id="2" name="Imagen 1"/>
          <p:cNvPicPr>
            <a:picLocks noChangeAspect="1"/>
          </p:cNvPicPr>
          <p:nvPr/>
        </p:nvPicPr>
        <p:blipFill>
          <a:blip r:embed="rId2"/>
          <a:stretch>
            <a:fillRect/>
          </a:stretch>
        </p:blipFill>
        <p:spPr>
          <a:xfrm>
            <a:off x="3652837" y="3536360"/>
            <a:ext cx="4450896" cy="3013217"/>
          </a:xfrm>
          <a:prstGeom prst="rect">
            <a:avLst/>
          </a:prstGeom>
        </p:spPr>
      </p:pic>
      <p:sp>
        <p:nvSpPr>
          <p:cNvPr id="3" name="CuadroTexto 2"/>
          <p:cNvSpPr txBox="1"/>
          <p:nvPr/>
        </p:nvSpPr>
        <p:spPr>
          <a:xfrm>
            <a:off x="1055710" y="3750306"/>
            <a:ext cx="2442754" cy="2585323"/>
          </a:xfrm>
          <a:prstGeom prst="rect">
            <a:avLst/>
          </a:prstGeom>
          <a:noFill/>
        </p:spPr>
        <p:txBody>
          <a:bodyPr wrap="square" rtlCol="0">
            <a:spAutoFit/>
          </a:bodyPr>
          <a:lstStyle/>
          <a:p>
            <a:r>
              <a:rPr lang="es-PE" dirty="0" smtClean="0"/>
              <a:t>Nota= No tenemos intuiciones de objetos materiales, sino de representaciones, ideas o conceptos de la mente. “La luz natural de la razón”. (Platón y San Agustín: la luz del logos)</a:t>
            </a:r>
            <a:endParaRPr lang="es-PE" dirty="0"/>
          </a:p>
        </p:txBody>
      </p:sp>
      <p:sp>
        <p:nvSpPr>
          <p:cNvPr id="5" name="CuadroTexto 4"/>
          <p:cNvSpPr txBox="1"/>
          <p:nvPr/>
        </p:nvSpPr>
        <p:spPr>
          <a:xfrm>
            <a:off x="8566853" y="3750305"/>
            <a:ext cx="2442754" cy="1200329"/>
          </a:xfrm>
          <a:prstGeom prst="rect">
            <a:avLst/>
          </a:prstGeom>
          <a:noFill/>
        </p:spPr>
        <p:txBody>
          <a:bodyPr wrap="square" rtlCol="0">
            <a:spAutoFit/>
          </a:bodyPr>
          <a:lstStyle/>
          <a:p>
            <a:r>
              <a:rPr lang="es-PE" dirty="0" smtClean="0"/>
              <a:t>Nota= Distinción entre realidad objetiva (idea) y realidad formal (causa de la idea).</a:t>
            </a:r>
            <a:endParaRPr lang="es-PE" dirty="0"/>
          </a:p>
        </p:txBody>
      </p:sp>
    </p:spTree>
    <p:extLst>
      <p:ext uri="{BB962C8B-B14F-4D97-AF65-F5344CB8AC3E}">
        <p14:creationId xmlns:p14="http://schemas.microsoft.com/office/powerpoint/2010/main" val="1091256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ociales e Imagen: El lenguaje clásico de la arquitectura renacentis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724" y="0"/>
            <a:ext cx="931477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0195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569719" y="634365"/>
            <a:ext cx="2466703" cy="5447302"/>
          </a:xfrm>
          <a:prstGeom prst="rect">
            <a:avLst/>
          </a:prstGeom>
        </p:spPr>
      </p:pic>
      <p:sp>
        <p:nvSpPr>
          <p:cNvPr id="5" name="CuadroTexto 4"/>
          <p:cNvSpPr txBox="1"/>
          <p:nvPr/>
        </p:nvSpPr>
        <p:spPr>
          <a:xfrm>
            <a:off x="5133703" y="1515291"/>
            <a:ext cx="5564777" cy="2585323"/>
          </a:xfrm>
          <a:prstGeom prst="rect">
            <a:avLst/>
          </a:prstGeom>
          <a:noFill/>
        </p:spPr>
        <p:txBody>
          <a:bodyPr wrap="square" rtlCol="0">
            <a:spAutoFit/>
          </a:bodyPr>
          <a:lstStyle/>
          <a:p>
            <a:r>
              <a:rPr lang="es-PE" dirty="0" smtClean="0"/>
              <a:t>Si construimos el conocimiento y el saber con bases débiles, luego, lo erigido puede ser inestable y hasta derrumbarse.</a:t>
            </a:r>
          </a:p>
          <a:p>
            <a:endParaRPr lang="es-PE" dirty="0" smtClean="0"/>
          </a:p>
          <a:p>
            <a:endParaRPr lang="es-PE" dirty="0"/>
          </a:p>
          <a:p>
            <a:endParaRPr lang="es-PE" dirty="0" smtClean="0"/>
          </a:p>
          <a:p>
            <a:endParaRPr lang="es-PE" dirty="0"/>
          </a:p>
          <a:p>
            <a:endParaRPr lang="es-PE" dirty="0"/>
          </a:p>
          <a:p>
            <a:r>
              <a:rPr lang="es-PE" dirty="0" smtClean="0"/>
              <a:t>¿Cuál es la base que busca Descartes?</a:t>
            </a:r>
            <a:endParaRPr lang="es-PE" dirty="0"/>
          </a:p>
        </p:txBody>
      </p:sp>
      <p:cxnSp>
        <p:nvCxnSpPr>
          <p:cNvPr id="7" name="Conector recto de flecha 6"/>
          <p:cNvCxnSpPr/>
          <p:nvPr/>
        </p:nvCxnSpPr>
        <p:spPr>
          <a:xfrm flipH="1" flipV="1">
            <a:off x="4402183" y="1711234"/>
            <a:ext cx="731520" cy="2743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p:cNvCxnSpPr/>
          <p:nvPr/>
        </p:nvCxnSpPr>
        <p:spPr>
          <a:xfrm flipH="1">
            <a:off x="4219303" y="3984171"/>
            <a:ext cx="822960" cy="152835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6357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1337" y="394692"/>
            <a:ext cx="9953897" cy="3970318"/>
          </a:xfrm>
          <a:prstGeom prst="rect">
            <a:avLst/>
          </a:prstGeom>
          <a:noFill/>
        </p:spPr>
        <p:txBody>
          <a:bodyPr wrap="square" rtlCol="0">
            <a:spAutoFit/>
          </a:bodyPr>
          <a:lstStyle/>
          <a:p>
            <a:pPr marL="285750" indent="-285750" algn="just">
              <a:buFontTx/>
              <a:buChar char="-"/>
            </a:pPr>
            <a:r>
              <a:rPr lang="es-PE" dirty="0" smtClean="0"/>
              <a:t>El análisis, de acuerdo a Descartes y su método va del siguiente modo: “Dada una dificultad, planteado un problema, es preciso ante todo considerarlo en bloque y dividirlo en tantas partes como se pueda (…) La división deberá detenerse cuando nos hallemos en presencia de elementos del problema que puedan ser conocidos inmediatamente como verdaderos y de cuya verdad no pueda caber duda alguna. </a:t>
            </a:r>
            <a:r>
              <a:rPr lang="es-PE" dirty="0" smtClean="0">
                <a:solidFill>
                  <a:srgbClr val="FF0000"/>
                </a:solidFill>
              </a:rPr>
              <a:t>Tales elementos simples son las ideas claras y distintas</a:t>
            </a:r>
            <a:r>
              <a:rPr lang="es-PE" dirty="0" smtClean="0"/>
              <a:t>.” </a:t>
            </a:r>
          </a:p>
          <a:p>
            <a:pPr marL="285750" indent="-285750" algn="just">
              <a:buFontTx/>
              <a:buChar char="-"/>
            </a:pPr>
            <a:endParaRPr lang="es-PE" dirty="0"/>
          </a:p>
          <a:p>
            <a:pPr marL="285750" indent="-285750" algn="just">
              <a:buFontTx/>
              <a:buChar char="-"/>
            </a:pPr>
            <a:r>
              <a:rPr lang="es-PE" b="1" dirty="0" smtClean="0">
                <a:solidFill>
                  <a:schemeClr val="accent6">
                    <a:lumMod val="60000"/>
                    <a:lumOff val="40000"/>
                  </a:schemeClr>
                </a:solidFill>
              </a:rPr>
              <a:t>De este modo, lo evidente es lo verdadero. Lo evidente equivale a lo que es claro y distinto, y este es el “punto de apoyo” sobre el cual Descartes apoya su método.</a:t>
            </a:r>
          </a:p>
          <a:p>
            <a:pPr marL="285750" indent="-285750" algn="just">
              <a:buFontTx/>
              <a:buChar char="-"/>
            </a:pPr>
            <a:endParaRPr lang="es-PE" dirty="0"/>
          </a:p>
          <a:p>
            <a:pPr algn="just"/>
            <a:endParaRPr lang="es-PE" dirty="0"/>
          </a:p>
          <a:p>
            <a:pPr marL="285750" indent="-285750" algn="just">
              <a:buFontTx/>
              <a:buChar char="-"/>
            </a:pPr>
            <a:endParaRPr lang="es-PE" dirty="0" smtClean="0"/>
          </a:p>
          <a:p>
            <a:pPr marL="285750" indent="-285750" algn="just">
              <a:buFontTx/>
              <a:buChar char="-"/>
            </a:pPr>
            <a:endParaRPr lang="es-PE" dirty="0"/>
          </a:p>
          <a:p>
            <a:pPr marL="285750" indent="-285750" algn="just">
              <a:buFontTx/>
              <a:buChar char="-"/>
            </a:pPr>
            <a:endParaRPr lang="es-PE" dirty="0" smtClean="0"/>
          </a:p>
          <a:p>
            <a:pPr marL="285750" indent="-285750" algn="just">
              <a:buFontTx/>
              <a:buChar char="-"/>
            </a:pPr>
            <a:endParaRPr lang="es-PE" dirty="0"/>
          </a:p>
        </p:txBody>
      </p:sp>
      <p:pic>
        <p:nvPicPr>
          <p:cNvPr id="5" name="Imagen 4"/>
          <p:cNvPicPr>
            <a:picLocks noChangeAspect="1"/>
          </p:cNvPicPr>
          <p:nvPr/>
        </p:nvPicPr>
        <p:blipFill>
          <a:blip r:embed="rId2"/>
          <a:stretch>
            <a:fillRect/>
          </a:stretch>
        </p:blipFill>
        <p:spPr>
          <a:xfrm>
            <a:off x="450470" y="3757266"/>
            <a:ext cx="2077197" cy="1313269"/>
          </a:xfrm>
          <a:prstGeom prst="rect">
            <a:avLst/>
          </a:prstGeom>
        </p:spPr>
      </p:pic>
      <p:sp>
        <p:nvSpPr>
          <p:cNvPr id="6" name="CuadroTexto 5"/>
          <p:cNvSpPr txBox="1"/>
          <p:nvPr/>
        </p:nvSpPr>
        <p:spPr>
          <a:xfrm>
            <a:off x="352696" y="6227065"/>
            <a:ext cx="5525589" cy="369332"/>
          </a:xfrm>
          <a:prstGeom prst="rect">
            <a:avLst/>
          </a:prstGeom>
          <a:noFill/>
        </p:spPr>
        <p:txBody>
          <a:bodyPr wrap="square" rtlCol="0">
            <a:spAutoFit/>
          </a:bodyPr>
          <a:lstStyle/>
          <a:p>
            <a:r>
              <a:rPr lang="es-PE" dirty="0" smtClean="0"/>
              <a:t>Evidencia, Análisis, Síntesis, Comprobación</a:t>
            </a:r>
            <a:endParaRPr lang="es-PE" dirty="0"/>
          </a:p>
        </p:txBody>
      </p:sp>
      <p:pic>
        <p:nvPicPr>
          <p:cNvPr id="7" name="Imagen 6"/>
          <p:cNvPicPr>
            <a:picLocks noChangeAspect="1"/>
          </p:cNvPicPr>
          <p:nvPr/>
        </p:nvPicPr>
        <p:blipFill>
          <a:blip r:embed="rId3"/>
          <a:stretch>
            <a:fillRect/>
          </a:stretch>
        </p:blipFill>
        <p:spPr>
          <a:xfrm>
            <a:off x="2978534" y="2838294"/>
            <a:ext cx="2765788" cy="3318946"/>
          </a:xfrm>
          <a:prstGeom prst="rect">
            <a:avLst/>
          </a:prstGeom>
        </p:spPr>
      </p:pic>
      <p:pic>
        <p:nvPicPr>
          <p:cNvPr id="8" name="Imagen 7"/>
          <p:cNvPicPr>
            <a:picLocks noChangeAspect="1"/>
          </p:cNvPicPr>
          <p:nvPr/>
        </p:nvPicPr>
        <p:blipFill>
          <a:blip r:embed="rId4"/>
          <a:stretch>
            <a:fillRect/>
          </a:stretch>
        </p:blipFill>
        <p:spPr>
          <a:xfrm>
            <a:off x="6329150" y="2760836"/>
            <a:ext cx="4712501" cy="1992859"/>
          </a:xfrm>
          <a:prstGeom prst="rect">
            <a:avLst/>
          </a:prstGeom>
        </p:spPr>
      </p:pic>
      <p:pic>
        <p:nvPicPr>
          <p:cNvPr id="9" name="Imagen 8"/>
          <p:cNvPicPr>
            <a:picLocks noChangeAspect="1"/>
          </p:cNvPicPr>
          <p:nvPr/>
        </p:nvPicPr>
        <p:blipFill>
          <a:blip r:embed="rId5"/>
          <a:stretch>
            <a:fillRect/>
          </a:stretch>
        </p:blipFill>
        <p:spPr>
          <a:xfrm>
            <a:off x="6329151" y="4525340"/>
            <a:ext cx="4712501" cy="2206911"/>
          </a:xfrm>
          <a:prstGeom prst="rect">
            <a:avLst/>
          </a:prstGeom>
        </p:spPr>
      </p:pic>
    </p:spTree>
    <p:extLst>
      <p:ext uri="{BB962C8B-B14F-4D97-AF65-F5344CB8AC3E}">
        <p14:creationId xmlns:p14="http://schemas.microsoft.com/office/powerpoint/2010/main" val="3297866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de flecha 4"/>
          <p:cNvCxnSpPr/>
          <p:nvPr/>
        </p:nvCxnSpPr>
        <p:spPr>
          <a:xfrm>
            <a:off x="1280160" y="731520"/>
            <a:ext cx="9768840" cy="5273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ector recto de flecha 6"/>
          <p:cNvCxnSpPr/>
          <p:nvPr/>
        </p:nvCxnSpPr>
        <p:spPr>
          <a:xfrm flipV="1">
            <a:off x="1737360" y="853440"/>
            <a:ext cx="9784080" cy="5151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uadroTexto 7"/>
          <p:cNvSpPr txBox="1"/>
          <p:nvPr/>
        </p:nvSpPr>
        <p:spPr>
          <a:xfrm rot="1658571">
            <a:off x="205582" y="442517"/>
            <a:ext cx="1752600" cy="369332"/>
          </a:xfrm>
          <a:prstGeom prst="rect">
            <a:avLst/>
          </a:prstGeom>
          <a:noFill/>
        </p:spPr>
        <p:txBody>
          <a:bodyPr wrap="square" rtlCol="0">
            <a:spAutoFit/>
          </a:bodyPr>
          <a:lstStyle/>
          <a:p>
            <a:r>
              <a:rPr lang="es-PE" b="1" u="sng" dirty="0" smtClean="0">
                <a:solidFill>
                  <a:srgbClr val="FF0000"/>
                </a:solidFill>
              </a:rPr>
              <a:t>Empirismo</a:t>
            </a:r>
            <a:endParaRPr lang="es-PE" b="1" u="sng" dirty="0">
              <a:solidFill>
                <a:srgbClr val="FF0000"/>
              </a:solidFill>
            </a:endParaRPr>
          </a:p>
        </p:txBody>
      </p:sp>
      <p:sp>
        <p:nvSpPr>
          <p:cNvPr id="9" name="CuadroTexto 8"/>
          <p:cNvSpPr txBox="1"/>
          <p:nvPr/>
        </p:nvSpPr>
        <p:spPr>
          <a:xfrm rot="19855206">
            <a:off x="439580" y="6087128"/>
            <a:ext cx="1752600" cy="369332"/>
          </a:xfrm>
          <a:prstGeom prst="rect">
            <a:avLst/>
          </a:prstGeom>
          <a:noFill/>
        </p:spPr>
        <p:txBody>
          <a:bodyPr wrap="square" rtlCol="0">
            <a:spAutoFit/>
          </a:bodyPr>
          <a:lstStyle/>
          <a:p>
            <a:r>
              <a:rPr lang="es-PE" b="1" u="sng" dirty="0" smtClean="0">
                <a:solidFill>
                  <a:srgbClr val="FF0000"/>
                </a:solidFill>
              </a:rPr>
              <a:t>Racionalismo</a:t>
            </a:r>
            <a:endParaRPr lang="es-PE" b="1" u="sng" dirty="0">
              <a:solidFill>
                <a:srgbClr val="FF0000"/>
              </a:solidFill>
            </a:endParaRPr>
          </a:p>
        </p:txBody>
      </p:sp>
      <p:sp>
        <p:nvSpPr>
          <p:cNvPr id="12" name="CuadroTexto 11"/>
          <p:cNvSpPr txBox="1"/>
          <p:nvPr/>
        </p:nvSpPr>
        <p:spPr>
          <a:xfrm>
            <a:off x="373257" y="1419881"/>
            <a:ext cx="1554480" cy="646331"/>
          </a:xfrm>
          <a:prstGeom prst="rect">
            <a:avLst/>
          </a:prstGeom>
          <a:noFill/>
        </p:spPr>
        <p:txBody>
          <a:bodyPr wrap="square" rtlCol="0">
            <a:spAutoFit/>
          </a:bodyPr>
          <a:lstStyle/>
          <a:p>
            <a:r>
              <a:rPr lang="es-PE" dirty="0" smtClean="0"/>
              <a:t>Mayormente Británicos</a:t>
            </a:r>
            <a:endParaRPr lang="es-PE" dirty="0" smtClean="0"/>
          </a:p>
        </p:txBody>
      </p:sp>
      <p:sp>
        <p:nvSpPr>
          <p:cNvPr id="13" name="CuadroTexto 12"/>
          <p:cNvSpPr txBox="1"/>
          <p:nvPr/>
        </p:nvSpPr>
        <p:spPr>
          <a:xfrm>
            <a:off x="200064" y="5462424"/>
            <a:ext cx="3568748" cy="646331"/>
          </a:xfrm>
          <a:prstGeom prst="rect">
            <a:avLst/>
          </a:prstGeom>
          <a:noFill/>
        </p:spPr>
        <p:txBody>
          <a:bodyPr wrap="square" rtlCol="0">
            <a:spAutoFit/>
          </a:bodyPr>
          <a:lstStyle/>
          <a:p>
            <a:r>
              <a:rPr lang="es-PE" dirty="0" smtClean="0"/>
              <a:t>Continentales (mayormente alemanes)</a:t>
            </a:r>
            <a:endParaRPr lang="es-PE" dirty="0" smtClean="0"/>
          </a:p>
        </p:txBody>
      </p:sp>
      <p:sp>
        <p:nvSpPr>
          <p:cNvPr id="14" name="CuadroTexto 13"/>
          <p:cNvSpPr txBox="1"/>
          <p:nvPr/>
        </p:nvSpPr>
        <p:spPr>
          <a:xfrm>
            <a:off x="2270759" y="1642077"/>
            <a:ext cx="3970020" cy="369332"/>
          </a:xfrm>
          <a:prstGeom prst="rect">
            <a:avLst/>
          </a:prstGeom>
          <a:noFill/>
        </p:spPr>
        <p:txBody>
          <a:bodyPr wrap="square" rtlCol="0">
            <a:spAutoFit/>
          </a:bodyPr>
          <a:lstStyle/>
          <a:p>
            <a:r>
              <a:rPr lang="es-PE" dirty="0" smtClean="0"/>
              <a:t>Inducción</a:t>
            </a:r>
            <a:endParaRPr lang="es-PE" dirty="0"/>
          </a:p>
        </p:txBody>
      </p:sp>
      <p:sp>
        <p:nvSpPr>
          <p:cNvPr id="15" name="CuadroTexto 14"/>
          <p:cNvSpPr txBox="1"/>
          <p:nvPr/>
        </p:nvSpPr>
        <p:spPr>
          <a:xfrm>
            <a:off x="2270759" y="5017339"/>
            <a:ext cx="3970020" cy="646331"/>
          </a:xfrm>
          <a:prstGeom prst="rect">
            <a:avLst/>
          </a:prstGeom>
          <a:noFill/>
        </p:spPr>
        <p:txBody>
          <a:bodyPr wrap="square" rtlCol="0">
            <a:spAutoFit/>
          </a:bodyPr>
          <a:lstStyle/>
          <a:p>
            <a:r>
              <a:rPr lang="es-PE" dirty="0" smtClean="0"/>
              <a:t>Deducción</a:t>
            </a:r>
          </a:p>
          <a:p>
            <a:endParaRPr lang="es-PE" dirty="0"/>
          </a:p>
        </p:txBody>
      </p:sp>
      <p:sp>
        <p:nvSpPr>
          <p:cNvPr id="17" name="CuadroTexto 16"/>
          <p:cNvSpPr txBox="1"/>
          <p:nvPr/>
        </p:nvSpPr>
        <p:spPr>
          <a:xfrm>
            <a:off x="3201694" y="2412444"/>
            <a:ext cx="3970020" cy="369332"/>
          </a:xfrm>
          <a:prstGeom prst="rect">
            <a:avLst/>
          </a:prstGeom>
          <a:noFill/>
        </p:spPr>
        <p:txBody>
          <a:bodyPr wrap="square" rtlCol="0">
            <a:spAutoFit/>
          </a:bodyPr>
          <a:lstStyle/>
          <a:p>
            <a:r>
              <a:rPr lang="es-PE" dirty="0" smtClean="0"/>
              <a:t>Bacon, Hobbes, Locke</a:t>
            </a:r>
            <a:endParaRPr lang="es-PE" dirty="0"/>
          </a:p>
        </p:txBody>
      </p:sp>
      <p:sp>
        <p:nvSpPr>
          <p:cNvPr id="18" name="CuadroTexto 17"/>
          <p:cNvSpPr txBox="1"/>
          <p:nvPr/>
        </p:nvSpPr>
        <p:spPr>
          <a:xfrm>
            <a:off x="3201694" y="4587641"/>
            <a:ext cx="3970020" cy="369332"/>
          </a:xfrm>
          <a:prstGeom prst="rect">
            <a:avLst/>
          </a:prstGeom>
          <a:noFill/>
        </p:spPr>
        <p:txBody>
          <a:bodyPr wrap="square" rtlCol="0">
            <a:spAutoFit/>
          </a:bodyPr>
          <a:lstStyle/>
          <a:p>
            <a:r>
              <a:rPr lang="es-PE" dirty="0" smtClean="0"/>
              <a:t>Descartes, Spinoza, Leibniz</a:t>
            </a:r>
            <a:endParaRPr lang="es-PE" dirty="0"/>
          </a:p>
        </p:txBody>
      </p:sp>
      <p:sp>
        <p:nvSpPr>
          <p:cNvPr id="19" name="CuadroTexto 18"/>
          <p:cNvSpPr txBox="1"/>
          <p:nvPr/>
        </p:nvSpPr>
        <p:spPr>
          <a:xfrm>
            <a:off x="3035060" y="3338148"/>
            <a:ext cx="5389065" cy="369332"/>
          </a:xfrm>
          <a:prstGeom prst="rect">
            <a:avLst/>
          </a:prstGeom>
          <a:noFill/>
        </p:spPr>
        <p:txBody>
          <a:bodyPr wrap="square" rtlCol="0">
            <a:spAutoFit/>
          </a:bodyPr>
          <a:lstStyle/>
          <a:p>
            <a:r>
              <a:rPr lang="es-PE" dirty="0" smtClean="0"/>
              <a:t>Galileo ---- Newton-------------------------Kant</a:t>
            </a:r>
            <a:endParaRPr lang="es-PE" dirty="0"/>
          </a:p>
        </p:txBody>
      </p:sp>
      <p:sp>
        <p:nvSpPr>
          <p:cNvPr id="2" name="CuadroTexto 1"/>
          <p:cNvSpPr txBox="1"/>
          <p:nvPr/>
        </p:nvSpPr>
        <p:spPr>
          <a:xfrm>
            <a:off x="1737360" y="355481"/>
            <a:ext cx="9188262" cy="369332"/>
          </a:xfrm>
          <a:prstGeom prst="rect">
            <a:avLst/>
          </a:prstGeom>
          <a:noFill/>
        </p:spPr>
        <p:txBody>
          <a:bodyPr wrap="square" rtlCol="0">
            <a:spAutoFit/>
          </a:bodyPr>
          <a:lstStyle/>
          <a:p>
            <a:r>
              <a:rPr lang="es-PE" dirty="0" smtClean="0"/>
              <a:t>Premisas son generalizaciones empíricas = Evidencia y tal vez probabilidad, pero no certeza</a:t>
            </a:r>
            <a:endParaRPr lang="es-PE" dirty="0"/>
          </a:p>
        </p:txBody>
      </p:sp>
      <p:sp>
        <p:nvSpPr>
          <p:cNvPr id="3" name="Flecha derecha 2"/>
          <p:cNvSpPr/>
          <p:nvPr/>
        </p:nvSpPr>
        <p:spPr>
          <a:xfrm>
            <a:off x="1280160" y="452735"/>
            <a:ext cx="375393" cy="13867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0" name="CuadroTexto 19"/>
          <p:cNvSpPr txBox="1"/>
          <p:nvPr/>
        </p:nvSpPr>
        <p:spPr>
          <a:xfrm>
            <a:off x="1860738" y="6290157"/>
            <a:ext cx="9188262" cy="369332"/>
          </a:xfrm>
          <a:prstGeom prst="rect">
            <a:avLst/>
          </a:prstGeom>
          <a:noFill/>
        </p:spPr>
        <p:txBody>
          <a:bodyPr wrap="square" rtlCol="0">
            <a:spAutoFit/>
          </a:bodyPr>
          <a:lstStyle/>
          <a:p>
            <a:r>
              <a:rPr lang="es-PE" dirty="0" smtClean="0"/>
              <a:t>Si las premisas son autoevidentes, tenemos completa certeza. Son indubitables.</a:t>
            </a:r>
            <a:endParaRPr lang="es-PE" dirty="0"/>
          </a:p>
        </p:txBody>
      </p:sp>
      <p:sp>
        <p:nvSpPr>
          <p:cNvPr id="21" name="Flecha derecha 20"/>
          <p:cNvSpPr/>
          <p:nvPr/>
        </p:nvSpPr>
        <p:spPr>
          <a:xfrm>
            <a:off x="1496620" y="6380309"/>
            <a:ext cx="375393" cy="13867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6" name="Conector recto de flecha 5"/>
          <p:cNvCxnSpPr>
            <a:stCxn id="2" idx="2"/>
            <a:endCxn id="17" idx="0"/>
          </p:cNvCxnSpPr>
          <p:nvPr/>
        </p:nvCxnSpPr>
        <p:spPr>
          <a:xfrm flipH="1">
            <a:off x="5186704" y="724813"/>
            <a:ext cx="1144787" cy="168763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p:cNvCxnSpPr/>
          <p:nvPr/>
        </p:nvCxnSpPr>
        <p:spPr>
          <a:xfrm flipH="1" flipV="1">
            <a:off x="3887741" y="4956973"/>
            <a:ext cx="3283973" cy="133318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CuadroTexto 21"/>
          <p:cNvSpPr txBox="1"/>
          <p:nvPr/>
        </p:nvSpPr>
        <p:spPr>
          <a:xfrm>
            <a:off x="7750973" y="1688243"/>
            <a:ext cx="4795496" cy="646331"/>
          </a:xfrm>
          <a:prstGeom prst="rect">
            <a:avLst/>
          </a:prstGeom>
          <a:noFill/>
        </p:spPr>
        <p:txBody>
          <a:bodyPr wrap="square" rtlCol="0">
            <a:spAutoFit/>
          </a:bodyPr>
          <a:lstStyle/>
          <a:p>
            <a:r>
              <a:rPr lang="es-PE" dirty="0" smtClean="0"/>
              <a:t>Epistemología Hoy: </a:t>
            </a:r>
            <a:r>
              <a:rPr lang="es-PE" dirty="0" err="1" smtClean="0"/>
              <a:t>Evidencialismo</a:t>
            </a:r>
            <a:endParaRPr lang="es-PE" dirty="0" smtClean="0"/>
          </a:p>
          <a:p>
            <a:r>
              <a:rPr lang="es-PE" dirty="0" smtClean="0"/>
              <a:t>Locke: proporcionar creencias a la evidencia</a:t>
            </a:r>
            <a:endParaRPr lang="es-PE" dirty="0"/>
          </a:p>
        </p:txBody>
      </p:sp>
      <p:sp>
        <p:nvSpPr>
          <p:cNvPr id="23" name="CuadroTexto 22"/>
          <p:cNvSpPr txBox="1"/>
          <p:nvPr/>
        </p:nvSpPr>
        <p:spPr>
          <a:xfrm>
            <a:off x="7750973" y="5267588"/>
            <a:ext cx="4172494" cy="369332"/>
          </a:xfrm>
          <a:prstGeom prst="rect">
            <a:avLst/>
          </a:prstGeom>
          <a:noFill/>
        </p:spPr>
        <p:txBody>
          <a:bodyPr wrap="square" rtlCol="0">
            <a:spAutoFit/>
          </a:bodyPr>
          <a:lstStyle/>
          <a:p>
            <a:r>
              <a:rPr lang="es-PE" dirty="0" smtClean="0"/>
              <a:t>Epistemología Hoy: </a:t>
            </a:r>
            <a:r>
              <a:rPr lang="es-PE" dirty="0" err="1" smtClean="0"/>
              <a:t>Fundacionalismo</a:t>
            </a:r>
            <a:endParaRPr lang="es-PE" dirty="0"/>
          </a:p>
        </p:txBody>
      </p:sp>
    </p:spTree>
    <p:extLst>
      <p:ext uri="{BB962C8B-B14F-4D97-AF65-F5344CB8AC3E}">
        <p14:creationId xmlns:p14="http://schemas.microsoft.com/office/powerpoint/2010/main" val="1902957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1337" y="394692"/>
            <a:ext cx="9953897" cy="3139321"/>
          </a:xfrm>
          <a:prstGeom prst="rect">
            <a:avLst/>
          </a:prstGeom>
          <a:noFill/>
        </p:spPr>
        <p:txBody>
          <a:bodyPr wrap="square" rtlCol="0">
            <a:spAutoFit/>
          </a:bodyPr>
          <a:lstStyle/>
          <a:p>
            <a:pPr marL="285750" indent="-285750" algn="just">
              <a:buFontTx/>
              <a:buChar char="-"/>
            </a:pPr>
            <a:r>
              <a:rPr lang="es-PE" dirty="0" smtClean="0"/>
              <a:t>El </a:t>
            </a:r>
            <a:r>
              <a:rPr lang="es-PE" dirty="0" smtClean="0"/>
              <a:t>pensamiento siempre es pensamiento de algo, es “intencional” la consciencia se dirige hacia algún objeto. Siempre podemos dudar de lo que pensamos, pero es incuestionable que, sea que tenemos razón o nos equivocamos, de todas formas dudamos y pensamos. De esta forma, puedo pensar y estar equivocado, pero no por ello he dejado de pensar. De esto se siguen dos certezas importantes: que somos cosas que piensan y que por lo tanto, existimos. “pienso, y desde que soy algo que piensa, luego soy algo, que por fuerza es algo que es, por lo que, existo</a:t>
            </a:r>
            <a:r>
              <a:rPr lang="es-PE" dirty="0" smtClean="0"/>
              <a:t>”. (Meditación 1era.)</a:t>
            </a:r>
            <a:endParaRPr lang="es-PE" dirty="0" smtClean="0"/>
          </a:p>
          <a:p>
            <a:pPr marL="285750" indent="-285750" algn="just">
              <a:buFontTx/>
              <a:buChar char="-"/>
            </a:pPr>
            <a:endParaRPr lang="es-PE" dirty="0"/>
          </a:p>
          <a:p>
            <a:pPr marL="285750" indent="-285750" algn="just">
              <a:buFontTx/>
              <a:buChar char="-"/>
            </a:pPr>
            <a:endParaRPr lang="es-PE" dirty="0" smtClean="0"/>
          </a:p>
          <a:p>
            <a:pPr marL="285750" indent="-285750" algn="just">
              <a:buFontTx/>
              <a:buChar char="-"/>
            </a:pPr>
            <a:endParaRPr lang="es-PE" dirty="0"/>
          </a:p>
          <a:p>
            <a:pPr marL="285750" indent="-285750" algn="just">
              <a:buFontTx/>
              <a:buChar char="-"/>
            </a:pPr>
            <a:endParaRPr lang="es-PE" dirty="0" smtClean="0"/>
          </a:p>
          <a:p>
            <a:pPr marL="285750" indent="-285750" algn="just">
              <a:buFontTx/>
              <a:buChar char="-"/>
            </a:pPr>
            <a:endParaRPr lang="es-PE" dirty="0"/>
          </a:p>
        </p:txBody>
      </p:sp>
      <p:pic>
        <p:nvPicPr>
          <p:cNvPr id="2" name="Imagen 1"/>
          <p:cNvPicPr>
            <a:picLocks noChangeAspect="1"/>
          </p:cNvPicPr>
          <p:nvPr/>
        </p:nvPicPr>
        <p:blipFill>
          <a:blip r:embed="rId2"/>
          <a:stretch>
            <a:fillRect/>
          </a:stretch>
        </p:blipFill>
        <p:spPr>
          <a:xfrm>
            <a:off x="1240562" y="2123876"/>
            <a:ext cx="2678295" cy="2023172"/>
          </a:xfrm>
          <a:prstGeom prst="rect">
            <a:avLst/>
          </a:prstGeom>
        </p:spPr>
      </p:pic>
      <p:pic>
        <p:nvPicPr>
          <p:cNvPr id="3" name="Imagen 2"/>
          <p:cNvPicPr>
            <a:picLocks noChangeAspect="1"/>
          </p:cNvPicPr>
          <p:nvPr/>
        </p:nvPicPr>
        <p:blipFill>
          <a:blip r:embed="rId3"/>
          <a:stretch>
            <a:fillRect/>
          </a:stretch>
        </p:blipFill>
        <p:spPr>
          <a:xfrm>
            <a:off x="1240562" y="4147048"/>
            <a:ext cx="2678295" cy="2540060"/>
          </a:xfrm>
          <a:prstGeom prst="rect">
            <a:avLst/>
          </a:prstGeom>
        </p:spPr>
      </p:pic>
      <p:pic>
        <p:nvPicPr>
          <p:cNvPr id="5" name="Imagen 4"/>
          <p:cNvPicPr>
            <a:picLocks noChangeAspect="1"/>
          </p:cNvPicPr>
          <p:nvPr/>
        </p:nvPicPr>
        <p:blipFill>
          <a:blip r:embed="rId4"/>
          <a:stretch>
            <a:fillRect/>
          </a:stretch>
        </p:blipFill>
        <p:spPr>
          <a:xfrm>
            <a:off x="4075258" y="2455650"/>
            <a:ext cx="7119201" cy="3775334"/>
          </a:xfrm>
          <a:prstGeom prst="rect">
            <a:avLst/>
          </a:prstGeom>
        </p:spPr>
      </p:pic>
    </p:spTree>
    <p:extLst>
      <p:ext uri="{BB962C8B-B14F-4D97-AF65-F5344CB8AC3E}">
        <p14:creationId xmlns:p14="http://schemas.microsoft.com/office/powerpoint/2010/main" val="34186381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13954"/>
            <a:ext cx="10515600" cy="5563009"/>
          </a:xfrm>
        </p:spPr>
        <p:txBody>
          <a:bodyPr>
            <a:normAutofit fontScale="85000" lnSpcReduction="20000"/>
          </a:bodyPr>
          <a:lstStyle/>
          <a:p>
            <a:pPr algn="just"/>
            <a:r>
              <a:rPr lang="es-PE" dirty="0"/>
              <a:t>Descartes y la Metafísica</a:t>
            </a:r>
          </a:p>
          <a:p>
            <a:pPr algn="just"/>
            <a:endParaRPr lang="es-PE" dirty="0"/>
          </a:p>
          <a:p>
            <a:pPr marL="285750" indent="-285750" algn="just">
              <a:buFontTx/>
              <a:buChar char="-"/>
            </a:pPr>
            <a:r>
              <a:rPr lang="es-PE" dirty="0"/>
              <a:t>En la metafísica se encuentra arraigada la lógica, y de ellas derivan la psicología y la física. </a:t>
            </a:r>
            <a:endParaRPr lang="es-PE" dirty="0" smtClean="0"/>
          </a:p>
          <a:p>
            <a:pPr marL="285750" indent="-285750" algn="just">
              <a:buFontTx/>
              <a:buChar char="-"/>
            </a:pPr>
            <a:r>
              <a:rPr lang="es-PE" dirty="0" smtClean="0"/>
              <a:t>La </a:t>
            </a:r>
            <a:r>
              <a:rPr lang="es-PE" dirty="0"/>
              <a:t>duda metódica en Descartes es una expresión de desconfianza y cautela que son propios del espíritu moderno y su quiebre con el pasado. </a:t>
            </a:r>
            <a:endParaRPr lang="es-PE" dirty="0" smtClean="0"/>
          </a:p>
          <a:p>
            <a:pPr marL="0" indent="0" algn="just">
              <a:buNone/>
            </a:pPr>
            <a:endParaRPr lang="es-PE" dirty="0"/>
          </a:p>
          <a:p>
            <a:pPr marL="285750" indent="-285750" algn="just">
              <a:buFontTx/>
              <a:buChar char="-"/>
            </a:pPr>
            <a:r>
              <a:rPr lang="es-PE" dirty="0"/>
              <a:t>La substancia en Descartes: Res </a:t>
            </a:r>
            <a:r>
              <a:rPr lang="es-PE" dirty="0" err="1"/>
              <a:t>Cogitans</a:t>
            </a:r>
            <a:r>
              <a:rPr lang="es-PE" dirty="0"/>
              <a:t> y Res Extensa. </a:t>
            </a:r>
            <a:endParaRPr lang="es-PE" dirty="0" smtClean="0"/>
          </a:p>
          <a:p>
            <a:pPr marL="285750" indent="-285750" algn="just">
              <a:buFontTx/>
              <a:buChar char="-"/>
            </a:pPr>
            <a:endParaRPr lang="es-PE" dirty="0"/>
          </a:p>
          <a:p>
            <a:pPr marL="285750" indent="-285750" algn="just">
              <a:buFontTx/>
              <a:buChar char="-"/>
            </a:pPr>
            <a:r>
              <a:rPr lang="es-PE" dirty="0" smtClean="0"/>
              <a:t>En el horizonte de la duda, tenemos al genio maligno. ¿puede ser que Dios nos engañe? ¿No es Dios el mas bueno y justo de los seres? Aunque se nos engañe respecto al contenido de nuestros pensamientos, sigue siendo cierto que pensamos (erradamente) y dudamos. </a:t>
            </a:r>
          </a:p>
          <a:p>
            <a:pPr marL="285750" indent="-285750" algn="just">
              <a:buFontTx/>
              <a:buChar char="-"/>
            </a:pPr>
            <a:endParaRPr lang="es-PE" dirty="0"/>
          </a:p>
          <a:p>
            <a:pPr marL="285750" indent="-285750" algn="just">
              <a:buFontTx/>
              <a:buChar char="-"/>
            </a:pPr>
            <a:r>
              <a:rPr lang="es-PE" dirty="0" smtClean="0"/>
              <a:t>Sin embargo, tenemos ideas que no pueden ser fruto de nuestra experiencia directa, sino que, alguien más las debe haber implantado. </a:t>
            </a:r>
            <a:r>
              <a:rPr lang="es-PE" dirty="0" smtClean="0"/>
              <a:t>(5ta Meditación)</a:t>
            </a:r>
            <a:endParaRPr lang="es-PE" dirty="0"/>
          </a:p>
          <a:p>
            <a:endParaRPr lang="es-PE" dirty="0"/>
          </a:p>
        </p:txBody>
      </p:sp>
    </p:spTree>
    <p:extLst>
      <p:ext uri="{BB962C8B-B14F-4D97-AF65-F5344CB8AC3E}">
        <p14:creationId xmlns:p14="http://schemas.microsoft.com/office/powerpoint/2010/main" val="11834897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Descartes</a:t>
            </a:r>
            <a:endParaRPr lang="es-PE" dirty="0"/>
          </a:p>
        </p:txBody>
      </p:sp>
      <p:pic>
        <p:nvPicPr>
          <p:cNvPr id="7170" name="Picture 2" descr="https://s3.amazonaws.com/s3.timetoast.com/public/uploads/photos/12280155/Analytical_Geometr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5909" y="942847"/>
            <a:ext cx="7464616" cy="560722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75" y="1690688"/>
            <a:ext cx="3504830" cy="4859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0873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26572"/>
            <a:ext cx="10515600" cy="5850392"/>
          </a:xfrm>
        </p:spPr>
        <p:txBody>
          <a:bodyPr/>
          <a:lstStyle/>
          <a:p>
            <a:pPr marL="0" indent="0" algn="just">
              <a:buNone/>
            </a:pPr>
            <a:r>
              <a:rPr lang="es-PE" b="1" u="sng" dirty="0"/>
              <a:t>Las 6 partes del Discurso del Método de René </a:t>
            </a:r>
            <a:r>
              <a:rPr lang="es-PE" b="1" u="sng" dirty="0" smtClean="0"/>
              <a:t>Descartes</a:t>
            </a:r>
          </a:p>
          <a:p>
            <a:pPr marL="0" indent="0" algn="just">
              <a:buNone/>
            </a:pPr>
            <a:endParaRPr lang="es-PE" b="1" u="sng" dirty="0"/>
          </a:p>
          <a:p>
            <a:pPr algn="just"/>
            <a:r>
              <a:rPr lang="es-PE" dirty="0"/>
              <a:t>El libro que augura el inicio de la filosofía moderna, </a:t>
            </a:r>
            <a:r>
              <a:rPr lang="es-PE" b="1" dirty="0"/>
              <a:t>El Discurso del Método</a:t>
            </a:r>
            <a:r>
              <a:rPr lang="es-PE" dirty="0"/>
              <a:t>, está dividido en un prefacio y seis partes.</a:t>
            </a:r>
          </a:p>
          <a:p>
            <a:pPr algn="just"/>
            <a:endParaRPr lang="es-PE" b="1" dirty="0" smtClean="0"/>
          </a:p>
          <a:p>
            <a:pPr marL="0" indent="0" algn="just">
              <a:buNone/>
            </a:pPr>
            <a:r>
              <a:rPr lang="es-PE" b="1" dirty="0" smtClean="0"/>
              <a:t>Primera </a:t>
            </a:r>
            <a:r>
              <a:rPr lang="es-PE" b="1" dirty="0"/>
              <a:t>parte</a:t>
            </a:r>
          </a:p>
          <a:p>
            <a:pPr algn="just"/>
            <a:r>
              <a:rPr lang="es-PE" dirty="0"/>
              <a:t>En la primera parte del libro del Discurso del Método, Descartes</a:t>
            </a:r>
            <a:r>
              <a:rPr lang="es-PE" b="1" dirty="0"/>
              <a:t> tratará el problema de la ciencia de la época</a:t>
            </a:r>
            <a:r>
              <a:rPr lang="es-PE" dirty="0"/>
              <a:t> y de su rechazo de la enseñanza tradicional, de la que solo salva a las matemáticas. Todas las demás ciencias, carecían del rigor del método matemático, capaz de llegar a conclusiones verdaderas, si bien pueden ser prácticas o proporcionar un placer intelectual o estético.</a:t>
            </a:r>
          </a:p>
          <a:p>
            <a:pPr algn="just"/>
            <a:endParaRPr lang="es-PE" dirty="0"/>
          </a:p>
        </p:txBody>
      </p:sp>
    </p:spTree>
    <p:extLst>
      <p:ext uri="{BB962C8B-B14F-4D97-AF65-F5344CB8AC3E}">
        <p14:creationId xmlns:p14="http://schemas.microsoft.com/office/powerpoint/2010/main" val="20576961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0" indent="0" algn="just">
              <a:buNone/>
            </a:pPr>
            <a:r>
              <a:rPr lang="es-PE" b="1" dirty="0"/>
              <a:t>Segunda parte del Discurso del Método</a:t>
            </a:r>
          </a:p>
          <a:p>
            <a:pPr algn="just"/>
            <a:r>
              <a:rPr lang="es-PE" dirty="0"/>
              <a:t>En la segunda parte, propone el</a:t>
            </a:r>
            <a:r>
              <a:rPr lang="es-PE" dirty="0">
                <a:hlinkClick r:id="rId2"/>
              </a:rPr>
              <a:t> </a:t>
            </a:r>
            <a:r>
              <a:rPr lang="es-PE" b="1" dirty="0">
                <a:hlinkClick r:id="rId2"/>
              </a:rPr>
              <a:t>método matemático</a:t>
            </a:r>
            <a:r>
              <a:rPr lang="es-PE" dirty="0"/>
              <a:t> como fundamento de todas las demás ciencias, un mismo método para todas las ciencias (</a:t>
            </a:r>
            <a:r>
              <a:rPr lang="es-PE" b="1" i="1" dirty="0" err="1"/>
              <a:t>mathesis</a:t>
            </a:r>
            <a:r>
              <a:rPr lang="es-PE" b="1" i="1" dirty="0"/>
              <a:t> </a:t>
            </a:r>
            <a:r>
              <a:rPr lang="es-PE" b="1" i="1" dirty="0" err="1"/>
              <a:t>universalis</a:t>
            </a:r>
            <a:r>
              <a:rPr lang="es-PE" dirty="0"/>
              <a:t>). El método de Descartes, será </a:t>
            </a:r>
            <a:r>
              <a:rPr lang="es-PE" dirty="0">
                <a:hlinkClick r:id="rId3"/>
              </a:rPr>
              <a:t>la duda</a:t>
            </a:r>
            <a:r>
              <a:rPr lang="es-PE" dirty="0"/>
              <a:t>, que utilizará para llegar a verdades firmes y evidentes, a la certeza. Esta duda será universal, metódica, teorética, hiperbólica y exagerada.</a:t>
            </a:r>
          </a:p>
          <a:p>
            <a:pPr algn="just"/>
            <a:endParaRPr lang="es-PE" dirty="0"/>
          </a:p>
        </p:txBody>
      </p:sp>
    </p:spTree>
    <p:extLst>
      <p:ext uri="{BB962C8B-B14F-4D97-AF65-F5344CB8AC3E}">
        <p14:creationId xmlns:p14="http://schemas.microsoft.com/office/powerpoint/2010/main" val="6758911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0" indent="0" algn="just">
              <a:buNone/>
            </a:pPr>
            <a:r>
              <a:rPr lang="es-PE" b="1" dirty="0"/>
              <a:t>Tercera parte</a:t>
            </a:r>
          </a:p>
          <a:p>
            <a:pPr algn="just"/>
            <a:r>
              <a:rPr lang="es-PE" dirty="0"/>
              <a:t>La tercera parte del Discurso del método </a:t>
            </a:r>
            <a:r>
              <a:rPr lang="es-PE" b="1" dirty="0"/>
              <a:t>trata de establecer unas normas de actuación,</a:t>
            </a:r>
            <a:r>
              <a:rPr lang="es-PE" dirty="0"/>
              <a:t> a fin de no dejar el campo de la </a:t>
            </a:r>
            <a:r>
              <a:rPr lang="es-PE" b="1" dirty="0"/>
              <a:t>moral</a:t>
            </a:r>
            <a:r>
              <a:rPr lang="es-PE" dirty="0"/>
              <a:t> </a:t>
            </a:r>
            <a:r>
              <a:rPr lang="es-PE" dirty="0" smtClean="0"/>
              <a:t>al desnudo</a:t>
            </a:r>
            <a:r>
              <a:rPr lang="es-PE" dirty="0"/>
              <a:t>, mientras no encuentra un fundamento de la misma. Hasta que se demuestre la falsedad o verdad de los preceptos morales de la tradición, debemos mantenernos fieles a los mismos, es decir, cumplir las leyes y costumbres del país y dedicarnos al ejercicio de la razón, como único medio de avanzar en el camino de la verdad</a:t>
            </a:r>
            <a:r>
              <a:rPr lang="es-PE" dirty="0" smtClean="0"/>
              <a:t>.</a:t>
            </a:r>
          </a:p>
          <a:p>
            <a:pPr marL="0" indent="0" algn="just">
              <a:buNone/>
            </a:pPr>
            <a:endParaRPr lang="es-PE" dirty="0"/>
          </a:p>
          <a:p>
            <a:pPr algn="just"/>
            <a:endParaRPr lang="es-PE" dirty="0"/>
          </a:p>
        </p:txBody>
      </p:sp>
    </p:spTree>
    <p:extLst>
      <p:ext uri="{BB962C8B-B14F-4D97-AF65-F5344CB8AC3E}">
        <p14:creationId xmlns:p14="http://schemas.microsoft.com/office/powerpoint/2010/main" val="37716405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53143"/>
            <a:ext cx="10515600" cy="5523820"/>
          </a:xfrm>
        </p:spPr>
        <p:txBody>
          <a:bodyPr>
            <a:normAutofit fontScale="77500" lnSpcReduction="20000"/>
          </a:bodyPr>
          <a:lstStyle/>
          <a:p>
            <a:pPr marL="0" indent="0" algn="just">
              <a:buNone/>
            </a:pPr>
            <a:r>
              <a:rPr lang="es-PE" b="1" dirty="0"/>
              <a:t>Cuarta parte</a:t>
            </a:r>
          </a:p>
          <a:p>
            <a:pPr algn="just"/>
            <a:r>
              <a:rPr lang="es-PE" dirty="0" smtClean="0"/>
              <a:t>En la </a:t>
            </a:r>
            <a:r>
              <a:rPr lang="es-PE" dirty="0"/>
              <a:t>cuarta parte, Descartes </a:t>
            </a:r>
            <a:r>
              <a:rPr lang="es-PE" b="1" dirty="0"/>
              <a:t>encuentra la primera verdad indudable, el cogito</a:t>
            </a:r>
            <a:r>
              <a:rPr lang="es-PE" dirty="0"/>
              <a:t>. Pone en duda la realidad, los sentidos, las matemáticas, todo lo relacionado con el tema de la verdad. Es posible que exista un Dios que nos engañe, que nos confunda y que nos haga tomar por verdadero lo que en realidad no lo es. De hecho, ni siquiera podemos distinguir la vigilia del sueño. Pero de lo que no se puede dudar es de la existencia de un ser que duda, es decir, de un sujeto pensante. Cuando dudo pienso, luego existo, concluye el filósofo, y de esta forma da con el punto de partida y fundamento del conocimiento, la </a:t>
            </a:r>
            <a:r>
              <a:rPr lang="es-PE" b="1" dirty="0">
                <a:hlinkClick r:id="rId2"/>
              </a:rPr>
              <a:t>sustancia pensante </a:t>
            </a:r>
            <a:r>
              <a:rPr lang="es-PE" dirty="0"/>
              <a:t>o</a:t>
            </a:r>
            <a:r>
              <a:rPr lang="es-PE" b="1" dirty="0"/>
              <a:t> res </a:t>
            </a:r>
            <a:r>
              <a:rPr lang="es-PE" b="1" dirty="0" err="1"/>
              <a:t>cogitans</a:t>
            </a:r>
            <a:r>
              <a:rPr lang="es-PE" dirty="0"/>
              <a:t>. El </a:t>
            </a:r>
            <a:r>
              <a:rPr lang="es-PE" b="1" i="1" dirty="0"/>
              <a:t>yo pienso</a:t>
            </a:r>
            <a:r>
              <a:rPr lang="es-PE" dirty="0"/>
              <a:t>, constituye una </a:t>
            </a:r>
            <a:r>
              <a:rPr lang="es-PE" b="1" dirty="0">
                <a:hlinkClick r:id="rId3"/>
              </a:rPr>
              <a:t>idea </a:t>
            </a:r>
            <a:r>
              <a:rPr lang="es-PE" b="1" dirty="0"/>
              <a:t>clara y distinta</a:t>
            </a:r>
            <a:r>
              <a:rPr lang="es-PE" dirty="0"/>
              <a:t> y la primera verdad evidente de la historia del pensamiento universal.</a:t>
            </a:r>
          </a:p>
          <a:p>
            <a:pPr algn="just"/>
            <a:r>
              <a:rPr lang="es-PE" dirty="0"/>
              <a:t>Descartes se da cuenta de que </a:t>
            </a:r>
            <a:r>
              <a:rPr lang="es-PE" b="1" dirty="0"/>
              <a:t>en el acto mismo de dudar</a:t>
            </a:r>
            <a:r>
              <a:rPr lang="es-PE" dirty="0"/>
              <a:t>, el sujeto pensante da muestras de su imperfección, una idea a la que solo puede llegar por oposición a la idea de perfección, por comparación. Es decir, si hay algo imperfecto tiene que existir algo perfecto. Y este algo perfecto no puede ser nada más que Dios. De esta forma, queda demostrada para el filósofo la realidad del mundo, desmontando la hipótesis del genio maligno. Un Dios perfecto no puede engañarnos, y además, tienen que existir, igual que el mundo exterior y la información proporcionada por los sentidos. Esto es, el </a:t>
            </a:r>
            <a:r>
              <a:rPr lang="es-PE" b="1" i="1" dirty="0"/>
              <a:t>Deus ex machina</a:t>
            </a:r>
            <a:r>
              <a:rPr lang="es-PE" b="1" dirty="0"/>
              <a:t> de Descartes</a:t>
            </a:r>
            <a:r>
              <a:rPr lang="es-PE" dirty="0"/>
              <a:t>, que se saca de la manga para negar la existencia del genio maligno y la existencia de Dios.</a:t>
            </a:r>
          </a:p>
          <a:p>
            <a:pPr algn="just"/>
            <a:endParaRPr lang="es-PE" dirty="0"/>
          </a:p>
        </p:txBody>
      </p:sp>
    </p:spTree>
    <p:extLst>
      <p:ext uri="{BB962C8B-B14F-4D97-AF65-F5344CB8AC3E}">
        <p14:creationId xmlns:p14="http://schemas.microsoft.com/office/powerpoint/2010/main" val="41742076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0" indent="0" algn="just">
              <a:buNone/>
            </a:pPr>
            <a:r>
              <a:rPr lang="es-PE" b="1" dirty="0"/>
              <a:t>Quinta parte del Discurso del Método de Descartes</a:t>
            </a:r>
          </a:p>
          <a:p>
            <a:pPr algn="just"/>
            <a:r>
              <a:rPr lang="es-PE" dirty="0"/>
              <a:t>La quinta parte, la dedica Descartes a aplicar el método matemático a las ciencias naturales, a la </a:t>
            </a:r>
            <a:r>
              <a:rPr lang="es-PE" b="1" dirty="0"/>
              <a:t>física</a:t>
            </a:r>
            <a:r>
              <a:rPr lang="es-PE" dirty="0"/>
              <a:t>, ya que </a:t>
            </a:r>
            <a:r>
              <a:rPr lang="es-PE" dirty="0" smtClean="0"/>
              <a:t>postula </a:t>
            </a:r>
            <a:r>
              <a:rPr lang="es-PE" dirty="0"/>
              <a:t>que </a:t>
            </a:r>
            <a:r>
              <a:rPr lang="es-PE" dirty="0" smtClean="0"/>
              <a:t>todo </a:t>
            </a:r>
            <a:r>
              <a:rPr lang="es-PE" dirty="0"/>
              <a:t>el universo está regido por leyes matemáticas, concibiéndolo como una gran máquina, igual que el cuerpo de los seres vivos.</a:t>
            </a:r>
          </a:p>
          <a:p>
            <a:pPr algn="just"/>
            <a:endParaRPr lang="es-PE" dirty="0"/>
          </a:p>
        </p:txBody>
      </p:sp>
    </p:spTree>
    <p:extLst>
      <p:ext uri="{BB962C8B-B14F-4D97-AF65-F5344CB8AC3E}">
        <p14:creationId xmlns:p14="http://schemas.microsoft.com/office/powerpoint/2010/main" val="31933029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0" indent="0" algn="just">
              <a:buNone/>
            </a:pPr>
            <a:r>
              <a:rPr lang="es-PE" b="1" dirty="0"/>
              <a:t>Sexta parte</a:t>
            </a:r>
          </a:p>
          <a:p>
            <a:pPr algn="just"/>
            <a:r>
              <a:rPr lang="es-PE" dirty="0"/>
              <a:t>En la sexta parte del Discurso del Método, Descartes confiesa las razones que lo llevan a retrasar su publicación y el miedo </a:t>
            </a:r>
            <a:r>
              <a:rPr lang="es-PE" dirty="0" smtClean="0"/>
              <a:t>de </a:t>
            </a:r>
            <a:r>
              <a:rPr lang="es-PE" dirty="0"/>
              <a:t>sufrir el </a:t>
            </a:r>
            <a:r>
              <a:rPr lang="es-PE" dirty="0" smtClean="0"/>
              <a:t>rechazo que tuvieron </a:t>
            </a:r>
            <a:r>
              <a:rPr lang="es-PE" dirty="0"/>
              <a:t>Galileo </a:t>
            </a:r>
            <a:r>
              <a:rPr lang="es-PE" dirty="0" smtClean="0"/>
              <a:t>Galilei, Spinoza y otros. </a:t>
            </a:r>
          </a:p>
          <a:p>
            <a:pPr algn="just"/>
            <a:r>
              <a:rPr lang="es-PE" dirty="0" err="1" smtClean="0"/>
              <a:t>Asímismo</a:t>
            </a:r>
            <a:r>
              <a:rPr lang="es-PE" dirty="0" smtClean="0"/>
              <a:t>, defiende </a:t>
            </a:r>
            <a:r>
              <a:rPr lang="es-PE" dirty="0"/>
              <a:t>la </a:t>
            </a:r>
            <a:r>
              <a:rPr lang="es-PE" b="1" dirty="0"/>
              <a:t>necesidad de constituir una comunidad científica</a:t>
            </a:r>
            <a:r>
              <a:rPr lang="es-PE" dirty="0"/>
              <a:t> que haga avanzar en el camino de la ciencia, acercándose cada vez más a la verdad.</a:t>
            </a:r>
          </a:p>
          <a:p>
            <a:pPr algn="just"/>
            <a:endParaRPr lang="es-PE" dirty="0"/>
          </a:p>
        </p:txBody>
      </p:sp>
    </p:spTree>
    <p:extLst>
      <p:ext uri="{BB962C8B-B14F-4D97-AF65-F5344CB8AC3E}">
        <p14:creationId xmlns:p14="http://schemas.microsoft.com/office/powerpoint/2010/main" val="7454147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78823"/>
            <a:ext cx="10515600" cy="5798140"/>
          </a:xfrm>
        </p:spPr>
        <p:txBody>
          <a:bodyPr>
            <a:normAutofit fontScale="77500" lnSpcReduction="20000"/>
          </a:bodyPr>
          <a:lstStyle/>
          <a:p>
            <a:pPr marL="0" indent="0" algn="ctr">
              <a:buNone/>
            </a:pPr>
            <a:r>
              <a:rPr lang="es-PE" b="1" dirty="0"/>
              <a:t>Las 4 reglas del </a:t>
            </a:r>
            <a:r>
              <a:rPr lang="es-PE" b="1" dirty="0" smtClean="0"/>
              <a:t>método</a:t>
            </a:r>
          </a:p>
          <a:p>
            <a:pPr marL="0" indent="0" algn="ctr">
              <a:buNone/>
            </a:pPr>
            <a:endParaRPr lang="es-PE" b="1" dirty="0"/>
          </a:p>
          <a:p>
            <a:pPr algn="just"/>
            <a:r>
              <a:rPr lang="es-PE" b="1" i="1" u="sng" dirty="0">
                <a:solidFill>
                  <a:srgbClr val="FF0000"/>
                </a:solidFill>
              </a:rPr>
              <a:t>Evidencia</a:t>
            </a:r>
            <a:r>
              <a:rPr lang="es-PE" b="1" i="1" dirty="0"/>
              <a:t>. </a:t>
            </a:r>
            <a:r>
              <a:rPr lang="es-PE" i="1" dirty="0"/>
              <a:t>No admitir como verdadera cosa alguna si no </a:t>
            </a:r>
            <a:r>
              <a:rPr lang="es-PE" i="1" dirty="0" smtClean="0"/>
              <a:t>sabemos </a:t>
            </a:r>
            <a:r>
              <a:rPr lang="es-PE" i="1" dirty="0"/>
              <a:t>con evidencia que lo es, es decir, evitar cuidadosamente la precipitación y la prevención, y no comprender en </a:t>
            </a:r>
            <a:r>
              <a:rPr lang="es-PE" i="1" dirty="0" smtClean="0"/>
              <a:t>nuestros </a:t>
            </a:r>
            <a:r>
              <a:rPr lang="es-PE" i="1" dirty="0"/>
              <a:t>juicios nada más que lo que se presente tan clara y distintamente </a:t>
            </a:r>
            <a:r>
              <a:rPr lang="es-PE" i="1" dirty="0" smtClean="0"/>
              <a:t>al espíritu</a:t>
            </a:r>
            <a:r>
              <a:rPr lang="es-PE" i="1" dirty="0"/>
              <a:t>, que no hubiese ninguna ocasión de ponerlo en duda</a:t>
            </a:r>
            <a:r>
              <a:rPr lang="es-PE" i="1" dirty="0" smtClean="0"/>
              <a:t>.</a:t>
            </a:r>
          </a:p>
          <a:p>
            <a:pPr algn="just"/>
            <a:r>
              <a:rPr lang="es-PE" b="1" i="1" u="sng" dirty="0">
                <a:solidFill>
                  <a:srgbClr val="FF0000"/>
                </a:solidFill>
              </a:rPr>
              <a:t>Análisis</a:t>
            </a:r>
            <a:r>
              <a:rPr lang="es-PE" b="1" i="1" dirty="0"/>
              <a:t>.</a:t>
            </a:r>
            <a:r>
              <a:rPr lang="es-PE" i="1" dirty="0"/>
              <a:t> Dividir cada una de las dificultades </a:t>
            </a:r>
            <a:r>
              <a:rPr lang="es-PE" i="1" dirty="0" smtClean="0"/>
              <a:t>examinadas, </a:t>
            </a:r>
            <a:r>
              <a:rPr lang="es-PE" i="1" dirty="0"/>
              <a:t>en cuantas partes fuera posible y en cuantas requiriese su mejor </a:t>
            </a:r>
            <a:r>
              <a:rPr lang="es-PE" i="1" dirty="0" smtClean="0"/>
              <a:t>solución. Este es el proceder Geométrico de Euclides.</a:t>
            </a:r>
          </a:p>
          <a:p>
            <a:pPr algn="just"/>
            <a:r>
              <a:rPr lang="es-PE" b="1" i="1" u="sng" dirty="0">
                <a:solidFill>
                  <a:srgbClr val="FF0000"/>
                </a:solidFill>
              </a:rPr>
              <a:t>Síntesis</a:t>
            </a:r>
            <a:r>
              <a:rPr lang="es-PE" b="1" i="1" dirty="0"/>
              <a:t>.</a:t>
            </a:r>
            <a:r>
              <a:rPr lang="es-PE" i="1" dirty="0"/>
              <a:t> Conducir ordenadamente </a:t>
            </a:r>
            <a:r>
              <a:rPr lang="es-PE" i="1" dirty="0" smtClean="0"/>
              <a:t>nuestros </a:t>
            </a:r>
            <a:r>
              <a:rPr lang="es-PE" i="1" dirty="0"/>
              <a:t>pensamientos, empezando por los objetos más simples y más fáciles de conocer, para ir ascendiendo gradualmente hasta el conocimiento de los más compuestos e incluso suponiendo un orden entre los que no se preceden naturalmente</a:t>
            </a:r>
            <a:r>
              <a:rPr lang="es-PE" i="1" dirty="0" smtClean="0"/>
              <a:t>.</a:t>
            </a:r>
          </a:p>
          <a:p>
            <a:pPr algn="just"/>
            <a:r>
              <a:rPr lang="es-PE" b="1" i="1" u="sng" dirty="0">
                <a:solidFill>
                  <a:srgbClr val="FF0000"/>
                </a:solidFill>
              </a:rPr>
              <a:t>Enumeración</a:t>
            </a:r>
            <a:r>
              <a:rPr lang="es-PE" b="1" i="1" dirty="0"/>
              <a:t>.</a:t>
            </a:r>
            <a:r>
              <a:rPr lang="es-PE" i="1" dirty="0"/>
              <a:t> Hacer en todo unos recuentos tan integrales y unas revisiones tan generales, que llegase a estar seguro de no omitir nada</a:t>
            </a:r>
            <a:r>
              <a:rPr lang="es-PE" i="1" dirty="0" smtClean="0"/>
              <a:t>.</a:t>
            </a:r>
          </a:p>
          <a:p>
            <a:pPr marL="0" indent="0" algn="just">
              <a:buNone/>
            </a:pPr>
            <a:endParaRPr lang="es-PE" i="1" dirty="0" smtClean="0"/>
          </a:p>
          <a:p>
            <a:pPr algn="just"/>
            <a:r>
              <a:rPr lang="es-PE" dirty="0"/>
              <a:t>La primera regla guarda relación directa con la duda metódica. El resto, trata del camino que lleva a la verdad: dividir en elementos simples, hasta llegar a los más complejos de manera gradual, revisando los resultados, sin dejarse nada, y comprobando la relación que existe entre cada una de las conclusiones obtenidas, es decir, hacer pruebas.</a:t>
            </a:r>
          </a:p>
        </p:txBody>
      </p:sp>
    </p:spTree>
    <p:extLst>
      <p:ext uri="{BB962C8B-B14F-4D97-AF65-F5344CB8AC3E}">
        <p14:creationId xmlns:p14="http://schemas.microsoft.com/office/powerpoint/2010/main" val="3612039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357154" y="0"/>
            <a:ext cx="5042263" cy="7410177"/>
          </a:xfrm>
          <a:prstGeom prst="rect">
            <a:avLst/>
          </a:prstGeom>
        </p:spPr>
      </p:pic>
    </p:spTree>
    <p:extLst>
      <p:ext uri="{BB962C8B-B14F-4D97-AF65-F5344CB8AC3E}">
        <p14:creationId xmlns:p14="http://schemas.microsoft.com/office/powerpoint/2010/main" val="40670909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El discurso del método de Descartes – Resumen breve - Las 4 reglas del méto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3954" y="164808"/>
            <a:ext cx="8924256" cy="6693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5789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Las meditaciones metafísicas	</a:t>
            </a:r>
            <a:endParaRPr lang="es-PE" dirty="0"/>
          </a:p>
        </p:txBody>
      </p:sp>
      <p:sp>
        <p:nvSpPr>
          <p:cNvPr id="3" name="Marcador de contenido 2"/>
          <p:cNvSpPr>
            <a:spLocks noGrp="1"/>
          </p:cNvSpPr>
          <p:nvPr>
            <p:ph idx="1"/>
          </p:nvPr>
        </p:nvSpPr>
        <p:spPr>
          <a:xfrm>
            <a:off x="838200" y="1825625"/>
            <a:ext cx="7025640" cy="4351338"/>
          </a:xfrm>
        </p:spPr>
        <p:txBody>
          <a:bodyPr/>
          <a:lstStyle/>
          <a:p>
            <a:r>
              <a:rPr lang="es-PE" dirty="0" smtClean="0"/>
              <a:t>15 </a:t>
            </a:r>
            <a:r>
              <a:rPr lang="es-PE" dirty="0" err="1" smtClean="0"/>
              <a:t>mins</a:t>
            </a:r>
            <a:r>
              <a:rPr lang="es-PE" dirty="0" smtClean="0"/>
              <a:t> al año</a:t>
            </a:r>
          </a:p>
          <a:p>
            <a:r>
              <a:rPr lang="es-PE" dirty="0" smtClean="0"/>
              <a:t>El destino de Galileo</a:t>
            </a:r>
          </a:p>
          <a:p>
            <a:r>
              <a:rPr lang="es-PE" dirty="0" smtClean="0"/>
              <a:t>Inversión del orden en los temas: 1ero lo humano, luego Dios</a:t>
            </a:r>
          </a:p>
          <a:p>
            <a:r>
              <a:rPr lang="es-PE" dirty="0" smtClean="0"/>
              <a:t>Meditación 5ta: la idea del infinito</a:t>
            </a:r>
          </a:p>
          <a:p>
            <a:r>
              <a:rPr lang="es-PE" dirty="0" smtClean="0"/>
              <a:t>Vs las autoridades clásicas</a:t>
            </a:r>
          </a:p>
          <a:p>
            <a:r>
              <a:rPr lang="es-PE" dirty="0" smtClean="0"/>
              <a:t>El método cartesiano</a:t>
            </a:r>
            <a:endParaRPr lang="es-PE" dirty="0"/>
          </a:p>
        </p:txBody>
      </p:sp>
      <p:pic>
        <p:nvPicPr>
          <p:cNvPr id="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1474" y="0"/>
            <a:ext cx="4010526" cy="6907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027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a:stretch>
            <a:fillRect/>
          </a:stretch>
        </p:blipFill>
        <p:spPr>
          <a:xfrm>
            <a:off x="0" y="5198132"/>
            <a:ext cx="12192000" cy="1659868"/>
          </a:xfrm>
          <a:prstGeom prst="rect">
            <a:avLst/>
          </a:prstGeom>
        </p:spPr>
      </p:pic>
      <p:pic>
        <p:nvPicPr>
          <p:cNvPr id="4" name="Imagen 3"/>
          <p:cNvPicPr>
            <a:picLocks noChangeAspect="1"/>
          </p:cNvPicPr>
          <p:nvPr/>
        </p:nvPicPr>
        <p:blipFill>
          <a:blip r:embed="rId3"/>
          <a:stretch>
            <a:fillRect/>
          </a:stretch>
        </p:blipFill>
        <p:spPr>
          <a:xfrm>
            <a:off x="0" y="1"/>
            <a:ext cx="3579223" cy="5260074"/>
          </a:xfrm>
          <a:prstGeom prst="rect">
            <a:avLst/>
          </a:prstGeom>
        </p:spPr>
      </p:pic>
      <p:cxnSp>
        <p:nvCxnSpPr>
          <p:cNvPr id="6" name="Conector recto de flecha 5"/>
          <p:cNvCxnSpPr/>
          <p:nvPr/>
        </p:nvCxnSpPr>
        <p:spPr>
          <a:xfrm flipV="1">
            <a:off x="3696788" y="4525989"/>
            <a:ext cx="1959428" cy="3918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a:off x="5656216" y="4295156"/>
            <a:ext cx="4297680" cy="461665"/>
          </a:xfrm>
          <a:prstGeom prst="rect">
            <a:avLst/>
          </a:prstGeom>
          <a:noFill/>
        </p:spPr>
        <p:txBody>
          <a:bodyPr wrap="square" rtlCol="0">
            <a:spAutoFit/>
          </a:bodyPr>
          <a:lstStyle/>
          <a:p>
            <a:r>
              <a:rPr lang="es-PE" sz="2400" dirty="0" smtClean="0"/>
              <a:t>Acá dice: Aristóteles</a:t>
            </a:r>
            <a:endParaRPr lang="es-PE" sz="2400" dirty="0"/>
          </a:p>
        </p:txBody>
      </p:sp>
      <p:cxnSp>
        <p:nvCxnSpPr>
          <p:cNvPr id="10" name="Conector recto de flecha 9"/>
          <p:cNvCxnSpPr/>
          <p:nvPr/>
        </p:nvCxnSpPr>
        <p:spPr>
          <a:xfrm flipV="1">
            <a:off x="10476412" y="3431507"/>
            <a:ext cx="8708" cy="132531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8336280" y="607076"/>
            <a:ext cx="4297680" cy="2677656"/>
          </a:xfrm>
          <a:prstGeom prst="rect">
            <a:avLst/>
          </a:prstGeom>
          <a:noFill/>
        </p:spPr>
        <p:txBody>
          <a:bodyPr wrap="square" rtlCol="0">
            <a:spAutoFit/>
          </a:bodyPr>
          <a:lstStyle/>
          <a:p>
            <a:r>
              <a:rPr lang="es-PE" sz="2400" dirty="0" smtClean="0"/>
              <a:t>Acá dice (creo):</a:t>
            </a:r>
          </a:p>
          <a:p>
            <a:r>
              <a:rPr lang="es-PE" sz="2400" dirty="0" smtClean="0"/>
              <a:t>¿Noble descarado?</a:t>
            </a:r>
          </a:p>
          <a:p>
            <a:endParaRPr lang="es-PE" sz="2400" dirty="0" smtClean="0"/>
          </a:p>
          <a:p>
            <a:r>
              <a:rPr lang="es-PE" sz="2400" dirty="0" smtClean="0"/>
              <a:t>¿señor de </a:t>
            </a:r>
            <a:r>
              <a:rPr lang="es-PE" sz="2400" dirty="0" err="1" smtClean="0"/>
              <a:t>Perroni</a:t>
            </a:r>
            <a:r>
              <a:rPr lang="es-PE" sz="2400" dirty="0" smtClean="0"/>
              <a:t>?</a:t>
            </a:r>
          </a:p>
          <a:p>
            <a:r>
              <a:rPr lang="es-PE" sz="2400" dirty="0" smtClean="0"/>
              <a:t>Dominación de </a:t>
            </a:r>
            <a:r>
              <a:rPr lang="es-PE" sz="2400" dirty="0" err="1" smtClean="0"/>
              <a:t>Perroni</a:t>
            </a:r>
            <a:r>
              <a:rPr lang="es-PE" sz="2400" dirty="0" smtClean="0"/>
              <a:t>?</a:t>
            </a:r>
          </a:p>
          <a:p>
            <a:endParaRPr lang="es-PE" sz="2400" dirty="0" smtClean="0"/>
          </a:p>
          <a:p>
            <a:r>
              <a:rPr lang="es-PE" sz="2400" dirty="0" smtClean="0"/>
              <a:t>Altas matemáticas y filosofía</a:t>
            </a:r>
            <a:endParaRPr lang="es-PE" sz="2400" dirty="0"/>
          </a:p>
        </p:txBody>
      </p:sp>
      <p:pic>
        <p:nvPicPr>
          <p:cNvPr id="14" name="Imagen 13"/>
          <p:cNvPicPr>
            <a:picLocks noChangeAspect="1"/>
          </p:cNvPicPr>
          <p:nvPr/>
        </p:nvPicPr>
        <p:blipFill>
          <a:blip r:embed="rId4"/>
          <a:stretch>
            <a:fillRect/>
          </a:stretch>
        </p:blipFill>
        <p:spPr>
          <a:xfrm>
            <a:off x="3862798" y="330550"/>
            <a:ext cx="4189906" cy="3034070"/>
          </a:xfrm>
          <a:prstGeom prst="rect">
            <a:avLst/>
          </a:prstGeom>
        </p:spPr>
      </p:pic>
      <p:cxnSp>
        <p:nvCxnSpPr>
          <p:cNvPr id="15" name="Conector recto de flecha 14"/>
          <p:cNvCxnSpPr/>
          <p:nvPr/>
        </p:nvCxnSpPr>
        <p:spPr>
          <a:xfrm flipH="1">
            <a:off x="6905897" y="3284732"/>
            <a:ext cx="252549" cy="85582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8" name="Imagen 17"/>
          <p:cNvPicPr>
            <a:picLocks noChangeAspect="1"/>
          </p:cNvPicPr>
          <p:nvPr/>
        </p:nvPicPr>
        <p:blipFill>
          <a:blip r:embed="rId5"/>
          <a:stretch>
            <a:fillRect/>
          </a:stretch>
        </p:blipFill>
        <p:spPr>
          <a:xfrm>
            <a:off x="8336280" y="3546277"/>
            <a:ext cx="1350918" cy="1497757"/>
          </a:xfrm>
          <a:prstGeom prst="rect">
            <a:avLst/>
          </a:prstGeom>
        </p:spPr>
      </p:pic>
    </p:spTree>
    <p:extLst>
      <p:ext uri="{BB962C8B-B14F-4D97-AF65-F5344CB8AC3E}">
        <p14:creationId xmlns:p14="http://schemas.microsoft.com/office/powerpoint/2010/main" val="4078503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029183" y="212695"/>
            <a:ext cx="8132733" cy="6390005"/>
          </a:xfrm>
          <a:prstGeom prst="rect">
            <a:avLst/>
          </a:prstGeom>
        </p:spPr>
      </p:pic>
    </p:spTree>
    <p:extLst>
      <p:ext uri="{BB962C8B-B14F-4D97-AF65-F5344CB8AC3E}">
        <p14:creationId xmlns:p14="http://schemas.microsoft.com/office/powerpoint/2010/main" val="3346031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630088" y="1726091"/>
            <a:ext cx="10639050" cy="3242724"/>
          </a:xfrm>
          <a:prstGeom prst="rect">
            <a:avLst/>
          </a:prstGeom>
        </p:spPr>
      </p:pic>
      <p:sp>
        <p:nvSpPr>
          <p:cNvPr id="5" name="Rectángulo 4"/>
          <p:cNvSpPr/>
          <p:nvPr/>
        </p:nvSpPr>
        <p:spPr>
          <a:xfrm>
            <a:off x="2219863" y="190106"/>
            <a:ext cx="7735019" cy="369332"/>
          </a:xfrm>
          <a:prstGeom prst="rect">
            <a:avLst/>
          </a:prstGeom>
        </p:spPr>
        <p:txBody>
          <a:bodyPr wrap="square">
            <a:spAutoFit/>
          </a:bodyPr>
          <a:lstStyle/>
          <a:p>
            <a:r>
              <a:rPr lang="es-PE" smtClean="0"/>
              <a:t>https://jonathansandling.com/rene-descartes-on-humour-and-laughter/</a:t>
            </a:r>
            <a:endParaRPr lang="es-PE"/>
          </a:p>
        </p:txBody>
      </p:sp>
      <p:cxnSp>
        <p:nvCxnSpPr>
          <p:cNvPr id="7" name="Conector recto 6"/>
          <p:cNvCxnSpPr/>
          <p:nvPr/>
        </p:nvCxnSpPr>
        <p:spPr>
          <a:xfrm>
            <a:off x="2612571" y="2129246"/>
            <a:ext cx="3331029" cy="2612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7223760" y="3043646"/>
            <a:ext cx="3553097" cy="2612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3108960" y="4010297"/>
            <a:ext cx="1724297" cy="2612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2076994" y="4968815"/>
            <a:ext cx="246888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341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357977" y="452796"/>
            <a:ext cx="7677434" cy="2290404"/>
          </a:xfrm>
          <a:prstGeom prst="rect">
            <a:avLst/>
          </a:prstGeom>
        </p:spPr>
      </p:pic>
      <p:pic>
        <p:nvPicPr>
          <p:cNvPr id="5" name="Imagen 4"/>
          <p:cNvPicPr>
            <a:picLocks noChangeAspect="1"/>
          </p:cNvPicPr>
          <p:nvPr/>
        </p:nvPicPr>
        <p:blipFill>
          <a:blip r:embed="rId3"/>
          <a:stretch>
            <a:fillRect/>
          </a:stretch>
        </p:blipFill>
        <p:spPr>
          <a:xfrm>
            <a:off x="701524" y="3023648"/>
            <a:ext cx="10538500" cy="3170118"/>
          </a:xfrm>
          <a:prstGeom prst="rect">
            <a:avLst/>
          </a:prstGeom>
        </p:spPr>
      </p:pic>
      <p:cxnSp>
        <p:nvCxnSpPr>
          <p:cNvPr id="7" name="Conector recto 6"/>
          <p:cNvCxnSpPr/>
          <p:nvPr/>
        </p:nvCxnSpPr>
        <p:spPr>
          <a:xfrm>
            <a:off x="3618411" y="1449977"/>
            <a:ext cx="4088675"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flipV="1">
            <a:off x="7341326" y="3801291"/>
            <a:ext cx="3043645" cy="1306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flipV="1">
            <a:off x="822960" y="4167051"/>
            <a:ext cx="2495006" cy="1306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flipV="1">
            <a:off x="3526971" y="5695406"/>
            <a:ext cx="4624252" cy="2612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447240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76200">
          <a:solidFill>
            <a:srgbClr val="FF000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1754</Words>
  <Application>Microsoft Office PowerPoint</Application>
  <PresentationFormat>Panorámica</PresentationFormat>
  <Paragraphs>235</Paragraphs>
  <Slides>51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51</vt:i4>
      </vt:variant>
    </vt:vector>
  </HeadingPairs>
  <TitlesOfParts>
    <vt:vector size="55"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La duda escéptica (El escepticismo metodológico) Dudar de todo, (sentidos y razón) hasta que encontremos ideas especiales. Claridad y Distinción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Las meditaciones metafísicas </vt:lpstr>
      <vt:lpstr>Las meditaciones metafísicas </vt:lpstr>
      <vt:lpstr>Las meditaciones metafísicas </vt:lpstr>
      <vt:lpstr>Las meditaciones metafísicas </vt:lpstr>
      <vt:lpstr>Las meditaciones metafísicas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Descartes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Las meditaciones metafísicas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Fernando García Alcalá</dc:creator>
  <cp:lastModifiedBy>Fernando García Alcalá</cp:lastModifiedBy>
  <cp:revision>42</cp:revision>
  <dcterms:created xsi:type="dcterms:W3CDTF">2024-05-09T21:55:44Z</dcterms:created>
  <dcterms:modified xsi:type="dcterms:W3CDTF">2024-05-10T02:30:28Z</dcterms:modified>
</cp:coreProperties>
</file>