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7" r:id="rId2"/>
    <p:sldId id="259" r:id="rId3"/>
    <p:sldId id="266" r:id="rId4"/>
    <p:sldId id="267" r:id="rId5"/>
    <p:sldId id="268" r:id="rId6"/>
    <p:sldId id="269" r:id="rId7"/>
    <p:sldId id="260" r:id="rId8"/>
    <p:sldId id="261" r:id="rId9"/>
    <p:sldId id="262" r:id="rId10"/>
    <p:sldId id="263" r:id="rId11"/>
    <p:sldId id="264" r:id="rId12"/>
    <p:sldId id="265"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7" d="100"/>
          <a:sy n="47" d="100"/>
        </p:scale>
        <p:origin x="-4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A273F3-13A8-4DFD-A4B7-56899B70AF63}" type="datetimeFigureOut">
              <a:rPr lang="es-PE" smtClean="0"/>
              <a:pPr/>
              <a:t>21/09/2018</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F604D-48E0-4EE5-A2E9-C000B216C78C}" type="slidenum">
              <a:rPr lang="es-PE" smtClean="0"/>
              <a:pPr/>
              <a:t>‹Nº›</a:t>
            </a:fld>
            <a:endParaRPr lang="es-PE"/>
          </a:p>
        </p:txBody>
      </p:sp>
    </p:spTree>
    <p:extLst>
      <p:ext uri="{BB962C8B-B14F-4D97-AF65-F5344CB8AC3E}">
        <p14:creationId xmlns="" xmlns:p14="http://schemas.microsoft.com/office/powerpoint/2010/main" val="191218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1</a:t>
            </a:fld>
            <a:endParaRPr lang="es-PE"/>
          </a:p>
        </p:txBody>
      </p:sp>
    </p:spTree>
    <p:extLst>
      <p:ext uri="{BB962C8B-B14F-4D97-AF65-F5344CB8AC3E}">
        <p14:creationId xmlns="" xmlns:p14="http://schemas.microsoft.com/office/powerpoint/2010/main" val="50996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a:t>
            </a:fld>
            <a:endParaRPr lang="es-PE"/>
          </a:p>
        </p:txBody>
      </p:sp>
    </p:spTree>
    <p:extLst>
      <p:ext uri="{BB962C8B-B14F-4D97-AF65-F5344CB8AC3E}">
        <p14:creationId xmlns="" xmlns:p14="http://schemas.microsoft.com/office/powerpoint/2010/main" val="186593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7</a:t>
            </a:fld>
            <a:endParaRPr lang="es-PE"/>
          </a:p>
        </p:txBody>
      </p:sp>
    </p:spTree>
    <p:extLst>
      <p:ext uri="{BB962C8B-B14F-4D97-AF65-F5344CB8AC3E}">
        <p14:creationId xmlns="" xmlns:p14="http://schemas.microsoft.com/office/powerpoint/2010/main" val="299007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8</a:t>
            </a:fld>
            <a:endParaRPr lang="es-PE"/>
          </a:p>
        </p:txBody>
      </p:sp>
    </p:spTree>
    <p:extLst>
      <p:ext uri="{BB962C8B-B14F-4D97-AF65-F5344CB8AC3E}">
        <p14:creationId xmlns="" xmlns:p14="http://schemas.microsoft.com/office/powerpoint/2010/main" val="72168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9</a:t>
            </a:fld>
            <a:endParaRPr lang="es-PE"/>
          </a:p>
        </p:txBody>
      </p:sp>
    </p:spTree>
    <p:extLst>
      <p:ext uri="{BB962C8B-B14F-4D97-AF65-F5344CB8AC3E}">
        <p14:creationId xmlns="" xmlns:p14="http://schemas.microsoft.com/office/powerpoint/2010/main" val="349969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10</a:t>
            </a:fld>
            <a:endParaRPr lang="es-PE"/>
          </a:p>
        </p:txBody>
      </p:sp>
    </p:spTree>
    <p:extLst>
      <p:ext uri="{BB962C8B-B14F-4D97-AF65-F5344CB8AC3E}">
        <p14:creationId xmlns="" xmlns:p14="http://schemas.microsoft.com/office/powerpoint/2010/main" val="50682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11</a:t>
            </a:fld>
            <a:endParaRPr lang="es-PE"/>
          </a:p>
        </p:txBody>
      </p:sp>
    </p:spTree>
    <p:extLst>
      <p:ext uri="{BB962C8B-B14F-4D97-AF65-F5344CB8AC3E}">
        <p14:creationId xmlns="" xmlns:p14="http://schemas.microsoft.com/office/powerpoint/2010/main" val="382883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12</a:t>
            </a:fld>
            <a:endParaRPr lang="es-PE"/>
          </a:p>
        </p:txBody>
      </p:sp>
    </p:spTree>
    <p:extLst>
      <p:ext uri="{BB962C8B-B14F-4D97-AF65-F5344CB8AC3E}">
        <p14:creationId xmlns="" xmlns:p14="http://schemas.microsoft.com/office/powerpoint/2010/main" val="101993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19" name="18 Marcador de pie de página"/>
          <p:cNvSpPr>
            <a:spLocks noGrp="1"/>
          </p:cNvSpPr>
          <p:nvPr>
            <p:ph type="ftr" sz="quarter" idx="11"/>
          </p:nvPr>
        </p:nvSpPr>
        <p:spPr/>
        <p:txBody>
          <a:bodyPr/>
          <a:lstStyle/>
          <a:p>
            <a:endParaRPr lang="fr-FR"/>
          </a:p>
        </p:txBody>
      </p:sp>
      <p:sp>
        <p:nvSpPr>
          <p:cNvPr id="27" name="26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5" name="4 Marcador de pie de página"/>
          <p:cNvSpPr>
            <a:spLocks noGrp="1"/>
          </p:cNvSpPr>
          <p:nvPr>
            <p:ph type="ftr" sz="quarter" idx="11"/>
          </p:nvPr>
        </p:nvSpPr>
        <p:spPr/>
        <p:txBody>
          <a:bodyPr/>
          <a:lstStyle/>
          <a:p>
            <a:endParaRPr lang="fr-FR"/>
          </a:p>
        </p:txBody>
      </p:sp>
      <p:sp>
        <p:nvSpPr>
          <p:cNvPr id="6" name="5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5" name="4 Marcador de pie de página"/>
          <p:cNvSpPr>
            <a:spLocks noGrp="1"/>
          </p:cNvSpPr>
          <p:nvPr>
            <p:ph type="ftr" sz="quarter" idx="11"/>
          </p:nvPr>
        </p:nvSpPr>
        <p:spPr/>
        <p:txBody>
          <a:bodyPr/>
          <a:lstStyle/>
          <a:p>
            <a:endParaRPr lang="fr-FR"/>
          </a:p>
        </p:txBody>
      </p:sp>
      <p:sp>
        <p:nvSpPr>
          <p:cNvPr id="6" name="5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5" name="4 Marcador de pie de página"/>
          <p:cNvSpPr>
            <a:spLocks noGrp="1"/>
          </p:cNvSpPr>
          <p:nvPr>
            <p:ph type="ftr" sz="quarter" idx="11"/>
          </p:nvPr>
        </p:nvSpPr>
        <p:spPr/>
        <p:txBody>
          <a:bodyPr/>
          <a:lstStyle/>
          <a:p>
            <a:endParaRPr lang="fr-FR"/>
          </a:p>
        </p:txBody>
      </p:sp>
      <p:sp>
        <p:nvSpPr>
          <p:cNvPr id="6" name="5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5" name="4 Marcador de pie de página"/>
          <p:cNvSpPr>
            <a:spLocks noGrp="1"/>
          </p:cNvSpPr>
          <p:nvPr>
            <p:ph type="ftr" sz="quarter" idx="11"/>
          </p:nvPr>
        </p:nvSpPr>
        <p:spPr/>
        <p:txBody>
          <a:bodyPr/>
          <a:lstStyle/>
          <a:p>
            <a:endParaRPr lang="fr-FR"/>
          </a:p>
        </p:txBody>
      </p:sp>
      <p:sp>
        <p:nvSpPr>
          <p:cNvPr id="6" name="5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6" name="5 Marcador de pie de página"/>
          <p:cNvSpPr>
            <a:spLocks noGrp="1"/>
          </p:cNvSpPr>
          <p:nvPr>
            <p:ph type="ftr" sz="quarter" idx="11"/>
          </p:nvPr>
        </p:nvSpPr>
        <p:spPr/>
        <p:txBody>
          <a:bodyPr/>
          <a:lstStyle/>
          <a:p>
            <a:endParaRPr lang="fr-FR"/>
          </a:p>
        </p:txBody>
      </p:sp>
      <p:sp>
        <p:nvSpPr>
          <p:cNvPr id="7" name="6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8" name="7 Marcador de pie de página"/>
          <p:cNvSpPr>
            <a:spLocks noGrp="1"/>
          </p:cNvSpPr>
          <p:nvPr>
            <p:ph type="ftr" sz="quarter" idx="11"/>
          </p:nvPr>
        </p:nvSpPr>
        <p:spPr/>
        <p:txBody>
          <a:bodyPr/>
          <a:lstStyle/>
          <a:p>
            <a:endParaRPr lang="fr-FR"/>
          </a:p>
        </p:txBody>
      </p:sp>
      <p:sp>
        <p:nvSpPr>
          <p:cNvPr id="9" name="8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4" name="3 Marcador de pie de página"/>
          <p:cNvSpPr>
            <a:spLocks noGrp="1"/>
          </p:cNvSpPr>
          <p:nvPr>
            <p:ph type="ftr" sz="quarter" idx="11"/>
          </p:nvPr>
        </p:nvSpPr>
        <p:spPr/>
        <p:txBody>
          <a:bodyPr/>
          <a:lstStyle/>
          <a:p>
            <a:endParaRPr lang="fr-FR"/>
          </a:p>
        </p:txBody>
      </p:sp>
      <p:sp>
        <p:nvSpPr>
          <p:cNvPr id="5" name="4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3" name="2 Marcador de pie de página"/>
          <p:cNvSpPr>
            <a:spLocks noGrp="1"/>
          </p:cNvSpPr>
          <p:nvPr>
            <p:ph type="ftr" sz="quarter" idx="11"/>
          </p:nvPr>
        </p:nvSpPr>
        <p:spPr/>
        <p:txBody>
          <a:bodyPr/>
          <a:lstStyle/>
          <a:p>
            <a:endParaRPr lang="fr-FR"/>
          </a:p>
        </p:txBody>
      </p:sp>
      <p:sp>
        <p:nvSpPr>
          <p:cNvPr id="4" name="3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6" name="5 Marcador de pie de página"/>
          <p:cNvSpPr>
            <a:spLocks noGrp="1"/>
          </p:cNvSpPr>
          <p:nvPr>
            <p:ph type="ftr" sz="quarter" idx="11"/>
          </p:nvPr>
        </p:nvSpPr>
        <p:spPr/>
        <p:txBody>
          <a:bodyPr/>
          <a:lstStyle/>
          <a:p>
            <a:endParaRPr lang="fr-FR"/>
          </a:p>
        </p:txBody>
      </p:sp>
      <p:sp>
        <p:nvSpPr>
          <p:cNvPr id="7" name="6 Marcador de número de diapositiva"/>
          <p:cNvSpPr>
            <a:spLocks noGrp="1"/>
          </p:cNvSpPr>
          <p:nvPr>
            <p:ph type="sldNum" sz="quarter" idx="12"/>
          </p:nvPr>
        </p:nvSpPr>
        <p:spPr/>
        <p:txBody>
          <a:bodyPr/>
          <a:lstStyle/>
          <a:p>
            <a:fld id="{57B5561C-F685-4CB7-A101-673C7E052941}" type="slidenum">
              <a:rPr lang="fr-FR" smtClean="0"/>
              <a:pPr/>
              <a:t>‹Nº›</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BC3042F-099B-4050-B36C-0A75995A7E8C}" type="datetimeFigureOut">
              <a:rPr lang="fr-FR" smtClean="0"/>
              <a:pPr/>
              <a:t>21/09/2018</a:t>
            </a:fld>
            <a:endParaRPr lang="fr-FR"/>
          </a:p>
        </p:txBody>
      </p:sp>
      <p:sp>
        <p:nvSpPr>
          <p:cNvPr id="6" name="5 Marcador de pie de página"/>
          <p:cNvSpPr>
            <a:spLocks noGrp="1"/>
          </p:cNvSpPr>
          <p:nvPr>
            <p:ph type="ftr" sz="quarter" idx="11"/>
          </p:nvPr>
        </p:nvSpPr>
        <p:spPr/>
        <p:txBody>
          <a:bodyPr/>
          <a:lstStyle/>
          <a:p>
            <a:endParaRPr lang="fr-FR"/>
          </a:p>
        </p:txBody>
      </p:sp>
      <p:sp>
        <p:nvSpPr>
          <p:cNvPr id="7" name="6 Marcador de número de diapositiva"/>
          <p:cNvSpPr>
            <a:spLocks noGrp="1"/>
          </p:cNvSpPr>
          <p:nvPr>
            <p:ph type="sldNum" sz="quarter" idx="12"/>
          </p:nvPr>
        </p:nvSpPr>
        <p:spPr>
          <a:xfrm>
            <a:off x="8077200" y="6356350"/>
            <a:ext cx="609600" cy="365125"/>
          </a:xfrm>
        </p:spPr>
        <p:txBody>
          <a:bodyPr/>
          <a:lstStyle/>
          <a:p>
            <a:fld id="{57B5561C-F685-4CB7-A101-673C7E052941}" type="slidenum">
              <a:rPr lang="fr-FR" smtClean="0"/>
              <a:pPr/>
              <a:t>‹Nº›</a:t>
            </a:fld>
            <a:endParaRPr lang="fr-F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BC3042F-099B-4050-B36C-0A75995A7E8C}" type="datetimeFigureOut">
              <a:rPr lang="fr-FR" smtClean="0"/>
              <a:pPr/>
              <a:t>21/09/2018</a:t>
            </a:fld>
            <a:endParaRPr lang="fr-F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B5561C-F685-4CB7-A101-673C7E052941}" type="slidenum">
              <a:rPr lang="fr-FR" smtClean="0"/>
              <a:pPr/>
              <a:t>‹Nº›</a:t>
            </a:fld>
            <a:endParaRPr lang="fr-F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s-ES_tradnl" b="1" dirty="0" smtClean="0">
                <a:solidFill>
                  <a:srgbClr val="660066"/>
                </a:solidFill>
              </a:rPr>
              <a:t>KANT: contexto</a:t>
            </a:r>
            <a:endParaRPr lang="es-ES_tradnl" b="1" dirty="0" smtClean="0"/>
          </a:p>
        </p:txBody>
      </p:sp>
      <p:sp>
        <p:nvSpPr>
          <p:cNvPr id="7172" name="Rectangle 4"/>
          <p:cNvSpPr>
            <a:spLocks noGrp="1" noChangeArrowheads="1"/>
          </p:cNvSpPr>
          <p:nvPr>
            <p:ph sz="half" idx="1"/>
          </p:nvPr>
        </p:nvSpPr>
        <p:spPr/>
        <p:txBody>
          <a:bodyPr>
            <a:normAutofit fontScale="92500" lnSpcReduction="10000"/>
          </a:bodyPr>
          <a:lstStyle/>
          <a:p>
            <a:pPr algn="just"/>
            <a:r>
              <a:rPr lang="es-ES_tradnl" sz="2800" dirty="0" smtClean="0">
                <a:solidFill>
                  <a:srgbClr val="660066"/>
                </a:solidFill>
              </a:rPr>
              <a:t>Uno de los puntos esenciales de la CRP consiste en prevenirnos contra el uso inadecuado de la razón. </a:t>
            </a:r>
          </a:p>
          <a:p>
            <a:pPr algn="just"/>
            <a:r>
              <a:rPr lang="es-ES_tradnl" dirty="0" smtClean="0">
                <a:solidFill>
                  <a:srgbClr val="660066"/>
                </a:solidFill>
              </a:rPr>
              <a:t>Interesa la crítica de </a:t>
            </a:r>
            <a:r>
              <a:rPr lang="es-ES_tradnl" sz="2800" dirty="0" smtClean="0">
                <a:solidFill>
                  <a:srgbClr val="660066"/>
                </a:solidFill>
              </a:rPr>
              <a:t>Kant contra el argumento “ontológico”. </a:t>
            </a:r>
          </a:p>
          <a:p>
            <a:pPr algn="just"/>
            <a:r>
              <a:rPr lang="es-ES_tradnl" sz="2800" dirty="0" smtClean="0">
                <a:solidFill>
                  <a:srgbClr val="660066"/>
                </a:solidFill>
              </a:rPr>
              <a:t>Kant asume la versión del argumento cartesiano (Kant, 506). </a:t>
            </a:r>
            <a:endParaRPr lang="es-ES_tradnl" sz="2800" dirty="0" smtClean="0"/>
          </a:p>
        </p:txBody>
      </p:sp>
      <p:pic>
        <p:nvPicPr>
          <p:cNvPr id="5" name="4 Marcador de contenido" descr="250px-Immanuel_Kant_(painted_portrait).jpg"/>
          <p:cNvPicPr>
            <a:picLocks noGrp="1" noChangeAspect="1"/>
          </p:cNvPicPr>
          <p:nvPr>
            <p:ph sz="half" idx="2"/>
          </p:nvPr>
        </p:nvPicPr>
        <p:blipFill>
          <a:blip r:embed="rId4" cstate="print"/>
          <a:stretch>
            <a:fillRect/>
          </a:stretch>
        </p:blipFill>
        <p:spPr>
          <a:xfrm>
            <a:off x="5080000" y="2137569"/>
            <a:ext cx="3175000" cy="40005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 calcmode="lin" valueType="num">
                                      <p:cBhvr additive="base">
                                        <p:cTn id="7" dur="500" fill="hold"/>
                                        <p:tgtEl>
                                          <p:spTgt spid="71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2">
                                            <p:txEl>
                                              <p:pRg st="0" end="0"/>
                                            </p:txEl>
                                          </p:spTgt>
                                        </p:tgtEl>
                                        <p:attrNameLst>
                                          <p:attrName>style.visibility</p:attrName>
                                        </p:attrNameLst>
                                      </p:cBhvr>
                                      <p:to>
                                        <p:strVal val="visible"/>
                                      </p:to>
                                    </p:set>
                                    <p:anim calcmode="lin" valueType="num">
                                      <p:cBhvr additive="base">
                                        <p:cTn id="13" dur="500" fill="hold"/>
                                        <p:tgtEl>
                                          <p:spTgt spid="717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LATIGO.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2">
                                            <p:txEl>
                                              <p:pRg st="1" end="1"/>
                                            </p:txEl>
                                          </p:spTgt>
                                        </p:tgtEl>
                                        <p:attrNameLst>
                                          <p:attrName>style.visibility</p:attrName>
                                        </p:attrNameLst>
                                      </p:cBhvr>
                                      <p:to>
                                        <p:strVal val="visible"/>
                                      </p:to>
                                    </p:set>
                                    <p:anim calcmode="lin" valueType="num">
                                      <p:cBhvr additive="base">
                                        <p:cTn id="19" dur="500" fill="hold"/>
                                        <p:tgtEl>
                                          <p:spTgt spid="717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LATIGO.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2">
                                            <p:txEl>
                                              <p:pRg st="2" end="2"/>
                                            </p:txEl>
                                          </p:spTgt>
                                        </p:tgtEl>
                                        <p:attrNameLst>
                                          <p:attrName>style.visibility</p:attrName>
                                        </p:attrNameLst>
                                      </p:cBhvr>
                                      <p:to>
                                        <p:strVal val="visible"/>
                                      </p:to>
                                    </p:set>
                                    <p:anim calcmode="lin" valueType="num">
                                      <p:cBhvr additive="base">
                                        <p:cTn id="25" dur="500" fill="hold"/>
                                        <p:tgtEl>
                                          <p:spTgt spid="717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2"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3. Un elemento previo: Paso 3</a:t>
            </a:r>
            <a:endParaRPr lang="es-ES" dirty="0"/>
          </a:p>
        </p:txBody>
      </p:sp>
      <p:sp>
        <p:nvSpPr>
          <p:cNvPr id="3" name="2 Marcador de contenido"/>
          <p:cNvSpPr>
            <a:spLocks noGrp="1"/>
          </p:cNvSpPr>
          <p:nvPr>
            <p:ph sz="half" idx="1"/>
          </p:nvPr>
        </p:nvSpPr>
        <p:spPr/>
        <p:txBody>
          <a:bodyPr>
            <a:normAutofit fontScale="92500"/>
          </a:bodyPr>
          <a:lstStyle/>
          <a:p>
            <a:r>
              <a:rPr lang="es-ES" dirty="0" smtClean="0"/>
              <a:t>Existen juicios necesarios respecto de “Dios”:</a:t>
            </a:r>
          </a:p>
          <a:p>
            <a:pPr marL="742950" lvl="2" indent="-342900"/>
            <a:r>
              <a:rPr lang="es-ES" dirty="0" smtClean="0"/>
              <a:t>“Dios es omnipotente” es un juicio necesario porque la omnipotencia forma parte del concepto de Dios.</a:t>
            </a:r>
          </a:p>
          <a:p>
            <a:r>
              <a:rPr lang="es-ES" dirty="0" smtClean="0"/>
              <a:t>Pero la existencia de cualquier concepto está siempre sujeta a la posibilidad. ¿Por qué?</a:t>
            </a:r>
          </a:p>
          <a:p>
            <a:r>
              <a:rPr lang="es-ES" dirty="0" smtClean="0"/>
              <a:t>Porque supone siempre la experiencia sensible…</a:t>
            </a:r>
          </a:p>
        </p:txBody>
      </p:sp>
      <p:pic>
        <p:nvPicPr>
          <p:cNvPr id="3074" name="Picture 2" descr="C:\Users\rfernandez\Desktop\images (3).jpg"/>
          <p:cNvPicPr>
            <a:picLocks noGrp="1" noChangeAspect="1" noChangeArrowheads="1"/>
          </p:cNvPicPr>
          <p:nvPr>
            <p:ph sz="half" idx="2"/>
          </p:nvPr>
        </p:nvPicPr>
        <p:blipFill>
          <a:blip r:embed="rId3" cstate="print"/>
          <a:srcRect/>
          <a:stretch>
            <a:fillRect/>
          </a:stretch>
        </p:blipFill>
        <p:spPr bwMode="auto">
          <a:xfrm>
            <a:off x="5508105" y="1746205"/>
            <a:ext cx="2520280" cy="442913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4. La crítica de Kant</a:t>
            </a:r>
            <a:endParaRPr lang="es-ES" dirty="0"/>
          </a:p>
        </p:txBody>
      </p:sp>
      <p:sp>
        <p:nvSpPr>
          <p:cNvPr id="3" name="2 Marcador de contenido"/>
          <p:cNvSpPr>
            <a:spLocks noGrp="1"/>
          </p:cNvSpPr>
          <p:nvPr>
            <p:ph idx="1"/>
          </p:nvPr>
        </p:nvSpPr>
        <p:spPr/>
        <p:txBody>
          <a:bodyPr>
            <a:normAutofit/>
          </a:bodyPr>
          <a:lstStyle/>
          <a:p>
            <a:pPr lvl="1" algn="just">
              <a:buNone/>
            </a:pPr>
            <a:r>
              <a:rPr lang="es-ES" dirty="0" smtClean="0"/>
              <a:t>	“En los objetos del pensar puro, no hay medio ninguno de conocer su existencia, puesto que tendríamos que conocerla completamente </a:t>
            </a:r>
            <a:r>
              <a:rPr lang="es-ES" i="1" dirty="0" smtClean="0"/>
              <a:t>a priori</a:t>
            </a:r>
            <a:r>
              <a:rPr lang="es-ES" dirty="0" smtClean="0"/>
              <a:t>. Pero nuestra conciencia de toda existencia … pertenece por entero a la unidad de la experiencia. No podemos afirmar que una existencia fuera de este campo sea absolutamente imposible, pero constituye un supuesto que no podemos justificar por ningún medio” (Kant, 505-506).</a:t>
            </a:r>
          </a:p>
          <a:p>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4. La crítica de Kant</a:t>
            </a:r>
            <a:endParaRPr lang="es-ES" dirty="0"/>
          </a:p>
        </p:txBody>
      </p:sp>
      <p:sp>
        <p:nvSpPr>
          <p:cNvPr id="3" name="2 Marcador de contenido"/>
          <p:cNvSpPr>
            <a:spLocks noGrp="1"/>
          </p:cNvSpPr>
          <p:nvPr>
            <p:ph sz="half" idx="1"/>
          </p:nvPr>
        </p:nvSpPr>
        <p:spPr/>
        <p:txBody>
          <a:bodyPr/>
          <a:lstStyle/>
          <a:p>
            <a:r>
              <a:rPr lang="es-ES" dirty="0" smtClean="0"/>
              <a:t>Más allá de la lógica, Dios no es demostrable.</a:t>
            </a:r>
          </a:p>
          <a:p>
            <a:r>
              <a:rPr lang="es-ES" dirty="0" smtClean="0"/>
              <a:t>No puede existir certeza. La incertidumbre (ni ignorancia, ni conocimiento) garantiza la acción moral.</a:t>
            </a:r>
          </a:p>
          <a:p>
            <a:r>
              <a:rPr lang="es-ES" dirty="0" smtClean="0"/>
              <a:t>La libertad debe poder abrirse paso frente a las inclinaciones.</a:t>
            </a:r>
            <a:endParaRPr lang="es-ES" dirty="0"/>
          </a:p>
        </p:txBody>
      </p:sp>
      <p:pic>
        <p:nvPicPr>
          <p:cNvPr id="2050" name="Picture 2" descr="C:\Users\rfernandez\Desktop\images (2).jpg"/>
          <p:cNvPicPr>
            <a:picLocks noGrp="1" noChangeAspect="1" noChangeArrowheads="1"/>
          </p:cNvPicPr>
          <p:nvPr>
            <p:ph sz="half" idx="2"/>
          </p:nvPr>
        </p:nvPicPr>
        <p:blipFill>
          <a:blip r:embed="rId3" cstate="print"/>
          <a:srcRect/>
          <a:stretch>
            <a:fillRect/>
          </a:stretch>
        </p:blipFill>
        <p:spPr bwMode="auto">
          <a:xfrm>
            <a:off x="5000055" y="2204864"/>
            <a:ext cx="3600400" cy="3600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El argumento de Descartes</a:t>
            </a:r>
            <a:endParaRPr lang="es-ES" dirty="0"/>
          </a:p>
        </p:txBody>
      </p:sp>
      <p:sp>
        <p:nvSpPr>
          <p:cNvPr id="3" name="2 Marcador de contenido"/>
          <p:cNvSpPr>
            <a:spLocks noGrp="1"/>
          </p:cNvSpPr>
          <p:nvPr>
            <p:ph sz="half" idx="1"/>
          </p:nvPr>
        </p:nvSpPr>
        <p:spPr/>
        <p:txBody>
          <a:bodyPr/>
          <a:lstStyle/>
          <a:p>
            <a:r>
              <a:rPr lang="es-ES" dirty="0" smtClean="0"/>
              <a:t>Descartes expone dos argumentos para demostrar la existencia de Dios: </a:t>
            </a:r>
          </a:p>
          <a:p>
            <a:pPr lvl="1"/>
            <a:r>
              <a:rPr lang="es-ES" dirty="0" smtClean="0"/>
              <a:t>Tercera meditación: no soy causa de la idea de Infinito</a:t>
            </a:r>
          </a:p>
          <a:p>
            <a:pPr lvl="1"/>
            <a:r>
              <a:rPr lang="es-ES" dirty="0" smtClean="0"/>
              <a:t>Quinta meditación: prueba ontológica, Dios es un ser absolutamente necesario</a:t>
            </a:r>
            <a:endParaRPr lang="es-ES" dirty="0"/>
          </a:p>
        </p:txBody>
      </p:sp>
      <p:pic>
        <p:nvPicPr>
          <p:cNvPr id="5" name="4 Marcador de contenido" descr="descartescartoon.jpg"/>
          <p:cNvPicPr>
            <a:picLocks noGrp="1" noChangeAspect="1"/>
          </p:cNvPicPr>
          <p:nvPr>
            <p:ph sz="half" idx="2"/>
          </p:nvPr>
        </p:nvPicPr>
        <p:blipFill>
          <a:blip r:embed="rId3" cstate="print"/>
          <a:stretch>
            <a:fillRect/>
          </a:stretch>
        </p:blipFill>
        <p:spPr>
          <a:xfrm>
            <a:off x="4648200" y="2118519"/>
            <a:ext cx="4038600" cy="4038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2. El argumento de Descartes</a:t>
            </a:r>
            <a:endParaRPr lang="es-ES" dirty="0"/>
          </a:p>
        </p:txBody>
      </p:sp>
      <p:sp>
        <p:nvSpPr>
          <p:cNvPr id="6" name="5 Marcador de contenido"/>
          <p:cNvSpPr>
            <a:spLocks noGrp="1"/>
          </p:cNvSpPr>
          <p:nvPr>
            <p:ph idx="1"/>
          </p:nvPr>
        </p:nvSpPr>
        <p:spPr/>
        <p:txBody>
          <a:bodyPr>
            <a:normAutofit fontScale="77500" lnSpcReduction="20000"/>
          </a:bodyPr>
          <a:lstStyle/>
          <a:p>
            <a:r>
              <a:rPr lang="es-PE" dirty="0" smtClean="0"/>
              <a:t>“Ahora bien, si pudiendo yo sacar de mi pensamiento la idea de una cosa se sigue en consecuencia que todo cuanto reconozco clara y distintamente pertenecer a esa cosa le pertenece en efecto, </a:t>
            </a:r>
            <a:r>
              <a:rPr lang="es-PE" b="1" dirty="0" smtClean="0"/>
              <a:t>¿no puedo hacer de esto un argumento y una prueba demostrativa de la existencia de Dios? </a:t>
            </a:r>
            <a:r>
              <a:rPr lang="es-PE" dirty="0" smtClean="0"/>
              <a:t>Es bien cierto que yo hallo en mí su idea, es decir, la idea de un ser </a:t>
            </a:r>
            <a:r>
              <a:rPr lang="es-PE" b="1" dirty="0" smtClean="0"/>
              <a:t>sumamente perfecto</a:t>
            </a:r>
            <a:r>
              <a:rPr lang="es-PE" dirty="0" smtClean="0"/>
              <a:t>, como hallo la idea de cualquier figura o número; y conozco que una existencia actual y eterna pertenece a su naturaleza, con no menor claridad y distinción que cuando conozco que todo lo que puedo demostrar de un número o de una figura pertenece verdaderamente a la naturaleza de ese número o de esa figura; y, por ende, aunque ninguna de las conclusiones a que he llegado en las anteriores meditaciones fuese verdadera, la existencia de Dios debería presentarse a mi espíritu con tanta certidumbre, por lo menos, como la que he atribuido hasta ahora a todas las verdades matemáticas que no atañen sino a los números y a las figuras... </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El argumento de Descartes</a:t>
            </a:r>
            <a:endParaRPr lang="es-ES" dirty="0"/>
          </a:p>
        </p:txBody>
      </p:sp>
      <p:sp>
        <p:nvSpPr>
          <p:cNvPr id="3" name="2 Marcador de contenido"/>
          <p:cNvSpPr>
            <a:spLocks noGrp="1"/>
          </p:cNvSpPr>
          <p:nvPr>
            <p:ph idx="1"/>
          </p:nvPr>
        </p:nvSpPr>
        <p:spPr/>
        <p:txBody>
          <a:bodyPr>
            <a:normAutofit fontScale="92500" lnSpcReduction="10000"/>
          </a:bodyPr>
          <a:lstStyle/>
          <a:p>
            <a:r>
              <a:rPr lang="es-PE" dirty="0" smtClean="0"/>
              <a:t>Pues habituado en todas las demás cosas a distinguir entre la existencia y la esencia, me persuado fácilmente de que </a:t>
            </a:r>
            <a:r>
              <a:rPr lang="es-PE" b="1" dirty="0" smtClean="0"/>
              <a:t>la existencia puede separarse de la esencia de Dios </a:t>
            </a:r>
            <a:r>
              <a:rPr lang="es-PE" dirty="0" smtClean="0"/>
              <a:t>y, por lo tanto, de que es posible concebir a Dios como no siendo actualmente. Pero, sin embargo, cuando pienso en ello con más atención, encuentro manifiestamente que es tan imposible separar de la esencia de Dios su existencia, como de la esencia de un triángulo rectilíneo el que la magnitud de sus tres ángulos sea igual a dos rectos, o bien de la idea de una montaña la idea de un valle; de suerte que </a:t>
            </a:r>
            <a:r>
              <a:rPr lang="es-PE" b="1" dirty="0" smtClean="0"/>
              <a:t>no hay menos repugnancia en concebir un Dios, esto es, un ser sumamente perfecto a quien faltare la existencia</a:t>
            </a:r>
            <a:r>
              <a:rPr lang="es-PE" dirty="0" smtClean="0"/>
              <a:t>, que en concebir una montaña sin valle…</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El argumento de Descartes</a:t>
            </a:r>
            <a:endParaRPr lang="es-ES" dirty="0"/>
          </a:p>
        </p:txBody>
      </p:sp>
      <p:sp>
        <p:nvSpPr>
          <p:cNvPr id="3" name="2 Marcador de contenido"/>
          <p:cNvSpPr>
            <a:spLocks noGrp="1"/>
          </p:cNvSpPr>
          <p:nvPr>
            <p:ph idx="1"/>
          </p:nvPr>
        </p:nvSpPr>
        <p:spPr/>
        <p:txBody>
          <a:bodyPr>
            <a:normAutofit fontScale="85000" lnSpcReduction="10000"/>
          </a:bodyPr>
          <a:lstStyle/>
          <a:p>
            <a:r>
              <a:rPr lang="es-PE" dirty="0" smtClean="0"/>
              <a:t>Más ello no es así ni mucho menos; aquí es donde hay un sofisma oculto … pues porque yo no pueda concebir una montaña sin valle, no se infiere que haya en el mundo montaña y valle… mientras que, puesto que no puedo concebir a Dios sino como existente, se infiere que la existencia es inseparable de él y, por lo tanto, que existe verdaderamente. No es que mi pensamiento pueda hacer que ello sea, ni imponga necesidad que hay en la cosa misma, es decir, la necesidad de la existencia de Dios, me determina a tener ese pensamiento; no soy libre de concebir a Dios sin la existencia, es decir, a un ser sumamente perfecto, sin una suma de perfección, como soy libre de imaginar un caballo sin alas o con alas” (</a:t>
            </a:r>
            <a:r>
              <a:rPr lang="es-PE" i="1" dirty="0" smtClean="0"/>
              <a:t>Meditaciones Metafísicas</a:t>
            </a:r>
            <a:r>
              <a:rPr lang="es-PE" dirty="0" smtClean="0"/>
              <a:t>, quinta meditación, pp. 175-176, Madrid: Editorial Espasa Calpe, 1996).</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2. El argumento de Descartes</a:t>
            </a:r>
            <a:endParaRPr lang="es-ES" dirty="0"/>
          </a:p>
        </p:txBody>
      </p:sp>
      <p:sp>
        <p:nvSpPr>
          <p:cNvPr id="3" name="2 Marcador de contenido"/>
          <p:cNvSpPr>
            <a:spLocks noGrp="1"/>
          </p:cNvSpPr>
          <p:nvPr>
            <p:ph sz="half" idx="1"/>
          </p:nvPr>
        </p:nvSpPr>
        <p:spPr/>
        <p:txBody>
          <a:bodyPr>
            <a:normAutofit lnSpcReduction="10000"/>
          </a:bodyPr>
          <a:lstStyle/>
          <a:p>
            <a:r>
              <a:rPr lang="es-ES" dirty="0" smtClean="0"/>
              <a:t>Descartes toma como punto de partida una idea de Dios, ser sumamente perfecto a quien convienen todas las perfecciones. La esencia supone necesariamente su existencia. El </a:t>
            </a:r>
            <a:r>
              <a:rPr lang="es-ES" i="1" dirty="0" err="1" smtClean="0"/>
              <a:t>ens</a:t>
            </a:r>
            <a:r>
              <a:rPr lang="es-ES" i="1" dirty="0" smtClean="0"/>
              <a:t> </a:t>
            </a:r>
            <a:r>
              <a:rPr lang="es-ES" i="1" dirty="0" err="1" smtClean="0"/>
              <a:t>realissimum</a:t>
            </a:r>
            <a:r>
              <a:rPr lang="es-ES" i="1" dirty="0" smtClean="0"/>
              <a:t> </a:t>
            </a:r>
            <a:r>
              <a:rPr lang="es-ES" dirty="0" smtClean="0"/>
              <a:t>es un ser necesario</a:t>
            </a:r>
            <a:endParaRPr lang="es-ES" dirty="0"/>
          </a:p>
        </p:txBody>
      </p:sp>
      <p:pic>
        <p:nvPicPr>
          <p:cNvPr id="1026" name="Picture 2" descr="C:\Users\rfernandez\Desktop\images.jpg"/>
          <p:cNvPicPr>
            <a:picLocks noGrp="1" noChangeAspect="1" noChangeArrowheads="1"/>
          </p:cNvPicPr>
          <p:nvPr>
            <p:ph sz="half" idx="2"/>
          </p:nvPr>
        </p:nvPicPr>
        <p:blipFill>
          <a:blip r:embed="rId2" cstate="print"/>
          <a:srcRect/>
          <a:stretch>
            <a:fillRect/>
          </a:stretch>
        </p:blipFill>
        <p:spPr bwMode="auto">
          <a:xfrm>
            <a:off x="5364088" y="2132856"/>
            <a:ext cx="2744514" cy="274451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3. Un elemento previo</a:t>
            </a:r>
            <a:endParaRPr lang="es-ES" dirty="0"/>
          </a:p>
        </p:txBody>
      </p:sp>
      <p:sp>
        <p:nvSpPr>
          <p:cNvPr id="6" name="5 Marcador de contenido"/>
          <p:cNvSpPr>
            <a:spLocks noGrp="1"/>
          </p:cNvSpPr>
          <p:nvPr>
            <p:ph idx="1"/>
          </p:nvPr>
        </p:nvSpPr>
        <p:spPr/>
        <p:txBody>
          <a:bodyPr/>
          <a:lstStyle/>
          <a:p>
            <a:r>
              <a:rPr lang="es-ES" dirty="0" smtClean="0"/>
              <a:t>Los juicios analíticos: el predicado está contenido en el sujeto. </a:t>
            </a:r>
          </a:p>
          <a:p>
            <a:pPr lvl="1"/>
            <a:r>
              <a:rPr lang="es-ES" dirty="0" smtClean="0"/>
              <a:t>El triángulo tiene tres ángulos</a:t>
            </a:r>
          </a:p>
          <a:p>
            <a:r>
              <a:rPr lang="es-ES" dirty="0" smtClean="0"/>
              <a:t>Los juicios sintéticos: el predicado no está contenido en el sujeto.</a:t>
            </a:r>
          </a:p>
          <a:p>
            <a:pPr lvl="1"/>
            <a:r>
              <a:rPr lang="es-ES" dirty="0" smtClean="0"/>
              <a:t>La mesa está sucia</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3. Un elemento previo: Paso 1</a:t>
            </a:r>
            <a:endParaRPr lang="es-ES" dirty="0"/>
          </a:p>
        </p:txBody>
      </p:sp>
      <p:sp>
        <p:nvSpPr>
          <p:cNvPr id="3" name="2 Marcador de contenido"/>
          <p:cNvSpPr>
            <a:spLocks noGrp="1"/>
          </p:cNvSpPr>
          <p:nvPr>
            <p:ph idx="1"/>
          </p:nvPr>
        </p:nvSpPr>
        <p:spPr/>
        <p:txBody>
          <a:bodyPr/>
          <a:lstStyle/>
          <a:p>
            <a:r>
              <a:rPr lang="es-ES" dirty="0" smtClean="0"/>
              <a:t>Se afirma que el </a:t>
            </a:r>
            <a:r>
              <a:rPr lang="es-ES" i="1" dirty="0" err="1" smtClean="0"/>
              <a:t>ens</a:t>
            </a:r>
            <a:r>
              <a:rPr lang="es-ES" i="1" dirty="0" smtClean="0"/>
              <a:t> </a:t>
            </a:r>
            <a:r>
              <a:rPr lang="es-ES" i="1" dirty="0" err="1" smtClean="0"/>
              <a:t>realissimum</a:t>
            </a:r>
            <a:r>
              <a:rPr lang="es-ES" i="1" dirty="0" smtClean="0"/>
              <a:t> </a:t>
            </a:r>
            <a:r>
              <a:rPr lang="es-ES" dirty="0" smtClean="0"/>
              <a:t>es un ser necesario.</a:t>
            </a:r>
          </a:p>
          <a:p>
            <a:r>
              <a:rPr lang="es-ES" dirty="0" smtClean="0"/>
              <a:t>Kant objeta: “la necesidad absoluta de los juicios no es la necesidad absoluta de las cosas” (Kant, 501). </a:t>
            </a:r>
          </a:p>
          <a:p>
            <a:r>
              <a:rPr lang="es-ES" dirty="0" smtClean="0"/>
              <a:t>Esto quiere decir que los conceptos sólo son posibles. No hay por lo tanto sujeto necesario.</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3. Un elemento previo: Paso 2</a:t>
            </a:r>
            <a:endParaRPr lang="es-ES" dirty="0"/>
          </a:p>
        </p:txBody>
      </p:sp>
      <p:sp>
        <p:nvSpPr>
          <p:cNvPr id="3" name="2 Marcador de contenido"/>
          <p:cNvSpPr>
            <a:spLocks noGrp="1"/>
          </p:cNvSpPr>
          <p:nvPr>
            <p:ph idx="1"/>
          </p:nvPr>
        </p:nvSpPr>
        <p:spPr/>
        <p:txBody>
          <a:bodyPr>
            <a:normAutofit/>
          </a:bodyPr>
          <a:lstStyle/>
          <a:p>
            <a:r>
              <a:rPr lang="es-ES" dirty="0" smtClean="0"/>
              <a:t>El juicio “Dios existe” ¿es sintético o analítico?</a:t>
            </a:r>
          </a:p>
          <a:p>
            <a:r>
              <a:rPr lang="es-ES" dirty="0" smtClean="0"/>
              <a:t>Descartes lo considera analítico y pretende que la necesidad del juicio se sigue de la necesidad del concepto. </a:t>
            </a:r>
          </a:p>
          <a:p>
            <a:r>
              <a:rPr lang="es-PE" dirty="0" smtClean="0"/>
              <a:t>“Es contradictorio poner un triángulo y suprimir sus tres ángulos. Pero no lo es el suprimir el triángulo y los tres ángulos a la vez” (Kant, 501).</a:t>
            </a:r>
            <a:endParaRPr lang="es-ES" dirty="0" smtClean="0"/>
          </a:p>
          <a:p>
            <a:r>
              <a:rPr lang="es-ES" dirty="0" smtClean="0"/>
              <a:t>No es pues contradictorio pensar que Dios no exista.</a:t>
            </a: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TotalTime>
  <Words>957</Words>
  <Application>Microsoft Office PowerPoint</Application>
  <PresentationFormat>Presentación en pantalla (4:3)</PresentationFormat>
  <Paragraphs>49</Paragraphs>
  <Slides>12</Slides>
  <Notes>8</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Flujo</vt:lpstr>
      <vt:lpstr>KANT: contexto</vt:lpstr>
      <vt:lpstr>2. El argumento de Descartes</vt:lpstr>
      <vt:lpstr>2. El argumento de Descartes</vt:lpstr>
      <vt:lpstr>2. El argumento de Descartes</vt:lpstr>
      <vt:lpstr>2. El argumento de Descartes</vt:lpstr>
      <vt:lpstr>2. El argumento de Descartes</vt:lpstr>
      <vt:lpstr>3. Un elemento previo</vt:lpstr>
      <vt:lpstr>3. Un elemento previo: Paso 1</vt:lpstr>
      <vt:lpstr>3. Un elemento previo: Paso 2</vt:lpstr>
      <vt:lpstr>3. Un elemento previo: Paso 3</vt:lpstr>
      <vt:lpstr>4. La crítica de Kant</vt:lpstr>
      <vt:lpstr>4. La crítica de Kant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Windows User</dc:creator>
  <cp:lastModifiedBy>Fernando</cp:lastModifiedBy>
  <cp:revision>11</cp:revision>
  <dcterms:created xsi:type="dcterms:W3CDTF">2011-09-25T03:11:07Z</dcterms:created>
  <dcterms:modified xsi:type="dcterms:W3CDTF">2018-09-21T05:45:21Z</dcterms:modified>
</cp:coreProperties>
</file>