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2" r:id="rId4"/>
    <p:sldId id="271" r:id="rId5"/>
    <p:sldId id="267" r:id="rId6"/>
    <p:sldId id="273" r:id="rId7"/>
    <p:sldId id="268" r:id="rId8"/>
    <p:sldId id="274" r:id="rId9"/>
    <p:sldId id="275" r:id="rId10"/>
    <p:sldId id="270" r:id="rId11"/>
    <p:sldId id="257" r:id="rId12"/>
    <p:sldId id="258" r:id="rId13"/>
    <p:sldId id="260" r:id="rId14"/>
    <p:sldId id="285" r:id="rId15"/>
    <p:sldId id="261" r:id="rId16"/>
    <p:sldId id="277" r:id="rId17"/>
    <p:sldId id="276" r:id="rId18"/>
    <p:sldId id="262" r:id="rId19"/>
    <p:sldId id="278" r:id="rId20"/>
    <p:sldId id="263" r:id="rId21"/>
    <p:sldId id="279" r:id="rId22"/>
    <p:sldId id="264" r:id="rId23"/>
    <p:sldId id="280" r:id="rId24"/>
    <p:sldId id="281" r:id="rId25"/>
    <p:sldId id="282" r:id="rId26"/>
    <p:sldId id="283" r:id="rId27"/>
    <p:sldId id="265" r:id="rId28"/>
    <p:sldId id="266" r:id="rId29"/>
    <p:sldId id="284" r:id="rId30"/>
    <p:sldId id="286" r:id="rId31"/>
    <p:sldId id="259" r:id="rId3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p:cViewPr varScale="1">
        <p:scale>
          <a:sx n="69" d="100"/>
          <a:sy n="69"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22/04/2023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22/04/2023</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799" y="3563754"/>
            <a:ext cx="7772400" cy="1470025"/>
          </a:xfrm>
        </p:spPr>
        <p:txBody>
          <a:bodyPr/>
          <a:lstStyle/>
          <a:p>
            <a:r>
              <a:rPr lang="es-PE" dirty="0" smtClean="0"/>
              <a:t>(Introducción a) </a:t>
            </a:r>
            <a:br>
              <a:rPr lang="es-PE" dirty="0" smtClean="0"/>
            </a:br>
            <a:r>
              <a:rPr lang="es-PE" dirty="0" smtClean="0">
                <a:solidFill>
                  <a:srgbClr val="FF0000"/>
                </a:solidFill>
              </a:rPr>
              <a:t>Kant</a:t>
            </a:r>
            <a:endParaRPr lang="es-PE" dirty="0">
              <a:solidFill>
                <a:srgbClr val="FF0000"/>
              </a:solidFill>
            </a:endParaRPr>
          </a:p>
        </p:txBody>
      </p:sp>
      <p:sp>
        <p:nvSpPr>
          <p:cNvPr id="3" name="2 Subtítulo"/>
          <p:cNvSpPr>
            <a:spLocks noGrp="1"/>
          </p:cNvSpPr>
          <p:nvPr>
            <p:ph type="subTitle" idx="1"/>
          </p:nvPr>
        </p:nvSpPr>
        <p:spPr>
          <a:xfrm>
            <a:off x="1371600" y="4941168"/>
            <a:ext cx="6400800" cy="1752600"/>
          </a:xfrm>
        </p:spPr>
        <p:txBody>
          <a:bodyPr/>
          <a:lstStyle/>
          <a:p>
            <a:r>
              <a:rPr lang="es-PE" dirty="0" smtClean="0"/>
              <a:t>Apuntes sobre la C.R.P. previos a la F.M.C.</a:t>
            </a:r>
            <a:endParaRPr lang="es-PE" dirty="0"/>
          </a:p>
        </p:txBody>
      </p:sp>
      <p:pic>
        <p:nvPicPr>
          <p:cNvPr id="4" name="Imagen 3"/>
          <p:cNvPicPr>
            <a:picLocks noChangeAspect="1"/>
          </p:cNvPicPr>
          <p:nvPr/>
        </p:nvPicPr>
        <p:blipFill>
          <a:blip r:embed="rId2"/>
          <a:stretch>
            <a:fillRect/>
          </a:stretch>
        </p:blipFill>
        <p:spPr>
          <a:xfrm>
            <a:off x="2851993" y="188640"/>
            <a:ext cx="3440013" cy="3497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899592" y="244770"/>
            <a:ext cx="7920880" cy="6186309"/>
          </a:xfrm>
          <a:prstGeom prst="rect">
            <a:avLst/>
          </a:prstGeom>
          <a:noFill/>
        </p:spPr>
        <p:txBody>
          <a:bodyPr wrap="square" rtlCol="0">
            <a:spAutoFit/>
          </a:bodyPr>
          <a:lstStyle/>
          <a:p>
            <a:r>
              <a:rPr lang="es-PE" dirty="0" smtClean="0"/>
              <a:t>Otros especialistas indican que en la obra de Kant se busca responder a </a:t>
            </a:r>
            <a:r>
              <a:rPr lang="es-PE" dirty="0" smtClean="0">
                <a:solidFill>
                  <a:srgbClr val="00B050"/>
                </a:solidFill>
              </a:rPr>
              <a:t>cuatro</a:t>
            </a:r>
            <a:r>
              <a:rPr lang="es-PE" dirty="0" smtClean="0"/>
              <a:t> grandes interrogantes:</a:t>
            </a:r>
          </a:p>
          <a:p>
            <a:endParaRPr lang="es-PE" dirty="0" smtClean="0"/>
          </a:p>
          <a:p>
            <a:endParaRPr lang="es-PE" dirty="0" smtClean="0"/>
          </a:p>
          <a:p>
            <a:endParaRPr lang="es-PE" dirty="0"/>
          </a:p>
          <a:p>
            <a:endParaRPr lang="es-PE" dirty="0" smtClean="0"/>
          </a:p>
          <a:p>
            <a:endParaRPr lang="es-PE" dirty="0"/>
          </a:p>
          <a:p>
            <a:endParaRPr lang="es-PE" dirty="0" smtClean="0"/>
          </a:p>
          <a:p>
            <a:endParaRPr lang="es-PE" dirty="0"/>
          </a:p>
          <a:p>
            <a:endParaRPr lang="es-PE" dirty="0"/>
          </a:p>
          <a:p>
            <a:endParaRPr lang="es-PE" dirty="0"/>
          </a:p>
          <a:p>
            <a:pPr marL="285750" indent="-285750">
              <a:buFontTx/>
              <a:buChar char="-"/>
            </a:pPr>
            <a:r>
              <a:rPr lang="es-PE" dirty="0" smtClean="0"/>
              <a:t>¿Qué puedo </a:t>
            </a:r>
            <a:r>
              <a:rPr lang="es-PE" dirty="0" smtClean="0">
                <a:solidFill>
                  <a:srgbClr val="00B050"/>
                </a:solidFill>
              </a:rPr>
              <a:t>conocer</a:t>
            </a:r>
            <a:r>
              <a:rPr lang="es-PE" dirty="0" smtClean="0"/>
              <a:t>?                                    (Campo de la Metafísica)</a:t>
            </a:r>
          </a:p>
          <a:p>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debo </a:t>
            </a:r>
            <a:r>
              <a:rPr lang="es-PE" dirty="0" smtClean="0">
                <a:solidFill>
                  <a:srgbClr val="00B050"/>
                </a:solidFill>
              </a:rPr>
              <a:t>hacer</a:t>
            </a:r>
            <a:r>
              <a:rPr lang="es-PE" dirty="0" smtClean="0"/>
              <a:t>?		          </a:t>
            </a:r>
            <a:r>
              <a:rPr lang="es-PE" dirty="0"/>
              <a:t>(Campo de la </a:t>
            </a:r>
            <a:r>
              <a:rPr lang="es-PE" dirty="0" smtClean="0"/>
              <a:t>Moral)</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puedo </a:t>
            </a:r>
            <a:r>
              <a:rPr lang="es-PE" dirty="0" smtClean="0">
                <a:solidFill>
                  <a:srgbClr val="00B050"/>
                </a:solidFill>
              </a:rPr>
              <a:t>esperar</a:t>
            </a:r>
            <a:r>
              <a:rPr lang="es-PE" dirty="0" smtClean="0"/>
              <a:t>?		          </a:t>
            </a:r>
            <a:r>
              <a:rPr lang="es-PE" dirty="0"/>
              <a:t>(Campo de la </a:t>
            </a:r>
            <a:r>
              <a:rPr lang="es-PE" dirty="0" smtClean="0"/>
              <a:t>Religión)</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es el ser </a:t>
            </a:r>
            <a:r>
              <a:rPr lang="es-PE" dirty="0" smtClean="0">
                <a:solidFill>
                  <a:srgbClr val="00B050"/>
                </a:solidFill>
              </a:rPr>
              <a:t>humano</a:t>
            </a:r>
            <a:r>
              <a:rPr lang="es-PE" dirty="0" smtClean="0"/>
              <a:t>?                                </a:t>
            </a:r>
            <a:r>
              <a:rPr lang="es-PE" dirty="0"/>
              <a:t>(Campo de la </a:t>
            </a:r>
            <a:r>
              <a:rPr lang="es-PE" dirty="0" smtClean="0"/>
              <a:t>Antropología)</a:t>
            </a:r>
            <a:endParaRPr lang="es-PE" dirty="0"/>
          </a:p>
          <a:p>
            <a:endParaRPr lang="es-PE" dirty="0"/>
          </a:p>
        </p:txBody>
      </p:sp>
      <p:sp>
        <p:nvSpPr>
          <p:cNvPr id="17" name="Flecha derecha 16"/>
          <p:cNvSpPr/>
          <p:nvPr/>
        </p:nvSpPr>
        <p:spPr>
          <a:xfrm>
            <a:off x="3644102" y="5037868"/>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a:off x="3644102" y="5787857"/>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a:off x="3674546" y="3358951"/>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a:off x="3674546" y="4209994"/>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2" name="Imagen 21"/>
          <p:cNvPicPr>
            <a:picLocks noChangeAspect="1"/>
          </p:cNvPicPr>
          <p:nvPr/>
        </p:nvPicPr>
        <p:blipFill>
          <a:blip r:embed="rId2"/>
          <a:stretch>
            <a:fillRect/>
          </a:stretch>
        </p:blipFill>
        <p:spPr>
          <a:xfrm>
            <a:off x="2123728" y="1058198"/>
            <a:ext cx="4752528" cy="1983243"/>
          </a:xfrm>
          <a:prstGeom prst="rect">
            <a:avLst/>
          </a:prstGeom>
        </p:spPr>
      </p:pic>
    </p:spTree>
    <p:extLst>
      <p:ext uri="{BB962C8B-B14F-4D97-AF65-F5344CB8AC3E}">
        <p14:creationId xmlns:p14="http://schemas.microsoft.com/office/powerpoint/2010/main" val="2460636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0"/>
            <a:ext cx="10013545" cy="6858000"/>
          </a:xfrm>
          <a:prstGeom prst="rect">
            <a:avLst/>
          </a:prstGeom>
          <a:noFill/>
          <a:ln w="9525">
            <a:noFill/>
            <a:miter lim="800000"/>
            <a:headEnd/>
            <a:tailEnd/>
          </a:ln>
          <a:effectLst/>
        </p:spPr>
      </p:pic>
      <p:sp>
        <p:nvSpPr>
          <p:cNvPr id="2" name="Rectángulo 1"/>
          <p:cNvSpPr/>
          <p:nvPr/>
        </p:nvSpPr>
        <p:spPr>
          <a:xfrm>
            <a:off x="3707904" y="2924944"/>
            <a:ext cx="352839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660232" y="1268760"/>
            <a:ext cx="2664296"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07504" y="961015"/>
            <a:ext cx="1872208"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3"/>
          <a:stretch>
            <a:fillRect/>
          </a:stretch>
        </p:blipFill>
        <p:spPr>
          <a:xfrm>
            <a:off x="5580112" y="3501008"/>
            <a:ext cx="2518157" cy="316854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a:t>
            </a:r>
            <a:r>
              <a:rPr lang="es-PE" sz="2800" dirty="0" smtClean="0"/>
              <a:t>en parte de </a:t>
            </a:r>
            <a:r>
              <a:rPr lang="es-PE" sz="2800" dirty="0" smtClean="0"/>
              <a:t>la Filosofía </a:t>
            </a:r>
            <a:r>
              <a:rPr lang="es-PE" sz="2800" dirty="0" smtClean="0">
                <a:solidFill>
                  <a:srgbClr val="00B050"/>
                </a:solidFill>
              </a:rPr>
              <a:t>Práctica</a:t>
            </a:r>
            <a:r>
              <a:rPr lang="es-PE" sz="2800" dirty="0" smtClean="0"/>
              <a:t>.</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494605" y="2771412"/>
            <a:ext cx="8358246" cy="2923877"/>
          </a:xfrm>
          <a:prstGeom prst="rect">
            <a:avLst/>
          </a:prstGeom>
          <a:noFill/>
        </p:spPr>
        <p:txBody>
          <a:bodyPr wrap="square" rtlCol="0">
            <a:spAutoFit/>
          </a:bodyPr>
          <a:lstStyle/>
          <a:p>
            <a:pPr algn="just"/>
            <a:r>
              <a:rPr lang="es-PE" sz="1600" dirty="0" smtClean="0"/>
              <a:t>Pero también se ocupa de la epistemología. La </a:t>
            </a:r>
            <a:r>
              <a:rPr lang="es-PE" sz="1600" dirty="0" smtClean="0">
                <a:solidFill>
                  <a:srgbClr val="00B050"/>
                </a:solidFill>
              </a:rPr>
              <a:t>razón</a:t>
            </a:r>
            <a:r>
              <a:rPr lang="es-PE" sz="1600" dirty="0" smtClean="0"/>
              <a:t> </a:t>
            </a:r>
            <a:r>
              <a:rPr lang="es-PE" sz="1600" dirty="0" smtClean="0">
                <a:solidFill>
                  <a:srgbClr val="00B050"/>
                </a:solidFill>
              </a:rPr>
              <a:t>teórica</a:t>
            </a:r>
            <a:r>
              <a:rPr lang="es-PE" sz="1600" dirty="0" smtClean="0"/>
              <a:t> se ocupa del conocimiento de la realidad, y más precisamente, de las estructuras mediante las cuáles conocemos. </a:t>
            </a:r>
          </a:p>
          <a:p>
            <a:endParaRPr lang="es-PE" sz="1600" dirty="0"/>
          </a:p>
          <a:p>
            <a:pPr algn="just"/>
            <a:r>
              <a:rPr lang="es-PE" sz="1600" dirty="0" smtClean="0"/>
              <a:t>El proyecto de Kant es conocido como filosofía </a:t>
            </a:r>
            <a:r>
              <a:rPr lang="es-PE" sz="1600" dirty="0" smtClean="0">
                <a:solidFill>
                  <a:srgbClr val="FF0000"/>
                </a:solidFill>
              </a:rPr>
              <a:t>crítica</a:t>
            </a:r>
            <a:r>
              <a:rPr lang="es-PE" sz="1600" dirty="0" smtClean="0"/>
              <a:t>. </a:t>
            </a:r>
            <a:r>
              <a:rPr lang="es-PE" sz="2000" dirty="0" smtClean="0">
                <a:solidFill>
                  <a:schemeClr val="tx2">
                    <a:lumMod val="60000"/>
                    <a:lumOff val="40000"/>
                  </a:schemeClr>
                </a:solidFill>
              </a:rPr>
              <a:t>Supone una crítica a la razón misma</a:t>
            </a:r>
            <a:r>
              <a:rPr lang="es-PE" sz="1600" dirty="0" smtClean="0"/>
              <a:t>. La razón se critica a sí misma para saber qué puede conocer legítimamente y qué no. (Límites de la razón</a:t>
            </a:r>
            <a:r>
              <a:rPr lang="es-PE" sz="1600" dirty="0" smtClean="0"/>
              <a:t>).</a:t>
            </a:r>
          </a:p>
          <a:p>
            <a:pPr algn="just"/>
            <a:endParaRPr lang="es-PE" sz="1600" dirty="0"/>
          </a:p>
          <a:p>
            <a:pPr algn="just"/>
            <a:r>
              <a:rPr lang="es-PE" sz="1600" dirty="0" smtClean="0"/>
              <a:t> Estas siguientes ideas son ejemplos de lo que </a:t>
            </a:r>
            <a:r>
              <a:rPr lang="es-PE" sz="1600" dirty="0"/>
              <a:t>nuestra </a:t>
            </a:r>
            <a:r>
              <a:rPr lang="es-PE" sz="1600" dirty="0" smtClean="0">
                <a:solidFill>
                  <a:srgbClr val="00B050"/>
                </a:solidFill>
              </a:rPr>
              <a:t>razón práctica </a:t>
            </a:r>
            <a:r>
              <a:rPr lang="es-PE" sz="1600" dirty="0"/>
              <a:t>postula </a:t>
            </a:r>
            <a:r>
              <a:rPr lang="es-PE" sz="1600" dirty="0" smtClean="0"/>
              <a:t>sin tener experiencia plena de los mismos:</a:t>
            </a:r>
            <a:endParaRPr lang="es-PE" sz="1600" dirty="0" smtClean="0"/>
          </a:p>
          <a:p>
            <a:endParaRPr lang="es-PE" sz="1600" dirty="0"/>
          </a:p>
          <a:p>
            <a:endParaRPr lang="es-PE" sz="1600" dirty="0"/>
          </a:p>
        </p:txBody>
      </p:sp>
      <p:sp>
        <p:nvSpPr>
          <p:cNvPr id="2" name="CuadroTexto 1"/>
          <p:cNvSpPr txBox="1"/>
          <p:nvPr/>
        </p:nvSpPr>
        <p:spPr>
          <a:xfrm>
            <a:off x="1505376" y="4811933"/>
            <a:ext cx="6336704" cy="1815882"/>
          </a:xfrm>
          <a:prstGeom prst="rect">
            <a:avLst/>
          </a:prstGeom>
          <a:noFill/>
        </p:spPr>
        <p:txBody>
          <a:bodyPr wrap="square" rtlCol="0">
            <a:spAutoFit/>
          </a:bodyPr>
          <a:lstStyle/>
          <a:p>
            <a:pPr algn="ctr"/>
            <a:r>
              <a:rPr lang="es-PE" sz="2800" dirty="0" smtClean="0"/>
              <a:t>DIOS</a:t>
            </a:r>
          </a:p>
          <a:p>
            <a:pPr algn="ctr"/>
            <a:r>
              <a:rPr lang="es-PE" sz="2800" dirty="0" smtClean="0"/>
              <a:t>ALMA INMORTAL</a:t>
            </a:r>
          </a:p>
          <a:p>
            <a:pPr algn="ctr"/>
            <a:r>
              <a:rPr lang="es-PE" sz="2800" dirty="0" smtClean="0"/>
              <a:t>LIBERTAD</a:t>
            </a:r>
          </a:p>
          <a:p>
            <a:pPr algn="ctr"/>
            <a:r>
              <a:rPr lang="es-PE" sz="2800" dirty="0" smtClean="0"/>
              <a:t>MUNDO </a:t>
            </a:r>
            <a:endParaRPr lang="es-PE" sz="2800" dirty="0"/>
          </a:p>
        </p:txBody>
      </p:sp>
      <p:sp>
        <p:nvSpPr>
          <p:cNvPr id="3" name="CuadroTexto 2"/>
          <p:cNvSpPr txBox="1"/>
          <p:nvPr/>
        </p:nvSpPr>
        <p:spPr>
          <a:xfrm>
            <a:off x="6012160" y="815443"/>
            <a:ext cx="1584176" cy="369332"/>
          </a:xfrm>
          <a:prstGeom prst="rect">
            <a:avLst/>
          </a:prstGeom>
          <a:noFill/>
        </p:spPr>
        <p:txBody>
          <a:bodyPr wrap="square" rtlCol="0">
            <a:spAutoFit/>
          </a:bodyPr>
          <a:lstStyle/>
          <a:p>
            <a:r>
              <a:rPr lang="es-PE" dirty="0" smtClean="0"/>
              <a:t>- historia</a:t>
            </a:r>
            <a:endParaRPr lang="es-PE" dirty="0"/>
          </a:p>
        </p:txBody>
      </p:sp>
      <p:sp>
        <p:nvSpPr>
          <p:cNvPr id="8" name="Rectángulo 7"/>
          <p:cNvSpPr/>
          <p:nvPr/>
        </p:nvSpPr>
        <p:spPr>
          <a:xfrm>
            <a:off x="494605" y="3429000"/>
            <a:ext cx="8469883"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6340197"/>
          </a:xfrm>
          <a:prstGeom prst="rect">
            <a:avLst/>
          </a:prstGeom>
          <a:noFill/>
        </p:spPr>
        <p:txBody>
          <a:bodyPr wrap="square" rtlCol="0">
            <a:spAutoFit/>
          </a:bodyPr>
          <a:lstStyle/>
          <a:p>
            <a:pPr algn="just"/>
            <a:r>
              <a:rPr lang="es-PE" sz="1400" dirty="0" smtClean="0"/>
              <a:t>Kant recibe la tradición alemana </a:t>
            </a:r>
            <a:r>
              <a:rPr lang="es-PE" sz="1400" dirty="0" smtClean="0">
                <a:solidFill>
                  <a:srgbClr val="C00000"/>
                </a:solidFill>
              </a:rPr>
              <a:t>racionalista</a:t>
            </a:r>
            <a:r>
              <a:rPr lang="es-PE" sz="1400" dirty="0" smtClean="0"/>
              <a:t>. Lo que sostiene esta tradición es que </a:t>
            </a:r>
            <a:r>
              <a:rPr lang="es-PE" sz="1400" dirty="0" smtClean="0">
                <a:solidFill>
                  <a:srgbClr val="C00000"/>
                </a:solidFill>
              </a:rPr>
              <a:t>existen ideas innatas</a:t>
            </a:r>
            <a:r>
              <a:rPr lang="es-PE" sz="1400" dirty="0" smtClean="0"/>
              <a:t> a la razón, de modo que no necesito salir de mi razón para tener conocimiento de la realidad, en este sentido, se prescinde totalmente de la experiencia.</a:t>
            </a:r>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r>
              <a:rPr lang="es-PE" sz="1400" dirty="0" smtClean="0"/>
              <a:t>Los mercaderes ingleses llevaron a </a:t>
            </a:r>
            <a:r>
              <a:rPr lang="es-PE" sz="1400" dirty="0" err="1" smtClean="0"/>
              <a:t>Köningsberg</a:t>
            </a:r>
            <a:r>
              <a:rPr lang="es-PE" sz="1400" dirty="0" smtClean="0"/>
              <a:t> los textos de </a:t>
            </a:r>
            <a:r>
              <a:rPr lang="es-PE" sz="1400" dirty="0" err="1" smtClean="0"/>
              <a:t>Hume</a:t>
            </a:r>
            <a:r>
              <a:rPr lang="es-PE" sz="1400" dirty="0" smtClean="0"/>
              <a:t>, el escéptico </a:t>
            </a:r>
            <a:r>
              <a:rPr lang="es-PE" sz="1400" dirty="0" smtClean="0">
                <a:solidFill>
                  <a:srgbClr val="C00000"/>
                </a:solidFill>
              </a:rPr>
              <a:t>empirista</a:t>
            </a:r>
            <a:r>
              <a:rPr lang="es-PE" sz="1400" dirty="0" smtClean="0"/>
              <a:t>. Al removerle las convicciones racionalistas (como por ejemplo, la idea de causalidad), Kant declara que </a:t>
            </a:r>
            <a:r>
              <a:rPr lang="es-PE" sz="1400" dirty="0" err="1" smtClean="0"/>
              <a:t>Hume</a:t>
            </a:r>
            <a:r>
              <a:rPr lang="es-PE" sz="1400" dirty="0" smtClean="0"/>
              <a:t> le ha despertado de su sueño dogmático</a:t>
            </a:r>
            <a:r>
              <a:rPr lang="es-PE" sz="1400" dirty="0" smtClean="0">
                <a:solidFill>
                  <a:srgbClr val="C00000"/>
                </a:solidFill>
              </a:rPr>
              <a:t>: NO HAY IDEAS INNATAS</a:t>
            </a:r>
            <a:r>
              <a:rPr lang="es-PE" sz="1400" dirty="0" smtClean="0"/>
              <a:t>, su origen se encuentra en la experiencia. Mientras los racionalistas consideraban las ideas innatas como intuiciones racionales, los empiristas creen en una intuición sensible. </a:t>
            </a:r>
            <a:r>
              <a:rPr lang="es-PE" sz="1400" dirty="0" smtClean="0">
                <a:solidFill>
                  <a:srgbClr val="00B050"/>
                </a:solidFill>
              </a:rPr>
              <a:t>Kant, de algún modo, sintetiza ambas corrientes.</a:t>
            </a:r>
            <a:endParaRPr lang="es-PE" sz="1400" dirty="0">
              <a:solidFill>
                <a:srgbClr val="00B050"/>
              </a:solidFill>
            </a:endParaRPr>
          </a:p>
        </p:txBody>
      </p:sp>
      <p:pic>
        <p:nvPicPr>
          <p:cNvPr id="17410" name="Picture 2"/>
          <p:cNvPicPr>
            <a:picLocks noChangeAspect="1" noChangeArrowheads="1"/>
          </p:cNvPicPr>
          <p:nvPr/>
        </p:nvPicPr>
        <p:blipFill>
          <a:blip r:embed="rId2"/>
          <a:srcRect/>
          <a:stretch>
            <a:fillRect/>
          </a:stretch>
        </p:blipFill>
        <p:spPr bwMode="auto">
          <a:xfrm>
            <a:off x="0" y="1268760"/>
            <a:ext cx="8878303" cy="3816424"/>
          </a:xfrm>
          <a:prstGeom prst="rect">
            <a:avLst/>
          </a:prstGeom>
          <a:noFill/>
          <a:ln w="9525">
            <a:noFill/>
            <a:miter lim="800000"/>
            <a:headEnd/>
            <a:tailEnd/>
          </a:ln>
          <a:effectLst/>
        </p:spPr>
      </p:pic>
      <p:sp>
        <p:nvSpPr>
          <p:cNvPr id="2" name="Rectángulo 1"/>
          <p:cNvSpPr/>
          <p:nvPr/>
        </p:nvSpPr>
        <p:spPr>
          <a:xfrm>
            <a:off x="1331640" y="1271108"/>
            <a:ext cx="2376264" cy="357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 name="Rectángulo 2"/>
          <p:cNvSpPr/>
          <p:nvPr/>
        </p:nvSpPr>
        <p:spPr>
          <a:xfrm>
            <a:off x="611560" y="4725144"/>
            <a:ext cx="2736304"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5" name="Rectángulo 4"/>
          <p:cNvSpPr/>
          <p:nvPr/>
        </p:nvSpPr>
        <p:spPr>
          <a:xfrm>
            <a:off x="7596336" y="2708920"/>
            <a:ext cx="1080120"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a:t>
            </a:r>
            <a:r>
              <a:rPr lang="es-PE" sz="4000" b="1" dirty="0" smtClean="0"/>
              <a:t>¿Porqué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461422" y="4551691"/>
            <a:ext cx="8225377"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9833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341632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a:t>
            </a:r>
            <a:r>
              <a:rPr lang="es-PE" dirty="0" smtClean="0">
                <a:solidFill>
                  <a:srgbClr val="FF0000"/>
                </a:solidFill>
              </a:rPr>
              <a:t>Según Kant: PODEMOS CONOCER LOS FENÓMENOS PERO NO LA COSA EN SÍ.</a:t>
            </a:r>
          </a:p>
          <a:p>
            <a:pPr algn="just">
              <a:buNone/>
            </a:pPr>
            <a:endParaRPr lang="es-PE" dirty="0"/>
          </a:p>
          <a:p>
            <a:pPr algn="just">
              <a:buNone/>
            </a:pPr>
            <a:endParaRPr lang="es-PE" dirty="0" smtClean="0">
              <a:solidFill>
                <a:srgbClr val="FF0000"/>
              </a:solidFill>
            </a:endParaRPr>
          </a:p>
          <a:p>
            <a:endParaRPr lang="es-PE" dirty="0"/>
          </a:p>
        </p:txBody>
      </p:sp>
      <p:pic>
        <p:nvPicPr>
          <p:cNvPr id="2" name="Imagen 1"/>
          <p:cNvPicPr>
            <a:picLocks noChangeAspect="1"/>
          </p:cNvPicPr>
          <p:nvPr/>
        </p:nvPicPr>
        <p:blipFill>
          <a:blip r:embed="rId2"/>
          <a:stretch>
            <a:fillRect/>
          </a:stretch>
        </p:blipFill>
        <p:spPr>
          <a:xfrm>
            <a:off x="1790700" y="3501008"/>
            <a:ext cx="5562600" cy="2867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16016" y="19472"/>
            <a:ext cx="3999388" cy="7017306"/>
          </a:xfrm>
          <a:prstGeom prst="rect">
            <a:avLst/>
          </a:prstGeom>
          <a:noFill/>
        </p:spPr>
        <p:txBody>
          <a:bodyPr wrap="square" rtlCol="0">
            <a:spAutoFit/>
          </a:bodyPr>
          <a:lstStyle/>
          <a:p>
            <a:pPr>
              <a:buNone/>
            </a:pPr>
            <a:r>
              <a:rPr lang="es-PE" dirty="0" smtClean="0">
                <a:solidFill>
                  <a:srgbClr val="FF0000"/>
                </a:solidFill>
              </a:rPr>
              <a:t>.</a:t>
            </a:r>
            <a:endParaRPr lang="es-PE" dirty="0" smtClean="0">
              <a:solidFill>
                <a:srgbClr val="FF0000"/>
              </a:solidFill>
            </a:endParaRPr>
          </a:p>
          <a:p>
            <a:pPr algn="just">
              <a:buNone/>
            </a:pPr>
            <a:endParaRPr lang="es-PE" dirty="0"/>
          </a:p>
          <a:p>
            <a:pPr algn="just">
              <a:buNone/>
            </a:pPr>
            <a:r>
              <a:rPr lang="es-PE" dirty="0" smtClean="0"/>
              <a:t>Entonces… puede ser legítimo preguntarnos…. ¿Qué pasa con la </a:t>
            </a:r>
            <a:r>
              <a:rPr lang="es-PE" dirty="0" smtClean="0">
                <a:solidFill>
                  <a:srgbClr val="00B050"/>
                </a:solidFill>
              </a:rPr>
              <a:t>verdad</a:t>
            </a:r>
            <a:r>
              <a:rPr lang="es-PE" dirty="0" smtClean="0"/>
              <a:t>?</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a:t>
            </a:r>
            <a:r>
              <a:rPr lang="es-PE" dirty="0" smtClean="0"/>
              <a:t>”.</a:t>
            </a:r>
          </a:p>
          <a:p>
            <a:pPr algn="just">
              <a:buNone/>
            </a:pPr>
            <a:endParaRPr lang="es-PE" dirty="0"/>
          </a:p>
          <a:p>
            <a:pPr algn="just">
              <a:buNone/>
            </a:pPr>
            <a:r>
              <a:rPr lang="es-PE" dirty="0" smtClean="0"/>
              <a:t>De </a:t>
            </a:r>
            <a:r>
              <a:rPr lang="es-PE" dirty="0" smtClean="0"/>
              <a:t>éste modo, se cortan las alas del despotismo…. En este sentido, la C.R.P. no es sólo un texto sobre teoría del </a:t>
            </a:r>
            <a:r>
              <a:rPr lang="es-PE" dirty="0" smtClean="0">
                <a:solidFill>
                  <a:srgbClr val="00B050"/>
                </a:solidFill>
              </a:rPr>
              <a:t>conocimiento humano</a:t>
            </a:r>
            <a:r>
              <a:rPr lang="es-PE" dirty="0" smtClean="0"/>
              <a:t>, sino que además tiene claros alcances </a:t>
            </a:r>
            <a:r>
              <a:rPr lang="es-PE" dirty="0" smtClean="0">
                <a:solidFill>
                  <a:srgbClr val="00B050"/>
                </a:solidFill>
              </a:rPr>
              <a:t>políticos</a:t>
            </a:r>
            <a:r>
              <a:rPr lang="es-PE" dirty="0" smtClean="0"/>
              <a:t>.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3" name="Imagen 2"/>
          <p:cNvPicPr>
            <a:picLocks noChangeAspect="1"/>
          </p:cNvPicPr>
          <p:nvPr/>
        </p:nvPicPr>
        <p:blipFill>
          <a:blip r:embed="rId2"/>
          <a:stretch>
            <a:fillRect/>
          </a:stretch>
        </p:blipFill>
        <p:spPr>
          <a:xfrm>
            <a:off x="251520" y="332656"/>
            <a:ext cx="4145806" cy="6242400"/>
          </a:xfrm>
          <a:prstGeom prst="rect">
            <a:avLst/>
          </a:prstGeom>
        </p:spPr>
      </p:pic>
    </p:spTree>
    <p:extLst>
      <p:ext uri="{BB962C8B-B14F-4D97-AF65-F5344CB8AC3E}">
        <p14:creationId xmlns:p14="http://schemas.microsoft.com/office/powerpoint/2010/main" val="13087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99592" y="908720"/>
            <a:ext cx="7488832" cy="4724498"/>
          </a:xfrm>
          <a:prstGeom prst="rect">
            <a:avLst/>
          </a:prstGeom>
        </p:spPr>
      </p:pic>
    </p:spTree>
    <p:extLst>
      <p:ext uri="{BB962C8B-B14F-4D97-AF65-F5344CB8AC3E}">
        <p14:creationId xmlns:p14="http://schemas.microsoft.com/office/powerpoint/2010/main" val="214556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Locke había establecido que la </a:t>
            </a:r>
            <a:r>
              <a:rPr lang="es-PE" dirty="0" smtClean="0">
                <a:solidFill>
                  <a:srgbClr val="00B050"/>
                </a:solidFill>
              </a:rPr>
              <a:t>mente</a:t>
            </a:r>
            <a:r>
              <a:rPr lang="es-PE" dirty="0" smtClean="0"/>
              <a:t> es como un </a:t>
            </a:r>
            <a:r>
              <a:rPr lang="es-PE" dirty="0" smtClean="0">
                <a:solidFill>
                  <a:srgbClr val="00B050"/>
                </a:solidFill>
              </a:rPr>
              <a:t>papel en blanco </a:t>
            </a:r>
            <a:r>
              <a:rPr lang="es-PE" dirty="0" smtClean="0"/>
              <a:t>en donde se </a:t>
            </a:r>
            <a:r>
              <a:rPr lang="es-PE" dirty="0" smtClean="0"/>
              <a:t>plasman </a:t>
            </a:r>
            <a:r>
              <a:rPr lang="es-PE" dirty="0" smtClean="0"/>
              <a:t>nuestras impresiones (Una </a:t>
            </a:r>
            <a:r>
              <a:rPr lang="es-PE" dirty="0" smtClean="0">
                <a:solidFill>
                  <a:srgbClr val="00B050"/>
                </a:solidFill>
              </a:rPr>
              <a:t>tabula rasa</a:t>
            </a:r>
            <a:r>
              <a:rPr lang="es-PE" dirty="0" smtClean="0"/>
              <a:t>, en contra del concepto de ideas innatas). Para Kant, en la mente hay una estructura predeterminada y percibimos las cosas ordenadamente gracias a dicha arquitectónica. </a:t>
            </a:r>
            <a:endParaRPr lang="es-PE" dirty="0" smtClean="0"/>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endParaRPr lang="es-PE" dirty="0" smtClean="0"/>
          </a:p>
          <a:p>
            <a:pPr algn="just"/>
            <a:r>
              <a:rPr lang="es-PE" dirty="0" smtClean="0"/>
              <a:t>La </a:t>
            </a:r>
            <a:r>
              <a:rPr lang="es-PE" dirty="0" smtClean="0"/>
              <a:t>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endParaRPr lang="es-PE" dirty="0" smtClean="0"/>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endParaRPr lang="es-PE" dirty="0"/>
          </a:p>
          <a:p>
            <a:endParaRPr lang="es-PE" dirty="0"/>
          </a:p>
        </p:txBody>
      </p:sp>
      <p:pic>
        <p:nvPicPr>
          <p:cNvPr id="2" name="Imagen 1"/>
          <p:cNvPicPr>
            <a:picLocks noChangeAspect="1"/>
          </p:cNvPicPr>
          <p:nvPr/>
        </p:nvPicPr>
        <p:blipFill>
          <a:blip r:embed="rId2"/>
          <a:stretch>
            <a:fillRect/>
          </a:stretch>
        </p:blipFill>
        <p:spPr>
          <a:xfrm>
            <a:off x="3707904" y="1556792"/>
            <a:ext cx="1386359" cy="1393024"/>
          </a:xfrm>
          <a:prstGeom prst="rect">
            <a:avLst/>
          </a:prstGeom>
        </p:spPr>
      </p:pic>
      <p:pic>
        <p:nvPicPr>
          <p:cNvPr id="3" name="Imagen 2"/>
          <p:cNvPicPr>
            <a:picLocks noChangeAspect="1"/>
          </p:cNvPicPr>
          <p:nvPr/>
        </p:nvPicPr>
        <p:blipFill>
          <a:blip r:embed="rId3"/>
          <a:stretch>
            <a:fillRect/>
          </a:stretch>
        </p:blipFill>
        <p:spPr>
          <a:xfrm>
            <a:off x="3275856" y="4220880"/>
            <a:ext cx="2219461" cy="1229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81925"/>
            <a:ext cx="8501122" cy="7017306"/>
          </a:xfrm>
          <a:prstGeom prst="rect">
            <a:avLst/>
          </a:prstGeom>
          <a:noFill/>
        </p:spPr>
        <p:txBody>
          <a:bodyPr wrap="square" rtlCol="0">
            <a:spAutoFit/>
          </a:bodyPr>
          <a:lstStyle/>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a:t>
            </a:r>
            <a:r>
              <a:rPr lang="es-PE" b="1" u="sng" dirty="0" smtClean="0">
                <a:solidFill>
                  <a:srgbClr val="FF0000"/>
                </a:solidFill>
              </a:rPr>
              <a:t>sensibilidad, </a:t>
            </a:r>
            <a:r>
              <a:rPr lang="es-PE" b="1" u="sng" dirty="0" smtClean="0">
                <a:solidFill>
                  <a:srgbClr val="FF0000"/>
                </a:solidFill>
              </a:rPr>
              <a:t>mientras que las categorías se ubican en el entendimiento. Todas ellas son </a:t>
            </a:r>
            <a:r>
              <a:rPr lang="es-PE" b="1" u="sng" dirty="0" smtClean="0">
                <a:solidFill>
                  <a:srgbClr val="00B050"/>
                </a:solidFill>
              </a:rPr>
              <a:t>condiciones de posibilidad</a:t>
            </a:r>
            <a:r>
              <a:rPr lang="es-PE" b="1" u="sng" dirty="0" smtClean="0">
                <a:solidFill>
                  <a:srgbClr val="FF0000"/>
                </a:solidFill>
              </a:rPr>
              <a:t>, estructuras a priori o estructuras trascendentales. </a:t>
            </a:r>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r>
              <a:rPr lang="es-PE" dirty="0" smtClean="0"/>
              <a:t>El mundo de mis experiencias es el mundo fenoménico. El objeto del mundo, la cosa en sí, produce en mis </a:t>
            </a:r>
            <a:r>
              <a:rPr lang="es-PE" dirty="0" smtClean="0">
                <a:solidFill>
                  <a:srgbClr val="00B050"/>
                </a:solidFill>
              </a:rPr>
              <a:t>condiciones de </a:t>
            </a:r>
            <a:r>
              <a:rPr lang="es-PE" dirty="0" smtClean="0">
                <a:solidFill>
                  <a:srgbClr val="00B050"/>
                </a:solidFill>
              </a:rPr>
              <a:t>posibilidad </a:t>
            </a:r>
            <a:r>
              <a:rPr lang="es-PE" dirty="0" smtClean="0"/>
              <a:t>(</a:t>
            </a:r>
            <a:r>
              <a:rPr lang="es-PE" dirty="0" err="1" smtClean="0"/>
              <a:t>sensib+entend</a:t>
            </a:r>
            <a:r>
              <a:rPr lang="es-PE" dirty="0" smtClean="0"/>
              <a:t>) un fenómeno</a:t>
            </a:r>
            <a:r>
              <a:rPr lang="es-PE" dirty="0" smtClean="0"/>
              <a:t>.</a:t>
            </a:r>
          </a:p>
          <a:p>
            <a:pPr algn="just"/>
            <a:endParaRPr lang="es-PE" dirty="0"/>
          </a:p>
          <a:p>
            <a:pPr algn="just"/>
            <a:r>
              <a:rPr lang="es-PE" dirty="0" smtClean="0"/>
              <a:t>Kant </a:t>
            </a:r>
            <a:r>
              <a:rPr lang="es-PE" dirty="0" smtClean="0"/>
              <a:t>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pic>
        <p:nvPicPr>
          <p:cNvPr id="2" name="Imagen 1"/>
          <p:cNvPicPr>
            <a:picLocks noChangeAspect="1"/>
          </p:cNvPicPr>
          <p:nvPr/>
        </p:nvPicPr>
        <p:blipFill>
          <a:blip r:embed="rId2"/>
          <a:stretch>
            <a:fillRect/>
          </a:stretch>
        </p:blipFill>
        <p:spPr>
          <a:xfrm>
            <a:off x="1331640" y="1628800"/>
            <a:ext cx="6712976" cy="2592288"/>
          </a:xfrm>
          <a:prstGeom prst="rect">
            <a:avLst/>
          </a:prstGeom>
        </p:spPr>
      </p:pic>
      <p:sp>
        <p:nvSpPr>
          <p:cNvPr id="3" name="Rectángulo 2"/>
          <p:cNvSpPr/>
          <p:nvPr/>
        </p:nvSpPr>
        <p:spPr>
          <a:xfrm>
            <a:off x="1331640" y="2420888"/>
            <a:ext cx="2016224" cy="64807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29509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a:t>
            </a:r>
            <a:r>
              <a:rPr lang="es-PE" sz="4000" b="1" dirty="0" smtClean="0"/>
              <a:t>¿Porqué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251520" y="836712"/>
            <a:ext cx="7272808" cy="14401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9154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a:t>
            </a:r>
            <a:r>
              <a:rPr lang="es-PE" dirty="0" smtClean="0"/>
              <a:t>.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369332"/>
          </a:xfrm>
          <a:prstGeom prst="rect">
            <a:avLst/>
          </a:prstGeom>
          <a:noFill/>
        </p:spPr>
        <p:txBody>
          <a:bodyPr wrap="square" rtlCol="0">
            <a:spAutoFit/>
          </a:bodyPr>
          <a:lstStyle/>
          <a:p>
            <a:pPr algn="r"/>
            <a:r>
              <a:rPr lang="es-PE" dirty="0" smtClean="0"/>
              <a:t>Éste sería el ámbito de la C.R.P</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
        <p:nvSpPr>
          <p:cNvPr id="2" name="Rectángulo 1"/>
          <p:cNvSpPr/>
          <p:nvPr/>
        </p:nvSpPr>
        <p:spPr>
          <a:xfrm>
            <a:off x="214282" y="3933056"/>
            <a:ext cx="8929718" cy="2710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cxnSp>
        <p:nvCxnSpPr>
          <p:cNvPr id="5" name="Conector angular 4"/>
          <p:cNvCxnSpPr/>
          <p:nvPr/>
        </p:nvCxnSpPr>
        <p:spPr>
          <a:xfrm rot="16200000" flipV="1">
            <a:off x="6135160" y="1751800"/>
            <a:ext cx="2994360" cy="1080120"/>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93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3416320"/>
          </a:xfrm>
          <a:prstGeom prst="rect">
            <a:avLst/>
          </a:prstGeom>
          <a:noFill/>
        </p:spPr>
        <p:txBody>
          <a:bodyPr wrap="square" rtlCol="0">
            <a:spAutoFit/>
          </a:bodyPr>
          <a:lstStyle/>
          <a:p>
            <a:r>
              <a:rPr lang="es-PE" dirty="0" smtClean="0"/>
              <a:t>Algunos apuntes sobre los postulados de la Razón Práctica: </a:t>
            </a:r>
          </a:p>
          <a:p>
            <a:r>
              <a:rPr lang="es-PE" dirty="0" smtClean="0"/>
              <a:t>(</a:t>
            </a:r>
            <a:r>
              <a:rPr lang="es-PE" dirty="0" smtClean="0">
                <a:solidFill>
                  <a:srgbClr val="00B050"/>
                </a:solidFill>
              </a:rPr>
              <a:t>Mundo</a:t>
            </a:r>
            <a:r>
              <a:rPr lang="es-PE" dirty="0" smtClean="0"/>
              <a:t>, Alma libre/inmortal, Dios)</a:t>
            </a:r>
          </a:p>
          <a:p>
            <a:endParaRPr lang="es-PE" dirty="0"/>
          </a:p>
          <a:p>
            <a:r>
              <a:rPr lang="es-PE" dirty="0" smtClean="0"/>
              <a:t>“</a:t>
            </a:r>
            <a:r>
              <a:rPr lang="es-PE" dirty="0" smtClean="0">
                <a:solidFill>
                  <a:srgbClr val="00B050"/>
                </a:solidFill>
              </a:rPr>
              <a:t>Mundo</a:t>
            </a:r>
            <a:r>
              <a:rPr lang="es-PE" dirty="0" smtClean="0"/>
              <a:t>”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endParaRPr lang="es-PE" dirty="0"/>
          </a:p>
          <a:p>
            <a:endParaRPr lang="es-PE" dirty="0" smtClean="0"/>
          </a:p>
        </p:txBody>
      </p:sp>
      <p:pic>
        <p:nvPicPr>
          <p:cNvPr id="2" name="Imagen 1"/>
          <p:cNvPicPr>
            <a:picLocks noChangeAspect="1"/>
          </p:cNvPicPr>
          <p:nvPr/>
        </p:nvPicPr>
        <p:blipFill>
          <a:blip r:embed="rId2"/>
          <a:stretch>
            <a:fillRect/>
          </a:stretch>
        </p:blipFill>
        <p:spPr>
          <a:xfrm>
            <a:off x="1943993" y="3212976"/>
            <a:ext cx="5184576" cy="344966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27584" y="3356992"/>
            <a:ext cx="6797201" cy="3501008"/>
          </a:xfrm>
          <a:prstGeom prst="rect">
            <a:avLst/>
          </a:prstGeom>
        </p:spPr>
      </p:pic>
      <p:sp>
        <p:nvSpPr>
          <p:cNvPr id="4" name="3 CuadroTexto"/>
          <p:cNvSpPr txBox="1"/>
          <p:nvPr/>
        </p:nvSpPr>
        <p:spPr>
          <a:xfrm>
            <a:off x="285720" y="285728"/>
            <a:ext cx="8501122" cy="3693319"/>
          </a:xfrm>
          <a:prstGeom prst="rect">
            <a:avLst/>
          </a:prstGeom>
          <a:noFill/>
        </p:spPr>
        <p:txBody>
          <a:bodyPr wrap="square" rtlCol="0">
            <a:spAutoFit/>
          </a:bodyPr>
          <a:lstStyle/>
          <a:p>
            <a:r>
              <a:rPr lang="es-PE" dirty="0" smtClean="0"/>
              <a:t>Algunos apuntes sobre los postulados de la Razón Práctica: </a:t>
            </a:r>
          </a:p>
          <a:p>
            <a:r>
              <a:rPr lang="es-PE" dirty="0" smtClean="0"/>
              <a:t>(Mundo, </a:t>
            </a:r>
            <a:r>
              <a:rPr lang="es-PE" dirty="0" smtClean="0">
                <a:solidFill>
                  <a:srgbClr val="00B050"/>
                </a:solidFill>
              </a:rPr>
              <a:t>Alma libre/inmortal</a:t>
            </a:r>
            <a:r>
              <a:rPr lang="es-PE" dirty="0" smtClean="0"/>
              <a:t>, Dios)</a:t>
            </a:r>
          </a:p>
          <a:p>
            <a:endParaRPr lang="es-PE" dirty="0"/>
          </a:p>
          <a:p>
            <a:r>
              <a:rPr lang="es-PE" dirty="0" smtClean="0"/>
              <a:t>La </a:t>
            </a:r>
            <a:r>
              <a:rPr lang="es-PE" dirty="0" smtClean="0"/>
              <a:t>idea de mundo es la condición que hace posible que mi experiencia tenga sentido, del mismo modo que la idea de </a:t>
            </a:r>
            <a:r>
              <a:rPr lang="es-PE" dirty="0" smtClean="0">
                <a:solidFill>
                  <a:srgbClr val="00B050"/>
                </a:solidFill>
              </a:rPr>
              <a:t>alma libre </a:t>
            </a:r>
            <a:r>
              <a:rPr lang="es-PE" dirty="0" smtClean="0"/>
              <a:t>condiciona el sentido de nuestro juicio moral.  Los postulados de la razón práctica dotan de sentido nuestra experiencia.  </a:t>
            </a:r>
            <a:endParaRPr lang="es-PE" dirty="0" smtClean="0"/>
          </a:p>
          <a:p>
            <a:endParaRPr lang="es-PE" dirty="0"/>
          </a:p>
          <a:p>
            <a:r>
              <a:rPr lang="es-PE" dirty="0" smtClean="0"/>
              <a:t>Si no tuviéramos un alma libre…. Nos meteríamos en problemas densos… (e importantes)</a:t>
            </a:r>
          </a:p>
          <a:p>
            <a:endParaRPr lang="es-PE" dirty="0"/>
          </a:p>
          <a:p>
            <a:r>
              <a:rPr lang="es-PE" dirty="0" smtClean="0"/>
              <a:t>La </a:t>
            </a:r>
            <a:r>
              <a:rPr lang="es-PE" dirty="0" smtClean="0"/>
              <a:t>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endParaRPr lang="es-PE" dirty="0" smtClean="0"/>
          </a:p>
        </p:txBody>
      </p:sp>
      <p:sp>
        <p:nvSpPr>
          <p:cNvPr id="2" name="Rectángulo 1"/>
          <p:cNvSpPr/>
          <p:nvPr/>
        </p:nvSpPr>
        <p:spPr>
          <a:xfrm>
            <a:off x="285720" y="2636912"/>
            <a:ext cx="8501122"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631470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2308324"/>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a:t>
            </a:r>
            <a:r>
              <a:rPr lang="es-PE" dirty="0" smtClean="0">
                <a:solidFill>
                  <a:srgbClr val="00B050"/>
                </a:solidFill>
              </a:rPr>
              <a:t>Dios</a:t>
            </a:r>
            <a:r>
              <a:rPr lang="es-PE" dirty="0" smtClean="0"/>
              <a:t>)</a:t>
            </a:r>
          </a:p>
          <a:p>
            <a:endParaRPr lang="es-PE" dirty="0"/>
          </a:p>
          <a:p>
            <a:r>
              <a:rPr lang="es-PE" dirty="0" smtClean="0"/>
              <a:t>Tanto </a:t>
            </a:r>
            <a:r>
              <a:rPr lang="es-PE" dirty="0" smtClean="0"/>
              <a:t>la idea de “mundo”, como la de “alma”, se llenan de sentido con la idea de “</a:t>
            </a:r>
            <a:r>
              <a:rPr lang="es-PE" dirty="0" smtClean="0">
                <a:solidFill>
                  <a:srgbClr val="00B050"/>
                </a:solidFill>
              </a:rPr>
              <a:t>Dios</a:t>
            </a:r>
            <a:r>
              <a:rPr lang="es-PE" dirty="0" smtClean="0"/>
              <a:t>”.</a:t>
            </a:r>
          </a:p>
          <a:p>
            <a:r>
              <a:rPr lang="es-PE" dirty="0" smtClean="0"/>
              <a:t>El </a:t>
            </a:r>
            <a:r>
              <a:rPr lang="es-PE" dirty="0" smtClean="0"/>
              <a:t>límite de la razón es la experiencia, de Dios no puedo tener experiencia, pero eso no me impide tener fe, o alguna apertura a lo sublime. </a:t>
            </a:r>
          </a:p>
          <a:p>
            <a:endParaRPr lang="es-PE" dirty="0"/>
          </a:p>
          <a:p>
            <a:endParaRPr lang="es-PE" dirty="0" smtClean="0"/>
          </a:p>
        </p:txBody>
      </p:sp>
      <p:pic>
        <p:nvPicPr>
          <p:cNvPr id="2" name="Imagen 1"/>
          <p:cNvPicPr>
            <a:picLocks noChangeAspect="1"/>
          </p:cNvPicPr>
          <p:nvPr/>
        </p:nvPicPr>
        <p:blipFill>
          <a:blip r:embed="rId2"/>
          <a:stretch>
            <a:fillRect/>
          </a:stretch>
        </p:blipFill>
        <p:spPr>
          <a:xfrm>
            <a:off x="386261" y="4616121"/>
            <a:ext cx="1488034" cy="1035154"/>
          </a:xfrm>
          <a:prstGeom prst="rect">
            <a:avLst/>
          </a:prstGeom>
        </p:spPr>
      </p:pic>
      <p:sp>
        <p:nvSpPr>
          <p:cNvPr id="3" name="Señal de prohibido 2"/>
          <p:cNvSpPr/>
          <p:nvPr/>
        </p:nvSpPr>
        <p:spPr>
          <a:xfrm>
            <a:off x="179512" y="4437112"/>
            <a:ext cx="2160240" cy="1728192"/>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solidFill>
                <a:schemeClr val="tx1"/>
              </a:solidFill>
            </a:endParaRPr>
          </a:p>
        </p:txBody>
      </p:sp>
      <p:pic>
        <p:nvPicPr>
          <p:cNvPr id="5" name="Imagen 4"/>
          <p:cNvPicPr>
            <a:picLocks noChangeAspect="1"/>
          </p:cNvPicPr>
          <p:nvPr/>
        </p:nvPicPr>
        <p:blipFill>
          <a:blip r:embed="rId3"/>
          <a:stretch>
            <a:fillRect/>
          </a:stretch>
        </p:blipFill>
        <p:spPr>
          <a:xfrm>
            <a:off x="3995936" y="2254601"/>
            <a:ext cx="3456384" cy="4365021"/>
          </a:xfrm>
          <a:prstGeom prst="rect">
            <a:avLst/>
          </a:prstGeom>
        </p:spPr>
      </p:pic>
    </p:spTree>
    <p:extLst>
      <p:ext uri="{BB962C8B-B14F-4D97-AF65-F5344CB8AC3E}">
        <p14:creationId xmlns:p14="http://schemas.microsoft.com/office/powerpoint/2010/main" val="174031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692696"/>
            <a:ext cx="9144000" cy="5688632"/>
          </a:xfrm>
          <a:prstGeom prst="rect">
            <a:avLst/>
          </a:prstGeom>
        </p:spPr>
      </p:pic>
    </p:spTree>
    <p:extLst>
      <p:ext uri="{BB962C8B-B14F-4D97-AF65-F5344CB8AC3E}">
        <p14:creationId xmlns:p14="http://schemas.microsoft.com/office/powerpoint/2010/main" val="2523799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620688"/>
            <a:ext cx="8675524" cy="5184576"/>
          </a:xfrm>
          <a:prstGeom prst="rect">
            <a:avLst/>
          </a:prstGeom>
        </p:spPr>
      </p:pic>
    </p:spTree>
    <p:extLst>
      <p:ext uri="{BB962C8B-B14F-4D97-AF65-F5344CB8AC3E}">
        <p14:creationId xmlns:p14="http://schemas.microsoft.com/office/powerpoint/2010/main" val="423887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548680"/>
            <a:ext cx="8643998" cy="2308324"/>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a:t>
            </a:r>
            <a:r>
              <a:rPr lang="es-PE" dirty="0" smtClean="0"/>
              <a:t>. Consideremos </a:t>
            </a:r>
            <a:r>
              <a:rPr lang="es-PE" dirty="0" smtClean="0"/>
              <a:t>como conclusión, que en todo nivel, </a:t>
            </a:r>
            <a:r>
              <a:rPr lang="es-PE" dirty="0" smtClean="0">
                <a:solidFill>
                  <a:srgbClr val="00B050"/>
                </a:solidFill>
              </a:rPr>
              <a:t>la razón da sentido a nuestra experiencia. </a:t>
            </a:r>
          </a:p>
          <a:p>
            <a:endParaRPr lang="es-PE" dirty="0"/>
          </a:p>
          <a:p>
            <a:endParaRPr lang="es-PE" dirty="0"/>
          </a:p>
          <a:p>
            <a:endParaRPr lang="es-PE" dirty="0"/>
          </a:p>
          <a:p>
            <a:endParaRPr lang="es-PE" dirty="0"/>
          </a:p>
        </p:txBody>
      </p:sp>
      <p:pic>
        <p:nvPicPr>
          <p:cNvPr id="2" name="Imagen 1"/>
          <p:cNvPicPr>
            <a:picLocks noChangeAspect="1"/>
          </p:cNvPicPr>
          <p:nvPr/>
        </p:nvPicPr>
        <p:blipFill>
          <a:blip r:embed="rId2"/>
          <a:stretch>
            <a:fillRect/>
          </a:stretch>
        </p:blipFill>
        <p:spPr>
          <a:xfrm>
            <a:off x="1907989" y="1556792"/>
            <a:ext cx="5256584" cy="399163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kant meme"/>
          <p:cNvPicPr>
            <a:picLocks noChangeAspect="1" noChangeArrowheads="1"/>
          </p:cNvPicPr>
          <p:nvPr/>
        </p:nvPicPr>
        <p:blipFill>
          <a:blip r:embed="rId2"/>
          <a:srcRect/>
          <a:stretch>
            <a:fillRect/>
          </a:stretch>
        </p:blipFill>
        <p:spPr bwMode="auto">
          <a:xfrm>
            <a:off x="357158" y="1905847"/>
            <a:ext cx="3528392" cy="4490681"/>
          </a:xfrm>
          <a:prstGeom prst="rect">
            <a:avLst/>
          </a:prstGeom>
          <a:noFill/>
        </p:spPr>
      </p:pic>
      <p:sp>
        <p:nvSpPr>
          <p:cNvPr id="4" name="3 CuadroTexto"/>
          <p:cNvSpPr txBox="1"/>
          <p:nvPr/>
        </p:nvSpPr>
        <p:spPr>
          <a:xfrm>
            <a:off x="357158" y="357166"/>
            <a:ext cx="8429684" cy="1477328"/>
          </a:xfrm>
          <a:prstGeom prst="rect">
            <a:avLst/>
          </a:prstGeom>
          <a:noFill/>
        </p:spPr>
        <p:txBody>
          <a:bodyPr wrap="square" rtlCol="0">
            <a:spAutoFit/>
          </a:bodyPr>
          <a:lstStyle/>
          <a:p>
            <a:r>
              <a:rPr lang="es-PE" dirty="0" smtClean="0"/>
              <a:t>Consideremos </a:t>
            </a:r>
            <a:r>
              <a:rPr lang="es-PE" dirty="0" smtClean="0"/>
              <a:t>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endParaRPr lang="es-PE" dirty="0" smtClean="0"/>
          </a:p>
          <a:p>
            <a:endParaRPr lang="es-PE" dirty="0"/>
          </a:p>
        </p:txBody>
      </p:sp>
      <p:pic>
        <p:nvPicPr>
          <p:cNvPr id="5" name="Imagen 4"/>
          <p:cNvPicPr>
            <a:picLocks noChangeAspect="1"/>
          </p:cNvPicPr>
          <p:nvPr/>
        </p:nvPicPr>
        <p:blipFill>
          <a:blip r:embed="rId3"/>
          <a:stretch>
            <a:fillRect/>
          </a:stretch>
        </p:blipFill>
        <p:spPr>
          <a:xfrm>
            <a:off x="4788024" y="1905847"/>
            <a:ext cx="3456384" cy="428291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3648" y="3861048"/>
            <a:ext cx="6325056" cy="2376264"/>
          </a:xfrm>
          <a:prstGeom prst="rect">
            <a:avLst/>
          </a:prstGeom>
        </p:spPr>
      </p:pic>
      <p:pic>
        <p:nvPicPr>
          <p:cNvPr id="5" name="Imagen 4"/>
          <p:cNvPicPr>
            <a:picLocks noChangeAspect="1"/>
          </p:cNvPicPr>
          <p:nvPr/>
        </p:nvPicPr>
        <p:blipFill>
          <a:blip r:embed="rId3"/>
          <a:stretch>
            <a:fillRect/>
          </a:stretch>
        </p:blipFill>
        <p:spPr>
          <a:xfrm>
            <a:off x="2218263" y="1628800"/>
            <a:ext cx="4695825" cy="1876425"/>
          </a:xfrm>
          <a:prstGeom prst="rect">
            <a:avLst/>
          </a:prstGeom>
        </p:spPr>
      </p:pic>
      <p:sp>
        <p:nvSpPr>
          <p:cNvPr id="6" name="CuadroTexto 5"/>
          <p:cNvSpPr txBox="1"/>
          <p:nvPr/>
        </p:nvSpPr>
        <p:spPr>
          <a:xfrm>
            <a:off x="1115616" y="404664"/>
            <a:ext cx="7200800" cy="923330"/>
          </a:xfrm>
          <a:prstGeom prst="rect">
            <a:avLst/>
          </a:prstGeom>
          <a:noFill/>
        </p:spPr>
        <p:txBody>
          <a:bodyPr wrap="square" rtlCol="0">
            <a:spAutoFit/>
          </a:bodyPr>
          <a:lstStyle/>
          <a:p>
            <a:r>
              <a:rPr lang="es-PE" dirty="0" smtClean="0"/>
              <a:t>Pero su proyecto crítico se refiere, en este contexto, al ámbito de la razón. Sin embargo, la invitación al pensar crítico será mucho mejor desarrollado en su obra ética, política y antropológica.</a:t>
            </a:r>
            <a:endParaRPr lang="es-PE" dirty="0"/>
          </a:p>
        </p:txBody>
      </p:sp>
    </p:spTree>
    <p:extLst>
      <p:ext uri="{BB962C8B-B14F-4D97-AF65-F5344CB8AC3E}">
        <p14:creationId xmlns:p14="http://schemas.microsoft.com/office/powerpoint/2010/main" val="250764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e/ea/Apparent_retrograde_mo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8628" y="1732294"/>
            <a:ext cx="7272808" cy="363640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827584" y="1162745"/>
            <a:ext cx="1872208" cy="646331"/>
          </a:xfrm>
          <a:prstGeom prst="rect">
            <a:avLst/>
          </a:prstGeom>
          <a:noFill/>
        </p:spPr>
        <p:txBody>
          <a:bodyPr wrap="square" rtlCol="0">
            <a:spAutoFit/>
          </a:bodyPr>
          <a:lstStyle/>
          <a:p>
            <a:r>
              <a:rPr lang="es-PE" dirty="0" smtClean="0"/>
              <a:t>Teoría Heliocéntrica</a:t>
            </a:r>
            <a:endParaRPr lang="es-PE" dirty="0"/>
          </a:p>
        </p:txBody>
      </p:sp>
      <p:sp>
        <p:nvSpPr>
          <p:cNvPr id="7" name="CuadroTexto 6"/>
          <p:cNvSpPr txBox="1"/>
          <p:nvPr/>
        </p:nvSpPr>
        <p:spPr>
          <a:xfrm>
            <a:off x="4076328" y="701080"/>
            <a:ext cx="1872208" cy="923330"/>
          </a:xfrm>
          <a:prstGeom prst="rect">
            <a:avLst/>
          </a:prstGeom>
          <a:noFill/>
        </p:spPr>
        <p:txBody>
          <a:bodyPr wrap="square" rtlCol="0">
            <a:spAutoFit/>
          </a:bodyPr>
          <a:lstStyle/>
          <a:p>
            <a:r>
              <a:rPr lang="es-PE" dirty="0" smtClean="0">
                <a:solidFill>
                  <a:srgbClr val="FF0000"/>
                </a:solidFill>
              </a:rPr>
              <a:t>Rojo</a:t>
            </a:r>
            <a:r>
              <a:rPr lang="es-PE" dirty="0" smtClean="0"/>
              <a:t>: Marte</a:t>
            </a:r>
          </a:p>
          <a:p>
            <a:r>
              <a:rPr lang="es-PE" dirty="0" smtClean="0">
                <a:solidFill>
                  <a:schemeClr val="accent1"/>
                </a:solidFill>
              </a:rPr>
              <a:t>Azul</a:t>
            </a:r>
            <a:r>
              <a:rPr lang="es-PE" dirty="0" smtClean="0"/>
              <a:t>: Tierra</a:t>
            </a:r>
          </a:p>
          <a:p>
            <a:r>
              <a:rPr lang="es-PE" dirty="0" smtClean="0">
                <a:solidFill>
                  <a:srgbClr val="FFC000"/>
                </a:solidFill>
              </a:rPr>
              <a:t>Amarillo</a:t>
            </a:r>
            <a:r>
              <a:rPr lang="es-PE" dirty="0" smtClean="0"/>
              <a:t>: Sol</a:t>
            </a:r>
            <a:endParaRPr lang="es-PE" dirty="0"/>
          </a:p>
        </p:txBody>
      </p:sp>
      <p:sp>
        <p:nvSpPr>
          <p:cNvPr id="8" name="CuadroTexto 7"/>
          <p:cNvSpPr txBox="1"/>
          <p:nvPr/>
        </p:nvSpPr>
        <p:spPr>
          <a:xfrm>
            <a:off x="6628121" y="1162745"/>
            <a:ext cx="1872208" cy="646331"/>
          </a:xfrm>
          <a:prstGeom prst="rect">
            <a:avLst/>
          </a:prstGeom>
          <a:noFill/>
        </p:spPr>
        <p:txBody>
          <a:bodyPr wrap="square" rtlCol="0">
            <a:spAutoFit/>
          </a:bodyPr>
          <a:lstStyle/>
          <a:p>
            <a:pPr algn="r"/>
            <a:r>
              <a:rPr lang="es-PE" dirty="0" smtClean="0"/>
              <a:t>Teoría Geocéntrica</a:t>
            </a:r>
            <a:endParaRPr lang="es-PE" dirty="0"/>
          </a:p>
        </p:txBody>
      </p:sp>
      <p:pic>
        <p:nvPicPr>
          <p:cNvPr id="6" name="Imagen 5"/>
          <p:cNvPicPr>
            <a:picLocks noChangeAspect="1"/>
          </p:cNvPicPr>
          <p:nvPr/>
        </p:nvPicPr>
        <p:blipFill>
          <a:blip r:embed="rId3"/>
          <a:stretch>
            <a:fillRect/>
          </a:stretch>
        </p:blipFill>
        <p:spPr>
          <a:xfrm>
            <a:off x="220185" y="4725144"/>
            <a:ext cx="1524000" cy="1962150"/>
          </a:xfrm>
          <a:prstGeom prst="rect">
            <a:avLst/>
          </a:prstGeom>
        </p:spPr>
      </p:pic>
      <p:pic>
        <p:nvPicPr>
          <p:cNvPr id="9" name="Imagen 8"/>
          <p:cNvPicPr>
            <a:picLocks noChangeAspect="1"/>
          </p:cNvPicPr>
          <p:nvPr/>
        </p:nvPicPr>
        <p:blipFill>
          <a:blip r:embed="rId4"/>
          <a:stretch>
            <a:fillRect/>
          </a:stretch>
        </p:blipFill>
        <p:spPr>
          <a:xfrm>
            <a:off x="6246231" y="5119294"/>
            <a:ext cx="1359768" cy="1681434"/>
          </a:xfrm>
          <a:prstGeom prst="rect">
            <a:avLst/>
          </a:prstGeom>
        </p:spPr>
      </p:pic>
      <p:sp>
        <p:nvSpPr>
          <p:cNvPr id="10" name="CuadroTexto 9"/>
          <p:cNvSpPr txBox="1"/>
          <p:nvPr/>
        </p:nvSpPr>
        <p:spPr>
          <a:xfrm>
            <a:off x="4223200" y="5291916"/>
            <a:ext cx="2232248" cy="369332"/>
          </a:xfrm>
          <a:prstGeom prst="rect">
            <a:avLst/>
          </a:prstGeom>
          <a:noFill/>
        </p:spPr>
        <p:txBody>
          <a:bodyPr wrap="square" rtlCol="0">
            <a:spAutoFit/>
          </a:bodyPr>
          <a:lstStyle/>
          <a:p>
            <a:r>
              <a:rPr lang="es-PE" dirty="0" err="1" smtClean="0"/>
              <a:t>Eudoxo</a:t>
            </a:r>
            <a:r>
              <a:rPr lang="es-PE" dirty="0" smtClean="0"/>
              <a:t> y Ptolomeo</a:t>
            </a:r>
            <a:endParaRPr lang="es-PE" dirty="0"/>
          </a:p>
        </p:txBody>
      </p:sp>
      <p:pic>
        <p:nvPicPr>
          <p:cNvPr id="11" name="Imagen 10"/>
          <p:cNvPicPr>
            <a:picLocks noChangeAspect="1"/>
          </p:cNvPicPr>
          <p:nvPr/>
        </p:nvPicPr>
        <p:blipFill>
          <a:blip r:embed="rId5"/>
          <a:stretch>
            <a:fillRect/>
          </a:stretch>
        </p:blipFill>
        <p:spPr>
          <a:xfrm flipH="1">
            <a:off x="7662354" y="5193007"/>
            <a:ext cx="1283602" cy="1524763"/>
          </a:xfrm>
          <a:prstGeom prst="rect">
            <a:avLst/>
          </a:prstGeom>
        </p:spPr>
      </p:pic>
    </p:spTree>
    <p:extLst>
      <p:ext uri="{BB962C8B-B14F-4D97-AF65-F5344CB8AC3E}">
        <p14:creationId xmlns:p14="http://schemas.microsoft.com/office/powerpoint/2010/main" val="2427763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a:t>
            </a:r>
            <a:r>
              <a:rPr lang="es-PE" sz="4000" b="1" dirty="0" smtClean="0"/>
              <a:t>¿Porqué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Tree>
    <p:extLst>
      <p:ext uri="{BB962C8B-B14F-4D97-AF65-F5344CB8AC3E}">
        <p14:creationId xmlns:p14="http://schemas.microsoft.com/office/powerpoint/2010/main" val="579439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sp>
        <p:nvSpPr>
          <p:cNvPr id="18" name="CuadroTexto 17"/>
          <p:cNvSpPr txBox="1"/>
          <p:nvPr/>
        </p:nvSpPr>
        <p:spPr>
          <a:xfrm>
            <a:off x="2514873" y="3677532"/>
            <a:ext cx="3312369" cy="369332"/>
          </a:xfrm>
          <a:prstGeom prst="rect">
            <a:avLst/>
          </a:prstGeom>
          <a:noFill/>
        </p:spPr>
        <p:txBody>
          <a:bodyPr wrap="square" rtlCol="0">
            <a:spAutoFit/>
          </a:bodyPr>
          <a:lstStyle/>
          <a:p>
            <a:r>
              <a:rPr lang="es-PE" dirty="0" smtClean="0"/>
              <a:t>Giro Copernicano</a:t>
            </a:r>
            <a:endParaRPr lang="es-PE" dirty="0"/>
          </a:p>
        </p:txBody>
      </p:sp>
      <p:sp>
        <p:nvSpPr>
          <p:cNvPr id="12" name="CuadroTexto 11"/>
          <p:cNvSpPr txBox="1"/>
          <p:nvPr/>
        </p:nvSpPr>
        <p:spPr>
          <a:xfrm>
            <a:off x="6804248" y="5277920"/>
            <a:ext cx="1872208" cy="646331"/>
          </a:xfrm>
          <a:prstGeom prst="rect">
            <a:avLst/>
          </a:prstGeom>
          <a:noFill/>
        </p:spPr>
        <p:txBody>
          <a:bodyPr wrap="square" rtlCol="0">
            <a:spAutoFit/>
          </a:bodyPr>
          <a:lstStyle/>
          <a:p>
            <a:r>
              <a:rPr lang="es-PE" dirty="0" smtClean="0"/>
              <a:t>Teoría Heliocéntrica</a:t>
            </a:r>
            <a:endParaRPr lang="es-PE" dirty="0"/>
          </a:p>
        </p:txBody>
      </p:sp>
      <p:sp>
        <p:nvSpPr>
          <p:cNvPr id="13" name="CuadroTexto 12"/>
          <p:cNvSpPr txBox="1"/>
          <p:nvPr/>
        </p:nvSpPr>
        <p:spPr>
          <a:xfrm>
            <a:off x="6444208" y="2086222"/>
            <a:ext cx="1872208" cy="646331"/>
          </a:xfrm>
          <a:prstGeom prst="rect">
            <a:avLst/>
          </a:prstGeom>
          <a:noFill/>
        </p:spPr>
        <p:txBody>
          <a:bodyPr wrap="square" rtlCol="0">
            <a:spAutoFit/>
          </a:bodyPr>
          <a:lstStyle/>
          <a:p>
            <a:pPr algn="r"/>
            <a:r>
              <a:rPr lang="es-PE" dirty="0" smtClean="0"/>
              <a:t>Teoría Geocéntrica</a:t>
            </a:r>
            <a:endParaRPr lang="es-PE" dirty="0"/>
          </a:p>
        </p:txBody>
      </p:sp>
      <p:cxnSp>
        <p:nvCxnSpPr>
          <p:cNvPr id="14" name="Conector recto de flecha 13"/>
          <p:cNvCxnSpPr/>
          <p:nvPr/>
        </p:nvCxnSpPr>
        <p:spPr>
          <a:xfrm>
            <a:off x="7740352" y="3440699"/>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4"/>
          <a:stretch>
            <a:fillRect/>
          </a:stretch>
        </p:blipFill>
        <p:spPr>
          <a:xfrm>
            <a:off x="4594612" y="3006361"/>
            <a:ext cx="1964393" cy="1768653"/>
          </a:xfrm>
          <a:prstGeom prst="rect">
            <a:avLst/>
          </a:prstGeom>
        </p:spPr>
      </p:pic>
    </p:spTree>
    <p:extLst>
      <p:ext uri="{BB962C8B-B14F-4D97-AF65-F5344CB8AC3E}">
        <p14:creationId xmlns:p14="http://schemas.microsoft.com/office/powerpoint/2010/main" val="305786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87624" y="1340768"/>
            <a:ext cx="6650417" cy="3384376"/>
          </a:xfrm>
          <a:prstGeom prst="rect">
            <a:avLst/>
          </a:prstGeom>
        </p:spPr>
      </p:pic>
      <p:sp>
        <p:nvSpPr>
          <p:cNvPr id="2" name="CuadroTexto 1"/>
          <p:cNvSpPr txBox="1"/>
          <p:nvPr/>
        </p:nvSpPr>
        <p:spPr>
          <a:xfrm>
            <a:off x="827584" y="260648"/>
            <a:ext cx="7776864" cy="369332"/>
          </a:xfrm>
          <a:prstGeom prst="rect">
            <a:avLst/>
          </a:prstGeom>
          <a:noFill/>
        </p:spPr>
        <p:txBody>
          <a:bodyPr wrap="square" rtlCol="0">
            <a:spAutoFit/>
          </a:bodyPr>
          <a:lstStyle/>
          <a:p>
            <a:r>
              <a:rPr lang="es-PE" dirty="0" smtClean="0"/>
              <a:t>Un salto al campo de la epistemología, es decir, acerca del cómo conocemos …</a:t>
            </a:r>
            <a:endParaRPr lang="es-PE" dirty="0"/>
          </a:p>
        </p:txBody>
      </p:sp>
      <p:sp>
        <p:nvSpPr>
          <p:cNvPr id="7" name="CuadroTexto 6"/>
          <p:cNvSpPr txBox="1"/>
          <p:nvPr/>
        </p:nvSpPr>
        <p:spPr>
          <a:xfrm>
            <a:off x="1763688" y="5466942"/>
            <a:ext cx="6234252" cy="369332"/>
          </a:xfrm>
          <a:prstGeom prst="rect">
            <a:avLst/>
          </a:prstGeom>
          <a:noFill/>
        </p:spPr>
        <p:txBody>
          <a:bodyPr wrap="square" rtlCol="0">
            <a:spAutoFit/>
          </a:bodyPr>
          <a:lstStyle/>
          <a:p>
            <a:r>
              <a:rPr lang="es-PE" dirty="0" smtClean="0"/>
              <a:t>Este modelo del Sujeto/Objeto va a ser combatido por Kant</a:t>
            </a:r>
            <a:endParaRPr lang="es-PE" dirty="0"/>
          </a:p>
        </p:txBody>
      </p:sp>
    </p:spTree>
    <p:extLst>
      <p:ext uri="{BB962C8B-B14F-4D97-AF65-F5344CB8AC3E}">
        <p14:creationId xmlns:p14="http://schemas.microsoft.com/office/powerpoint/2010/main" val="42613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98412" y="2214648"/>
            <a:ext cx="7634028" cy="4258437"/>
          </a:xfrm>
          <a:prstGeom prst="rect">
            <a:avLst/>
          </a:prstGeom>
        </p:spPr>
      </p:pic>
      <p:pic>
        <p:nvPicPr>
          <p:cNvPr id="6" name="Imagen 5"/>
          <p:cNvPicPr>
            <a:picLocks noChangeAspect="1"/>
          </p:cNvPicPr>
          <p:nvPr/>
        </p:nvPicPr>
        <p:blipFill>
          <a:blip r:embed="rId3"/>
          <a:stretch>
            <a:fillRect/>
          </a:stretch>
        </p:blipFill>
        <p:spPr>
          <a:xfrm>
            <a:off x="855828" y="2214648"/>
            <a:ext cx="3932196" cy="2217080"/>
          </a:xfrm>
          <a:prstGeom prst="rect">
            <a:avLst/>
          </a:prstGeom>
        </p:spPr>
      </p:pic>
      <p:sp>
        <p:nvSpPr>
          <p:cNvPr id="3" name="CuadroTexto 2"/>
          <p:cNvSpPr txBox="1"/>
          <p:nvPr/>
        </p:nvSpPr>
        <p:spPr>
          <a:xfrm>
            <a:off x="611560" y="1032279"/>
            <a:ext cx="7920880" cy="646331"/>
          </a:xfrm>
          <a:prstGeom prst="rect">
            <a:avLst/>
          </a:prstGeom>
          <a:noFill/>
        </p:spPr>
        <p:txBody>
          <a:bodyPr wrap="square" rtlCol="0">
            <a:spAutoFit/>
          </a:bodyPr>
          <a:lstStyle/>
          <a:p>
            <a:r>
              <a:rPr lang="es-PE" dirty="0" smtClean="0"/>
              <a:t>Kant propondrá que lo que conocemos es “la cosa para mí” (fenómeno, lo que aparece), pero nunca conocemos “la cosa en sí” (</a:t>
            </a:r>
            <a:r>
              <a:rPr lang="es-PE" dirty="0" err="1" smtClean="0"/>
              <a:t>noumeno</a:t>
            </a:r>
            <a:r>
              <a:rPr lang="es-PE" dirty="0" smtClean="0"/>
              <a:t>).</a:t>
            </a:r>
            <a:endParaRPr lang="es-PE" dirty="0"/>
          </a:p>
        </p:txBody>
      </p:sp>
      <p:pic>
        <p:nvPicPr>
          <p:cNvPr id="4" name="Imagen 3"/>
          <p:cNvPicPr>
            <a:picLocks noChangeAspect="1"/>
          </p:cNvPicPr>
          <p:nvPr/>
        </p:nvPicPr>
        <p:blipFill>
          <a:blip r:embed="rId4"/>
          <a:stretch>
            <a:fillRect/>
          </a:stretch>
        </p:blipFill>
        <p:spPr>
          <a:xfrm>
            <a:off x="827584" y="4394879"/>
            <a:ext cx="3960440" cy="2078206"/>
          </a:xfrm>
          <a:prstGeom prst="rect">
            <a:avLst/>
          </a:prstGeom>
        </p:spPr>
      </p:pic>
    </p:spTree>
    <p:extLst>
      <p:ext uri="{BB962C8B-B14F-4D97-AF65-F5344CB8AC3E}">
        <p14:creationId xmlns:p14="http://schemas.microsoft.com/office/powerpoint/2010/main" val="34750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6" name="Conector recto 5"/>
          <p:cNvCxnSpPr/>
          <p:nvPr/>
        </p:nvCxnSpPr>
        <p:spPr>
          <a:xfrm>
            <a:off x="4644008" y="188640"/>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923541" y="3538304"/>
            <a:ext cx="0" cy="648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pic>
        <p:nvPicPr>
          <p:cNvPr id="15" name="Imagen 14"/>
          <p:cNvPicPr>
            <a:picLocks noChangeAspect="1"/>
          </p:cNvPicPr>
          <p:nvPr/>
        </p:nvPicPr>
        <p:blipFill>
          <a:blip r:embed="rId4"/>
          <a:stretch>
            <a:fillRect/>
          </a:stretch>
        </p:blipFill>
        <p:spPr>
          <a:xfrm>
            <a:off x="4793541" y="645485"/>
            <a:ext cx="4103449" cy="2088232"/>
          </a:xfrm>
          <a:prstGeom prst="rect">
            <a:avLst/>
          </a:prstGeom>
        </p:spPr>
      </p:pic>
      <p:pic>
        <p:nvPicPr>
          <p:cNvPr id="17" name="Imagen 16"/>
          <p:cNvPicPr>
            <a:picLocks noChangeAspect="1"/>
          </p:cNvPicPr>
          <p:nvPr/>
        </p:nvPicPr>
        <p:blipFill>
          <a:blip r:embed="rId5"/>
          <a:stretch>
            <a:fillRect/>
          </a:stretch>
        </p:blipFill>
        <p:spPr>
          <a:xfrm>
            <a:off x="5424300" y="4755341"/>
            <a:ext cx="2406580" cy="1435773"/>
          </a:xfrm>
          <a:prstGeom prst="rect">
            <a:avLst/>
          </a:prstGeom>
        </p:spPr>
      </p:pic>
      <p:sp>
        <p:nvSpPr>
          <p:cNvPr id="18" name="CuadroTexto 17"/>
          <p:cNvSpPr txBox="1"/>
          <p:nvPr/>
        </p:nvSpPr>
        <p:spPr>
          <a:xfrm>
            <a:off x="144017" y="3706023"/>
            <a:ext cx="3312369" cy="369332"/>
          </a:xfrm>
          <a:prstGeom prst="rect">
            <a:avLst/>
          </a:prstGeom>
          <a:noFill/>
        </p:spPr>
        <p:txBody>
          <a:bodyPr wrap="square" rtlCol="0">
            <a:spAutoFit/>
          </a:bodyPr>
          <a:lstStyle/>
          <a:p>
            <a:r>
              <a:rPr lang="es-PE" dirty="0" smtClean="0"/>
              <a:t>Giro Copernicano</a:t>
            </a:r>
            <a:endParaRPr lang="es-PE" dirty="0"/>
          </a:p>
        </p:txBody>
      </p:sp>
      <p:sp>
        <p:nvSpPr>
          <p:cNvPr id="11" name="CuadroTexto 10"/>
          <p:cNvSpPr txBox="1"/>
          <p:nvPr/>
        </p:nvSpPr>
        <p:spPr>
          <a:xfrm>
            <a:off x="4660063" y="3659992"/>
            <a:ext cx="3312369" cy="369332"/>
          </a:xfrm>
          <a:prstGeom prst="rect">
            <a:avLst/>
          </a:prstGeom>
          <a:noFill/>
        </p:spPr>
        <p:txBody>
          <a:bodyPr wrap="square" rtlCol="0">
            <a:spAutoFit/>
          </a:bodyPr>
          <a:lstStyle/>
          <a:p>
            <a:r>
              <a:rPr lang="es-PE" dirty="0" smtClean="0"/>
              <a:t>Giro Copernicano</a:t>
            </a:r>
            <a:endParaRPr lang="es-PE" dirty="0"/>
          </a:p>
        </p:txBody>
      </p:sp>
      <p:sp>
        <p:nvSpPr>
          <p:cNvPr id="2" name="CuadroTexto 1"/>
          <p:cNvSpPr txBox="1"/>
          <p:nvPr/>
        </p:nvSpPr>
        <p:spPr>
          <a:xfrm>
            <a:off x="2483768" y="3706023"/>
            <a:ext cx="1752910" cy="369332"/>
          </a:xfrm>
          <a:prstGeom prst="rect">
            <a:avLst/>
          </a:prstGeom>
          <a:noFill/>
        </p:spPr>
        <p:txBody>
          <a:bodyPr wrap="square" rtlCol="0">
            <a:spAutoFit/>
          </a:bodyPr>
          <a:lstStyle/>
          <a:p>
            <a:r>
              <a:rPr lang="es-PE" dirty="0" smtClean="0"/>
              <a:t>(En astronomía)</a:t>
            </a:r>
            <a:endParaRPr lang="es-PE" dirty="0"/>
          </a:p>
        </p:txBody>
      </p:sp>
      <p:sp>
        <p:nvSpPr>
          <p:cNvPr id="13" name="CuadroTexto 12"/>
          <p:cNvSpPr txBox="1"/>
          <p:nvPr/>
        </p:nvSpPr>
        <p:spPr>
          <a:xfrm>
            <a:off x="7073330" y="3659992"/>
            <a:ext cx="2070670" cy="369332"/>
          </a:xfrm>
          <a:prstGeom prst="rect">
            <a:avLst/>
          </a:prstGeom>
          <a:noFill/>
        </p:spPr>
        <p:txBody>
          <a:bodyPr wrap="square" rtlCol="0">
            <a:spAutoFit/>
          </a:bodyPr>
          <a:lstStyle/>
          <a:p>
            <a:r>
              <a:rPr lang="es-PE" dirty="0" smtClean="0"/>
              <a:t>(En epistemología)</a:t>
            </a:r>
            <a:endParaRPr lang="es-PE" dirty="0"/>
          </a:p>
        </p:txBody>
      </p:sp>
    </p:spTree>
    <p:extLst>
      <p:ext uri="{BB962C8B-B14F-4D97-AF65-F5344CB8AC3E}">
        <p14:creationId xmlns:p14="http://schemas.microsoft.com/office/powerpoint/2010/main" val="290851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a:t>
            </a:r>
            <a:r>
              <a:rPr lang="es-PE" sz="4000" b="1" dirty="0" smtClean="0"/>
              <a:t>¿Porqué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323528" y="2653344"/>
            <a:ext cx="7776864"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2528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87624" y="1700808"/>
            <a:ext cx="6552728" cy="923330"/>
          </a:xfrm>
          <a:prstGeom prst="rect">
            <a:avLst/>
          </a:prstGeom>
          <a:noFill/>
        </p:spPr>
        <p:txBody>
          <a:bodyPr wrap="square" rtlCol="0">
            <a:spAutoFit/>
          </a:bodyPr>
          <a:lstStyle/>
          <a:p>
            <a:pPr algn="ctr"/>
            <a:r>
              <a:rPr lang="es-PE" dirty="0" err="1" smtClean="0"/>
              <a:t>Cognition</a:t>
            </a:r>
            <a:r>
              <a:rPr lang="es-PE" dirty="0" smtClean="0"/>
              <a:t>                                 </a:t>
            </a:r>
            <a:r>
              <a:rPr lang="es-PE" dirty="0" err="1" smtClean="0"/>
              <a:t>Feeling</a:t>
            </a:r>
            <a:r>
              <a:rPr lang="es-PE" dirty="0" smtClean="0"/>
              <a:t>                              </a:t>
            </a:r>
            <a:r>
              <a:rPr lang="es-PE" dirty="0" err="1" smtClean="0"/>
              <a:t>Desire</a:t>
            </a:r>
            <a:endParaRPr lang="es-PE" dirty="0" smtClean="0"/>
          </a:p>
          <a:p>
            <a:endParaRPr lang="es-PE" dirty="0"/>
          </a:p>
          <a:p>
            <a:endParaRPr lang="es-PE" dirty="0"/>
          </a:p>
        </p:txBody>
      </p:sp>
      <p:sp>
        <p:nvSpPr>
          <p:cNvPr id="8" name="CuadroTexto 7"/>
          <p:cNvSpPr txBox="1"/>
          <p:nvPr/>
        </p:nvSpPr>
        <p:spPr>
          <a:xfrm>
            <a:off x="793794" y="692696"/>
            <a:ext cx="7920880" cy="369332"/>
          </a:xfrm>
          <a:prstGeom prst="rect">
            <a:avLst/>
          </a:prstGeom>
          <a:noFill/>
        </p:spPr>
        <p:txBody>
          <a:bodyPr wrap="square" rtlCol="0">
            <a:spAutoFit/>
          </a:bodyPr>
          <a:lstStyle/>
          <a:p>
            <a:r>
              <a:rPr lang="es-PE" dirty="0" smtClean="0"/>
              <a:t>Algunos autores americanos separan los intereses de Kant en estas tres facultades. </a:t>
            </a:r>
            <a:endParaRPr lang="es-PE" dirty="0"/>
          </a:p>
        </p:txBody>
      </p:sp>
      <p:sp>
        <p:nvSpPr>
          <p:cNvPr id="10" name="CuadroTexto 9"/>
          <p:cNvSpPr txBox="1"/>
          <p:nvPr/>
        </p:nvSpPr>
        <p:spPr>
          <a:xfrm>
            <a:off x="1367644" y="2868907"/>
            <a:ext cx="4068452" cy="646331"/>
          </a:xfrm>
          <a:prstGeom prst="rect">
            <a:avLst/>
          </a:prstGeom>
          <a:noFill/>
        </p:spPr>
        <p:txBody>
          <a:bodyPr wrap="square" rtlCol="0">
            <a:spAutoFit/>
          </a:bodyPr>
          <a:lstStyle/>
          <a:p>
            <a:pPr algn="ctr"/>
            <a:r>
              <a:rPr lang="es-PE" dirty="0" smtClean="0"/>
              <a:t>Campo de la Razón Teórica</a:t>
            </a:r>
            <a:endParaRPr lang="es-PE" dirty="0"/>
          </a:p>
          <a:p>
            <a:endParaRPr lang="es-PE" dirty="0"/>
          </a:p>
        </p:txBody>
      </p:sp>
      <p:sp>
        <p:nvSpPr>
          <p:cNvPr id="11" name="CuadroTexto 10"/>
          <p:cNvSpPr txBox="1"/>
          <p:nvPr/>
        </p:nvSpPr>
        <p:spPr>
          <a:xfrm>
            <a:off x="4463988" y="2870542"/>
            <a:ext cx="4068452" cy="646331"/>
          </a:xfrm>
          <a:prstGeom prst="rect">
            <a:avLst/>
          </a:prstGeom>
          <a:noFill/>
        </p:spPr>
        <p:txBody>
          <a:bodyPr wrap="square" rtlCol="0">
            <a:spAutoFit/>
          </a:bodyPr>
          <a:lstStyle/>
          <a:p>
            <a:pPr algn="ctr"/>
            <a:r>
              <a:rPr lang="es-PE" dirty="0" smtClean="0"/>
              <a:t>Campo de la Razón Práctica</a:t>
            </a:r>
            <a:endParaRPr lang="es-PE" dirty="0"/>
          </a:p>
          <a:p>
            <a:endParaRPr lang="es-PE" dirty="0"/>
          </a:p>
        </p:txBody>
      </p:sp>
      <p:cxnSp>
        <p:nvCxnSpPr>
          <p:cNvPr id="12" name="Conector recto de flecha 11"/>
          <p:cNvCxnSpPr>
            <a:stCxn id="10" idx="0"/>
          </p:cNvCxnSpPr>
          <p:nvPr/>
        </p:nvCxnSpPr>
        <p:spPr>
          <a:xfrm flipH="1" flipV="1">
            <a:off x="2591780" y="2348880"/>
            <a:ext cx="810090"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10" idx="0"/>
          </p:cNvCxnSpPr>
          <p:nvPr/>
        </p:nvCxnSpPr>
        <p:spPr>
          <a:xfrm flipV="1">
            <a:off x="3401870" y="2348880"/>
            <a:ext cx="1014899"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6660232" y="2194160"/>
            <a:ext cx="180020" cy="61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165567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p:cNvSpPr/>
          <p:nvPr/>
        </p:nvSpPr>
        <p:spPr>
          <a:xfrm>
            <a:off x="414216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6309193"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CuadroTexto 16"/>
          <p:cNvSpPr txBox="1"/>
          <p:nvPr/>
        </p:nvSpPr>
        <p:spPr>
          <a:xfrm>
            <a:off x="1187624" y="4382347"/>
            <a:ext cx="6552728" cy="923330"/>
          </a:xfrm>
          <a:prstGeom prst="rect">
            <a:avLst/>
          </a:prstGeom>
          <a:noFill/>
        </p:spPr>
        <p:txBody>
          <a:bodyPr wrap="square" rtlCol="0">
            <a:spAutoFit/>
          </a:bodyPr>
          <a:lstStyle/>
          <a:p>
            <a:pPr algn="ctr"/>
            <a:r>
              <a:rPr lang="es-PE" dirty="0" smtClean="0">
                <a:solidFill>
                  <a:srgbClr val="00B050"/>
                </a:solidFill>
              </a:rPr>
              <a:t>Entendimiento                          Sensibilidad                           Voluntad</a:t>
            </a:r>
          </a:p>
          <a:p>
            <a:endParaRPr lang="es-PE" dirty="0">
              <a:solidFill>
                <a:srgbClr val="00B050"/>
              </a:solidFill>
            </a:endParaRPr>
          </a:p>
          <a:p>
            <a:endParaRPr lang="es-PE" dirty="0">
              <a:solidFill>
                <a:srgbClr val="00B050"/>
              </a:solidFill>
            </a:endParaRPr>
          </a:p>
        </p:txBody>
      </p:sp>
      <p:cxnSp>
        <p:nvCxnSpPr>
          <p:cNvPr id="9" name="Conector recto de flecha 8"/>
          <p:cNvCxnSpPr/>
          <p:nvPr/>
        </p:nvCxnSpPr>
        <p:spPr>
          <a:xfrm flipH="1">
            <a:off x="1871700"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6930262"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4770378" y="2349624"/>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2"/>
          <a:stretch>
            <a:fillRect/>
          </a:stretch>
        </p:blipFill>
        <p:spPr>
          <a:xfrm>
            <a:off x="2257264" y="5399184"/>
            <a:ext cx="4791506" cy="1282485"/>
          </a:xfrm>
          <a:prstGeom prst="rect">
            <a:avLst/>
          </a:prstGeom>
        </p:spPr>
      </p:pic>
    </p:spTree>
    <p:extLst>
      <p:ext uri="{BB962C8B-B14F-4D97-AF65-F5344CB8AC3E}">
        <p14:creationId xmlns:p14="http://schemas.microsoft.com/office/powerpoint/2010/main" val="1596985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1558</TotalTime>
  <Words>1613</Words>
  <Application>Microsoft Office PowerPoint</Application>
  <PresentationFormat>Presentación en pantalla (4:3)</PresentationFormat>
  <Paragraphs>170</Paragraphs>
  <Slides>31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Arial</vt:lpstr>
      <vt:lpstr>Calibri</vt:lpstr>
      <vt:lpstr>Tema de Office</vt:lpstr>
      <vt:lpstr>(Introducción a)  Kant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Fernando García Alcalá</cp:lastModifiedBy>
  <cp:revision>73</cp:revision>
  <dcterms:created xsi:type="dcterms:W3CDTF">2017-10-18T00:35:59Z</dcterms:created>
  <dcterms:modified xsi:type="dcterms:W3CDTF">2023-04-23T00:15:29Z</dcterms:modified>
</cp:coreProperties>
</file>