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77" r:id="rId5"/>
    <p:sldId id="257" r:id="rId6"/>
    <p:sldId id="264" r:id="rId7"/>
    <p:sldId id="261" r:id="rId8"/>
    <p:sldId id="262" r:id="rId9"/>
    <p:sldId id="259" r:id="rId10"/>
    <p:sldId id="269" r:id="rId11"/>
    <p:sldId id="263" r:id="rId12"/>
    <p:sldId id="267" r:id="rId13"/>
    <p:sldId id="265" r:id="rId14"/>
    <p:sldId id="275" r:id="rId15"/>
    <p:sldId id="260" r:id="rId16"/>
    <p:sldId id="266" r:id="rId17"/>
    <p:sldId id="270" r:id="rId18"/>
    <p:sldId id="272" r:id="rId19"/>
    <p:sldId id="273" r:id="rId20"/>
    <p:sldId id="274" r:id="rId21"/>
    <p:sldId id="268" r:id="rId22"/>
    <p:sldId id="278" r:id="rId23"/>
    <p:sldId id="276" r:id="rId24"/>
    <p:sldId id="279" r:id="rId25"/>
    <p:sldId id="280" r:id="rId26"/>
    <p:sldId id="271" r:id="rId27"/>
    <p:sldId id="282" r:id="rId28"/>
    <p:sldId id="283" r:id="rId29"/>
    <p:sldId id="285" r:id="rId30"/>
    <p:sldId id="286" r:id="rId31"/>
    <p:sldId id="287" r:id="rId32"/>
    <p:sldId id="290" r:id="rId33"/>
    <p:sldId id="288" r:id="rId34"/>
    <p:sldId id="291" r:id="rId35"/>
    <p:sldId id="292" r:id="rId36"/>
    <p:sldId id="293" r:id="rId37"/>
    <p:sldId id="294" r:id="rId38"/>
    <p:sldId id="289" r:id="rId39"/>
    <p:sldId id="295" r:id="rId40"/>
    <p:sldId id="296" r:id="rId4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4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450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172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56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527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79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631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24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8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5EC6-E995-4192-9A44-46C2236D2BA6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39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-J3gg1rcIs&amp;ab_channel=GusFai:Filosof%C3%ADa-Psicoan%C3%A1lisis-Psicolog%C3%A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0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32" y="164532"/>
            <a:ext cx="7978468" cy="62232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4598126" cy="849086"/>
          </a:xfrm>
        </p:spPr>
        <p:txBody>
          <a:bodyPr/>
          <a:lstStyle/>
          <a:p>
            <a:r>
              <a:rPr lang="es-PE" dirty="0" smtClean="0"/>
              <a:t>Las Erinias o furias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096" y="1071551"/>
            <a:ext cx="3723340" cy="509372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PE" dirty="0" smtClean="0"/>
              <a:t>Son entidades </a:t>
            </a:r>
            <a:r>
              <a:rPr lang="es-PE" dirty="0" err="1" smtClean="0"/>
              <a:t>ctónicas</a:t>
            </a:r>
            <a:r>
              <a:rPr lang="es-PE" dirty="0" smtClean="0"/>
              <a:t>, o del inframundo. 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Están asociadas a la venganza divina, especialmente en casos de parricidio o matricidio, o cualquier afrenta de sangre ante algún familiar, cosa muy mal vista en el imaginario griego. 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Son afines a las </a:t>
            </a:r>
            <a:r>
              <a:rPr lang="es-PE" dirty="0" err="1" smtClean="0"/>
              <a:t>Moiras</a:t>
            </a:r>
            <a:r>
              <a:rPr lang="es-PE" dirty="0" smtClean="0"/>
              <a:t> o Parcas, entidades del destino. Originalmente la función de las </a:t>
            </a:r>
            <a:r>
              <a:rPr lang="es-PE" dirty="0"/>
              <a:t>E</a:t>
            </a:r>
            <a:r>
              <a:rPr lang="es-PE" dirty="0" smtClean="0"/>
              <a:t>rinias era cumplir las </a:t>
            </a:r>
            <a:r>
              <a:rPr lang="es-PE" dirty="0" err="1" smtClean="0"/>
              <a:t>Moiras</a:t>
            </a:r>
            <a:r>
              <a:rPr lang="es-PE" dirty="0"/>
              <a:t>.</a:t>
            </a:r>
            <a:endParaRPr lang="es-PE" dirty="0" smtClean="0"/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Son deidades más antiguas que Palas Atenea. (Quizás se refiera a un culto de dioses a los Olímpicos)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Encarnan la justicia </a:t>
            </a:r>
            <a:r>
              <a:rPr lang="es-PE" dirty="0" err="1" smtClean="0"/>
              <a:t>retaliativa</a:t>
            </a:r>
            <a:r>
              <a:rPr lang="es-PE" dirty="0" smtClean="0"/>
              <a:t> o retributiva (asociada a la venganza).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979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78477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8" y="7048"/>
            <a:ext cx="10580914" cy="68509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210938" y="6008914"/>
            <a:ext cx="25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Clitemnestra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5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146040" y="858416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Apolo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08579" y="1794588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Orestes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190930" y="187461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Atenea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997198" y="1271368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Erinias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6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58536" y="418012"/>
            <a:ext cx="944444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¿Por qué algo tan </a:t>
            </a:r>
            <a:r>
              <a:rPr lang="es-PE" sz="3600" b="1" dirty="0" smtClean="0">
                <a:solidFill>
                  <a:schemeClr val="bg1"/>
                </a:solidFill>
              </a:rPr>
              <a:t>antiguo</a:t>
            </a:r>
            <a:r>
              <a:rPr lang="es-PE" sz="3200" b="1" dirty="0" smtClean="0">
                <a:solidFill>
                  <a:schemeClr val="bg1"/>
                </a:solidFill>
              </a:rPr>
              <a:t> es tan importante?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El papel de la tragedia griega representa una parte del proceso de una civilización que transita de la mentalidad mítica, a una racional. 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Estéticamente, es una obra bellamente escrita, con figuras muy imaginativas y metafóricas. (“Los buitres agitan en el espacio los remos de sus alas”)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Antropológicamente, supone un lugar del desarrollo de la cultura; la preocupación por el sentido y naturaleza de la justicia. 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8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24" y="532175"/>
            <a:ext cx="3676650" cy="49053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94514" y="532175"/>
            <a:ext cx="56431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¿Quién es Esquilo?</a:t>
            </a:r>
          </a:p>
          <a:p>
            <a:endParaRPr lang="es-PE" dirty="0"/>
          </a:p>
          <a:p>
            <a:r>
              <a:rPr lang="es-PE" dirty="0" smtClean="0"/>
              <a:t>Aunque no es el primero en hacer tragedias, es quien le otorga un nuevo uso, mediante la introducción de elementos tales como los tacones, el segundo personaje y el concepto de trilogía. </a:t>
            </a:r>
          </a:p>
          <a:p>
            <a:endParaRPr lang="es-PE" dirty="0"/>
          </a:p>
          <a:p>
            <a:r>
              <a:rPr lang="es-PE" dirty="0" smtClean="0"/>
              <a:t>Ganó muchos premios y fue únicamente disputado por Sófocles y Eurípides.</a:t>
            </a:r>
          </a:p>
          <a:p>
            <a:endParaRPr lang="es-PE" dirty="0"/>
          </a:p>
          <a:p>
            <a:r>
              <a:rPr lang="es-PE" dirty="0" smtClean="0"/>
              <a:t>De sus noventa obras, nos han sido conservadas siete. </a:t>
            </a:r>
          </a:p>
          <a:p>
            <a:endParaRPr lang="es-PE" dirty="0"/>
          </a:p>
          <a:p>
            <a:r>
              <a:rPr lang="es-PE" dirty="0" smtClean="0"/>
              <a:t>Soldado en guerra entre Griegos y Persas</a:t>
            </a:r>
          </a:p>
          <a:p>
            <a:endParaRPr lang="es-PE" dirty="0"/>
          </a:p>
          <a:p>
            <a:r>
              <a:rPr lang="es-PE" dirty="0" smtClean="0"/>
              <a:t>SUFRIR PARA COMPRENDER</a:t>
            </a:r>
          </a:p>
          <a:p>
            <a:r>
              <a:rPr lang="es-PE" dirty="0" smtClean="0"/>
              <a:t>(Por eso el juicio tiene un carácter de revivir los hechos para reconstruirlos: hay un ejercicio de memoria en distintos sentidos)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59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52" y="0"/>
            <a:ext cx="9316462" cy="6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6206"/>
            <a:ext cx="10515600" cy="55107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 tema de la </a:t>
            </a:r>
            <a:r>
              <a:rPr lang="es-PE" dirty="0" err="1" smtClean="0"/>
              <a:t>Orestíada</a:t>
            </a:r>
            <a:r>
              <a:rPr lang="es-PE" dirty="0" smtClean="0"/>
              <a:t>, fundamentalmente, es la Justicia.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Esto se explora desde diversos niveles, desde los sucesos de la familia </a:t>
            </a:r>
            <a:r>
              <a:rPr lang="es-PE" dirty="0" err="1" smtClean="0"/>
              <a:t>atrída</a:t>
            </a:r>
            <a:r>
              <a:rPr lang="es-PE" dirty="0" smtClean="0"/>
              <a:t>, el mítico primer juicio por asesinato, la consideración de la ley del Talión, y finalmente, la transición de una justicia </a:t>
            </a:r>
            <a:r>
              <a:rPr lang="es-PE" dirty="0" err="1" smtClean="0"/>
              <a:t>retaliativa</a:t>
            </a:r>
            <a:r>
              <a:rPr lang="es-PE" dirty="0" smtClean="0"/>
              <a:t>, hacia una “imparcial” o de venganza suspendida, es decir, un sistema judicial a nivel político y social.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La justicia tribal está basada en la venganza, mientras que la justicia “democrática” supone procesos objetivos de consenso (idealmente) en virtud de lo que es mejor para todos (idealmente). 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66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16" y="2138558"/>
            <a:ext cx="6388553" cy="33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3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974" y="212076"/>
            <a:ext cx="11551589" cy="58410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 smtClean="0"/>
              <a:t>Tántalo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Es invitado a un festín de los dioses por el mismo </a:t>
            </a:r>
            <a:r>
              <a:rPr lang="es-PE" dirty="0" err="1" smtClean="0"/>
              <a:t>Zeús</a:t>
            </a:r>
            <a:r>
              <a:rPr lang="es-PE" dirty="0" smtClean="0"/>
              <a:t>, y ahí, roba el néctar (vino divino) y la ambrosía (comida que concede inmortalidad). </a:t>
            </a:r>
          </a:p>
          <a:p>
            <a:pPr marL="0" indent="0">
              <a:buNone/>
            </a:pPr>
            <a:r>
              <a:rPr lang="es-PE" dirty="0" smtClean="0"/>
              <a:t>Reveló secretos de los dioses a los mortales (por esto se le considera una deidad </a:t>
            </a:r>
            <a:r>
              <a:rPr lang="es-PE" dirty="0" err="1" smtClean="0"/>
              <a:t>prometéica</a:t>
            </a:r>
            <a:r>
              <a:rPr lang="es-PE" dirty="0" smtClean="0"/>
              <a:t>).</a:t>
            </a:r>
          </a:p>
          <a:p>
            <a:pPr marL="0" indent="0">
              <a:buNone/>
            </a:pPr>
            <a:r>
              <a:rPr lang="es-PE" dirty="0" smtClean="0"/>
              <a:t>Tántalo quiso retribuir el favor a los dioses y les invitó a un banquete, pero por falta de comida, hubo de cocinar a su pequeño hijo, y ofrecerlo en sacrificio, (un sacrificio que los dioses aborrecen). Sólo </a:t>
            </a:r>
            <a:r>
              <a:rPr lang="es-PE" dirty="0" err="1" smtClean="0"/>
              <a:t>Démeter</a:t>
            </a:r>
            <a:r>
              <a:rPr lang="es-PE" dirty="0" smtClean="0"/>
              <a:t> en luto por Perséfone come, pero el resto se </a:t>
            </a:r>
            <a:r>
              <a:rPr lang="es-PE" dirty="0" err="1" smtClean="0"/>
              <a:t>rehusa</a:t>
            </a:r>
            <a:r>
              <a:rPr lang="es-PE" dirty="0" smtClean="0"/>
              <a:t>. </a:t>
            </a:r>
            <a:endParaRPr lang="es-PE" dirty="0"/>
          </a:p>
          <a:p>
            <a:pPr marL="0" indent="0">
              <a:buNone/>
            </a:pPr>
            <a:r>
              <a:rPr lang="es-PE" dirty="0" err="1" smtClean="0"/>
              <a:t>Zeús</a:t>
            </a:r>
            <a:r>
              <a:rPr lang="es-PE" dirty="0" smtClean="0"/>
              <a:t> ordena que se rescate al muchacho descuartizado, Pélope, y en un caldero se junten sus partes de nuevo. 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>Finalmente es condenado a la parte más profunda del Tártaro o inframundo, a un espacio reservado para el castigo de lo malvados, en las profundidades designadas como mazmorras y lugares de torturas para los Titanes. </a:t>
            </a:r>
          </a:p>
          <a:p>
            <a:pPr marL="0" indent="0">
              <a:buNone/>
            </a:pPr>
            <a:r>
              <a:rPr lang="es-PE" dirty="0" smtClean="0"/>
              <a:t>Su castigo consiste en estar parado en un lago hasta la barbilla debajo de un árbol lleno de frutos, pero siempre que quiere saciar su hambre o sed, el volumen del agua o el largo de los árboles cambia. 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82" y="5248275"/>
            <a:ext cx="2771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Fuentes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Mucha de la información está tomada del video de este enlace. </a:t>
            </a:r>
            <a:endParaRPr lang="es-PE" dirty="0" smtClean="0">
              <a:hlinkClick r:id="rId2"/>
            </a:endParaRPr>
          </a:p>
          <a:p>
            <a:pPr marL="0" indent="0">
              <a:buNone/>
            </a:pPr>
            <a:r>
              <a:rPr lang="es-PE" dirty="0" smtClean="0">
                <a:hlinkClick r:id="rId2"/>
              </a:rPr>
              <a:t>https://www.youtube.com/watch?v=N-J3gg1rcIs&amp;ab_channel=GusFai%3AFilosof%C3%ADa-Psicoan%C3%A1lisis-Psicolog%C3%ADa</a:t>
            </a: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Y del prólogo a la </a:t>
            </a:r>
            <a:r>
              <a:rPr lang="es-PE" dirty="0" err="1" smtClean="0"/>
              <a:t>Orestíada</a:t>
            </a:r>
            <a:r>
              <a:rPr lang="es-PE" dirty="0" smtClean="0"/>
              <a:t> por Juan L. Moyano Llerena S.J. (1946)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952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5902"/>
            <a:ext cx="7966647" cy="5841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smtClean="0"/>
              <a:t>Pélope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Luego de ser descuartizado, pero reconstruido por </a:t>
            </a:r>
            <a:r>
              <a:rPr lang="es-PE" dirty="0" err="1" smtClean="0"/>
              <a:t>Zéus</a:t>
            </a:r>
            <a:r>
              <a:rPr lang="es-PE" dirty="0" smtClean="0"/>
              <a:t> y las </a:t>
            </a:r>
            <a:r>
              <a:rPr lang="es-PE" dirty="0" err="1" smtClean="0"/>
              <a:t>Moiras</a:t>
            </a:r>
            <a:r>
              <a:rPr lang="es-PE" dirty="0" smtClean="0"/>
              <a:t>, Pélope fue aprendiz de </a:t>
            </a:r>
            <a:r>
              <a:rPr lang="es-PE" dirty="0" err="1" smtClean="0"/>
              <a:t>Zeús</a:t>
            </a:r>
            <a:r>
              <a:rPr lang="es-PE" dirty="0" smtClean="0"/>
              <a:t> y esclavo de </a:t>
            </a:r>
            <a:r>
              <a:rPr lang="es-PE" dirty="0" err="1" smtClean="0"/>
              <a:t>Poseídon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Quiso desposar a una mujer, pero su padre le retó a una carrera en carros y así había matado a cincuenta pretendientes, pero con la ayuda de </a:t>
            </a:r>
            <a:r>
              <a:rPr lang="es-PE" dirty="0" err="1" smtClean="0"/>
              <a:t>Poseídon</a:t>
            </a:r>
            <a:r>
              <a:rPr lang="es-PE" dirty="0" smtClean="0"/>
              <a:t>, sabotearon su carro, y antes de morir, </a:t>
            </a:r>
            <a:r>
              <a:rPr lang="es-PE" dirty="0" err="1" smtClean="0"/>
              <a:t>Mírtilo</a:t>
            </a:r>
            <a:r>
              <a:rPr lang="es-PE" dirty="0" smtClean="0"/>
              <a:t>, el padre, le maldijo.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Sus hijos fueron Atreo, Tiestes y </a:t>
            </a:r>
            <a:r>
              <a:rPr lang="es-PE" dirty="0" err="1" smtClean="0"/>
              <a:t>Crisipo</a:t>
            </a:r>
            <a:r>
              <a:rPr lang="es-PE" dirty="0" smtClean="0"/>
              <a:t>. Los dos primeros, gemelos, fueron exiliados por matar al tercero.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Eventualmente Pélope dominó lo que luego de conoció como “la isla de Pélope”, o el Peloponeso.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847" y="3713585"/>
            <a:ext cx="3387153" cy="28085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886" y="489275"/>
            <a:ext cx="1854000" cy="2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9672" y="205274"/>
            <a:ext cx="96665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Atreo y Tiestes están confrontados. 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Tiestes es amante de la esposa de Atreo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Ambos se disputan el poder de Micenas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r>
              <a:rPr lang="es-PE" dirty="0" smtClean="0"/>
              <a:t>Atreo invita a un banquete a Tiestes, le sirve la mesa y luego de comer le presenta una bandeja con la cabeza, las manos y los pies de los hijos de Tiestes, ante lo cual, éste le lanza una maldición a sus descendientes.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15" y="1656062"/>
            <a:ext cx="6147028" cy="38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18" y="1448091"/>
            <a:ext cx="5177032" cy="4649063"/>
          </a:xfrm>
          <a:prstGeom prst="rect">
            <a:avLst/>
          </a:prstGeom>
        </p:spPr>
      </p:pic>
      <p:sp>
        <p:nvSpPr>
          <p:cNvPr id="6" name="Rayo 5"/>
          <p:cNvSpPr/>
          <p:nvPr/>
        </p:nvSpPr>
        <p:spPr>
          <a:xfrm flipH="1" flipV="1">
            <a:off x="4478694" y="4200508"/>
            <a:ext cx="1007706" cy="1287624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932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" y="775672"/>
            <a:ext cx="11308261" cy="48040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549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102" y="1"/>
            <a:ext cx="10515600" cy="765110"/>
          </a:xfrm>
        </p:spPr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r>
              <a:rPr lang="es-PE" dirty="0" smtClean="0"/>
              <a:t> – sucesos trágicos contextuales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25" y="2742159"/>
            <a:ext cx="4614767" cy="196046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004457" y="1194318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Roba el néctar y ambrosía. Descuartiza a Pélope. 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4609323" y="1840649"/>
            <a:ext cx="1604865" cy="901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844074" y="1194318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Mata a </a:t>
            </a:r>
            <a:r>
              <a:rPr lang="es-PE" dirty="0" err="1" smtClean="0">
                <a:solidFill>
                  <a:srgbClr val="FF0000"/>
                </a:solidFill>
              </a:rPr>
              <a:t>Mírtilo</a:t>
            </a:r>
            <a:r>
              <a:rPr lang="es-PE" dirty="0" smtClean="0">
                <a:solidFill>
                  <a:srgbClr val="FF0000"/>
                </a:solidFill>
              </a:rPr>
              <a:t> y éste le maldice.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>
            <a:stCxn id="8" idx="2"/>
          </p:cNvCxnSpPr>
          <p:nvPr/>
        </p:nvCxnSpPr>
        <p:spPr>
          <a:xfrm flipH="1">
            <a:off x="6774024" y="1563650"/>
            <a:ext cx="674916" cy="1851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008776" y="1655983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Asesinado por sus hermanos.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/>
          <p:cNvCxnSpPr>
            <a:stCxn id="11" idx="2"/>
            <a:endCxn id="4" idx="3"/>
          </p:cNvCxnSpPr>
          <p:nvPr/>
        </p:nvCxnSpPr>
        <p:spPr>
          <a:xfrm flipH="1">
            <a:off x="7800392" y="2025315"/>
            <a:ext cx="1813250" cy="1697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707017" y="3230338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Concibe un hijo de su padre.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/>
          <p:cNvCxnSpPr>
            <a:stCxn id="14" idx="2"/>
          </p:cNvCxnSpPr>
          <p:nvPr/>
        </p:nvCxnSpPr>
        <p:spPr>
          <a:xfrm flipH="1">
            <a:off x="7523584" y="3599670"/>
            <a:ext cx="2788299" cy="577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479971" y="4702628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Amante de la reina.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Mata a Atreo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/>
          <p:cNvCxnSpPr>
            <a:stCxn id="17" idx="1"/>
          </p:cNvCxnSpPr>
          <p:nvPr/>
        </p:nvCxnSpPr>
        <p:spPr>
          <a:xfrm flipH="1" flipV="1">
            <a:off x="6928758" y="4517962"/>
            <a:ext cx="1551213" cy="507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580759" y="1891766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Amante de la esposa de Atreo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837020" y="2269856"/>
            <a:ext cx="2728620" cy="1452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92966" y="2333147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Cocina y ofrece de comer a Tiestes sus propios hijos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459978" y="3047175"/>
            <a:ext cx="3306632" cy="66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5766610" y="4550081"/>
            <a:ext cx="1679219" cy="1034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35" idx="0"/>
          </p:cNvCxnSpPr>
          <p:nvPr/>
        </p:nvCxnSpPr>
        <p:spPr>
          <a:xfrm flipV="1">
            <a:off x="2301648" y="4631909"/>
            <a:ext cx="2184045" cy="926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918719" y="5603232"/>
            <a:ext cx="320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Mata al ciervo de Artemisa, ella no le deja navegar, y por eso sacrifica a Ifigenia, su hija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6782" y="5557971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Asesina a su esposo. Es asesinada por Orestes, su hijo.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4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612" y="0"/>
            <a:ext cx="11775233" cy="6606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Algunos ideales griegos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Principio de Hospitalidad:  Reglas de amistad, confianza. (¿Qué pasaría si el viajero es un dios?) El secuestro de Helena reclama venganza.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Necesidad de un entierro: Antígona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Reciprocidad positiva: devolver un bien, por un bien. El sacrificio. “Apolo: Es justo conceder bienes al que te venera”. (Esquilo, Euménides, 726.) La ley del Talión. </a:t>
            </a:r>
            <a:r>
              <a:rPr lang="es-PE" dirty="0" err="1" smtClean="0"/>
              <a:t>Polemarco</a:t>
            </a:r>
            <a:r>
              <a:rPr lang="es-PE" dirty="0" smtClean="0"/>
              <a:t> dice en la República de Platón: “La justicia es hacerle bien a nuestros amigos y mal a nuestros enemigos”. (s/f)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Reciprocidad negativa: devolver un mal, por un mal.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Cultivar la virtud: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962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22515" y="2229919"/>
            <a:ext cx="2332653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884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0" y="703070"/>
            <a:ext cx="7781730" cy="59525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13371" y="1138335"/>
            <a:ext cx="225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Reino Argivo</a:t>
            </a:r>
          </a:p>
          <a:p>
            <a:r>
              <a:rPr lang="es-PE" dirty="0" smtClean="0"/>
              <a:t>(de Argos)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818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9013371" y="1138335"/>
            <a:ext cx="225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Reino Argivo</a:t>
            </a:r>
          </a:p>
          <a:p>
            <a:r>
              <a:rPr lang="es-PE" dirty="0" smtClean="0"/>
              <a:t>(de Argos)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4" y="1138335"/>
            <a:ext cx="8819177" cy="48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3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7040529" y="629507"/>
            <a:ext cx="225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Atenas todavía no es una potencia tan poderosa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0" y="629507"/>
            <a:ext cx="5222615" cy="612709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40528" y="2181499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Argos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7040527" y="3662801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Esparta</a:t>
            </a:r>
            <a:endParaRPr lang="es-PE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4198776" y="783771"/>
            <a:ext cx="2612571" cy="3074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1940767" y="2181499"/>
            <a:ext cx="4870580" cy="153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642188" y="3794860"/>
            <a:ext cx="5398339" cy="23472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8682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45923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 </a:t>
            </a:r>
            <a:r>
              <a:rPr lang="es-PE" dirty="0" err="1" smtClean="0">
                <a:solidFill>
                  <a:schemeClr val="bg1"/>
                </a:solidFill>
              </a:rPr>
              <a:t>Orestíada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63486" y="1907177"/>
            <a:ext cx="926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Tres figuras (trilogía)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El rechazo, el matricida, la regicida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Los </a:t>
            </a:r>
            <a:r>
              <a:rPr lang="es-PE" dirty="0" err="1" smtClean="0">
                <a:solidFill>
                  <a:schemeClr val="bg1"/>
                </a:solidFill>
              </a:rPr>
              <a:t>Atridas</a:t>
            </a:r>
            <a:r>
              <a:rPr lang="es-PE" dirty="0" smtClean="0">
                <a:solidFill>
                  <a:schemeClr val="bg1"/>
                </a:solidFill>
              </a:rPr>
              <a:t> (la trágica familia del rey Atreo)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3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98580" y="797458"/>
            <a:ext cx="11346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Un vigía espera en una torre de vigilancia con ansias que vuelva el ejército y su rey de la larga guerra de Troya. </a:t>
            </a:r>
          </a:p>
          <a:p>
            <a:endParaRPr lang="es-PE" dirty="0"/>
          </a:p>
          <a:p>
            <a:r>
              <a:rPr lang="es-PE" dirty="0" smtClean="0"/>
              <a:t>Finalmente una hoguera anuncia que la flota ha vuelto a casa, y aparece Agamenón con la hija de Príamo, Casandra, a quien ha tomado como “despojo de guerra”. </a:t>
            </a:r>
          </a:p>
          <a:p>
            <a:endParaRPr lang="es-PE" dirty="0"/>
          </a:p>
          <a:p>
            <a:r>
              <a:rPr lang="es-PE" dirty="0" smtClean="0"/>
              <a:t>Casandra está maldita por cuanto puede predecir el futuro, pero está condenada a que nadie le crea. </a:t>
            </a:r>
          </a:p>
          <a:p>
            <a:endParaRPr lang="es-PE" dirty="0"/>
          </a:p>
          <a:p>
            <a:r>
              <a:rPr lang="es-PE" dirty="0" smtClean="0"/>
              <a:t>Ella inmediatamente refiere que Clitemnestra les matará a ambos, pero es ignorada por Agamenón. </a:t>
            </a:r>
          </a:p>
          <a:p>
            <a:endParaRPr lang="es-PE" dirty="0" smtClean="0"/>
          </a:p>
          <a:p>
            <a:r>
              <a:rPr lang="es-PE" dirty="0" smtClean="0"/>
              <a:t>Clitemnestra está furiosa por ver a la hermosa princesa Casandra y tiene el recuerdo amargo de Ifigenia sacrificada. </a:t>
            </a:r>
          </a:p>
          <a:p>
            <a:endParaRPr lang="es-PE" dirty="0"/>
          </a:p>
          <a:p>
            <a:r>
              <a:rPr lang="es-PE" dirty="0" smtClean="0"/>
              <a:t>El rey es bienvenido en su palacio y se le prepara un baño, y una vez ahí, se le arroja una red que le inmoviliza para ser asesinado por Clitemnestra y su espada. </a:t>
            </a:r>
          </a:p>
          <a:p>
            <a:endParaRPr lang="es-PE" dirty="0"/>
          </a:p>
          <a:p>
            <a:r>
              <a:rPr lang="es-PE" dirty="0" smtClean="0"/>
              <a:t>Nota importante: En la obra, el público no ve el asesinato en sí mismo. Esto es una renuncia a la violencia que se entenderá hacia el final. </a:t>
            </a:r>
          </a:p>
          <a:p>
            <a:endParaRPr lang="es-PE" dirty="0"/>
          </a:p>
          <a:p>
            <a:r>
              <a:rPr lang="es-PE" dirty="0" smtClean="0"/>
              <a:t>Clitemnestra defienda la postura de que su acto es justo y vindicativo. Toma el poder junto a Egisto. </a:t>
            </a:r>
          </a:p>
          <a:p>
            <a:endParaRPr lang="es-PE" dirty="0"/>
          </a:p>
          <a:p>
            <a:r>
              <a:rPr lang="es-PE" dirty="0" smtClean="0"/>
              <a:t>Coro: “el acto impío produce después otros que se parecen al que los engendró”. (Esquilo, Agamenón, s/f)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8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15822" y="3293609"/>
            <a:ext cx="9386594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9837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4160" y="-489084"/>
            <a:ext cx="3173963" cy="10450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66396" y="1041853"/>
            <a:ext cx="11870094" cy="548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La venganza de los hijos de Agamenón: Electra y Orestes.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La noche anterior, Clitemnestra sueña que da a luz una serpiente y lacta de ella, </a:t>
            </a:r>
            <a:r>
              <a:rPr lang="es-PE" dirty="0" err="1" smtClean="0"/>
              <a:t>hiríendole</a:t>
            </a:r>
            <a:r>
              <a:rPr lang="es-PE" dirty="0" smtClean="0"/>
              <a:t>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Angustiada por la culpa del regicidio, envía a un grupo de esclavas troyanas, las </a:t>
            </a:r>
            <a:r>
              <a:rPr lang="es-PE" dirty="0" err="1" smtClean="0"/>
              <a:t>Coéforas</a:t>
            </a:r>
            <a:r>
              <a:rPr lang="es-PE" dirty="0" smtClean="0"/>
              <a:t>, para que rindan homenaje y libaciones a Atreo.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Orestes exiliado, regresa a Argos y se dispone, infatuado por Apolo, a vengar a su padre.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Es bienvenido en el palacio, se le concede la hospitalidad, pero asesina a Egisto, primero y a su madre, después. Un acto de justicia vengativa, retributiva o </a:t>
            </a:r>
            <a:r>
              <a:rPr lang="es-PE" dirty="0" err="1" smtClean="0"/>
              <a:t>retaliativa</a:t>
            </a:r>
            <a:r>
              <a:rPr lang="es-PE" dirty="0"/>
              <a:t>.</a:t>
            </a: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7265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15822" y="4375960"/>
            <a:ext cx="5094513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9440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684408"/>
            <a:ext cx="11457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Las erinias atormentan a Orestes, pero Apolo le ayuda para que se queden dormidas y él mismo pueda descansar. Le recomienda ir a Atenas. </a:t>
            </a:r>
          </a:p>
          <a:p>
            <a:endParaRPr lang="es-PE" sz="2400" dirty="0"/>
          </a:p>
          <a:p>
            <a:r>
              <a:rPr lang="es-PE" sz="2400" dirty="0" smtClean="0"/>
              <a:t>El espectro de Clitemnestra aparece para despertar a las Erinias y reclamar que conlleven su acto de vindicación. </a:t>
            </a:r>
          </a:p>
          <a:p>
            <a:endParaRPr lang="es-PE" sz="2400" dirty="0"/>
          </a:p>
          <a:p>
            <a:r>
              <a:rPr lang="es-PE" sz="2400" dirty="0" smtClean="0"/>
              <a:t>En Atenas, Orestes encuentra a Atenea, quien propone resolver el conflicto estableciendo un juicio y tribunal en donde ella misma es la jueza. Apolo defiende al acusado. Las erinias acusan. Esto ocurre en el Areópago.</a:t>
            </a:r>
          </a:p>
          <a:p>
            <a:endParaRPr lang="es-PE" sz="2400" dirty="0"/>
          </a:p>
          <a:p>
            <a:r>
              <a:rPr lang="es-PE" sz="2400" dirty="0" smtClean="0"/>
              <a:t>Atenea busca “resolver en un juicio por homicidio cometido por el influjo de cólera intensa” (Esquilo, Euménides, 473-474)</a:t>
            </a:r>
          </a:p>
          <a:p>
            <a:endParaRPr lang="es-PE" sz="2400" dirty="0"/>
          </a:p>
          <a:p>
            <a:r>
              <a:rPr lang="es-PE" sz="2400" dirty="0" smtClean="0"/>
              <a:t>Las erinias enfatizan la gravedad de los actos de Orestes. Debe ser castigado. Demandan venganza. Ellas dicen: “O nosotras o el caos” (s/f)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8629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684408"/>
            <a:ext cx="114579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2000" dirty="0"/>
          </a:p>
          <a:p>
            <a:r>
              <a:rPr lang="es-PE" sz="2000" dirty="0" smtClean="0"/>
              <a:t>Paradigmas que chocan: el concepto de justicia como venganza vs. el concepto de justicia imparcial.</a:t>
            </a:r>
          </a:p>
          <a:p>
            <a:endParaRPr lang="es-PE" sz="2000" dirty="0"/>
          </a:p>
          <a:p>
            <a:r>
              <a:rPr lang="es-PE" sz="2000" dirty="0" smtClean="0"/>
              <a:t>Apolo sostiene que produjo un oráculo de acuerdo a la voluntad de </a:t>
            </a:r>
            <a:r>
              <a:rPr lang="es-PE" sz="2000" dirty="0" err="1" smtClean="0"/>
              <a:t>Zeús</a:t>
            </a:r>
            <a:r>
              <a:rPr lang="es-PE" sz="2000" dirty="0" smtClean="0"/>
              <a:t>: él cumplió con un acto de una jerarquía de mando, por lo cual es inocente e instrumento de un dios. </a:t>
            </a:r>
          </a:p>
          <a:p>
            <a:endParaRPr lang="es-PE" sz="2000" dirty="0"/>
          </a:p>
          <a:p>
            <a:r>
              <a:rPr lang="es-PE" sz="2000" dirty="0" smtClean="0"/>
              <a:t>Atenea vota por Orestes. “Escuchad ahora la norma que instituyo, pueblo de ática, que vais a resolver la primera causa por sangre derramada. Este concejo de jueces permanecerá siempre en el futuro entre el pueblo de Egeo. En esta colina el respeto del pueblo y el miedo impedirán a los ciudadanos de día y de noche cometer injusticias. (…) Ni anarquía ni despotismo, tal es lo que recomiendo a los ciudadanos de Atenas. (Esquilo, Euménides. 682)</a:t>
            </a:r>
          </a:p>
          <a:p>
            <a:endParaRPr lang="es-PE" sz="2000" dirty="0"/>
          </a:p>
          <a:p>
            <a:r>
              <a:rPr lang="es-PE" sz="2000" dirty="0" smtClean="0"/>
              <a:t>El jurado vota y resulta en un empate. Orestes es absuelto. (Atenea había prestablecido que si había empate, favorecería a Orestes)</a:t>
            </a:r>
          </a:p>
          <a:p>
            <a:endParaRPr lang="es-PE" sz="2000" dirty="0"/>
          </a:p>
          <a:p>
            <a:r>
              <a:rPr lang="es-PE" sz="2000" dirty="0" smtClean="0"/>
              <a:t>A partir de entonces, los problemas y conflictos se resolverán de ese modo. Las erinias protestan de que los modos antiguos han sido abandonados. </a:t>
            </a:r>
          </a:p>
          <a:p>
            <a:endParaRPr lang="es-PE" sz="2000" dirty="0"/>
          </a:p>
          <a:p>
            <a:r>
              <a:rPr lang="es-PE" sz="2000" dirty="0" smtClean="0"/>
              <a:t>Efectivamente, hay un tránsito en los modos de administrar la justicia. </a:t>
            </a:r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707791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964326"/>
            <a:ext cx="11457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Las erinias no quedan contentas y amenazan con destruir los cultivos. </a:t>
            </a:r>
          </a:p>
          <a:p>
            <a:endParaRPr lang="es-PE" sz="2400" dirty="0"/>
          </a:p>
          <a:p>
            <a:r>
              <a:rPr lang="es-PE" sz="2400" dirty="0" smtClean="0"/>
              <a:t>Atenea las calma y les ofrece un espacio con los dioses, convirtiéndolas así en las Euménides, o las que celan y suspenden una sed de venganza, pero manteniendo el afán por la justicia. </a:t>
            </a:r>
          </a:p>
          <a:p>
            <a:endParaRPr lang="es-PE" sz="2400" dirty="0"/>
          </a:p>
          <a:p>
            <a:r>
              <a:rPr lang="es-PE" sz="2400" dirty="0" smtClean="0"/>
              <a:t>Atenea entonces exclama que ha triunfado </a:t>
            </a:r>
            <a:r>
              <a:rPr lang="es-PE" sz="2400" dirty="0" err="1" smtClean="0"/>
              <a:t>Zeús</a:t>
            </a:r>
            <a:r>
              <a:rPr lang="es-PE" sz="2400" dirty="0" smtClean="0"/>
              <a:t>, el protector del diálogo y la palabra. </a:t>
            </a:r>
          </a:p>
          <a:p>
            <a:endParaRPr lang="es-PE" sz="2400" dirty="0"/>
          </a:p>
          <a:p>
            <a:r>
              <a:rPr lang="es-PE" sz="2400" dirty="0" smtClean="0"/>
              <a:t>Ahora la culpa “no es exterior, sino interior”. </a:t>
            </a:r>
          </a:p>
          <a:p>
            <a:endParaRPr lang="es-PE" sz="2400" dirty="0"/>
          </a:p>
          <a:p>
            <a:r>
              <a:rPr lang="es-PE" sz="2400" dirty="0" smtClean="0"/>
              <a:t>Es un caso “raro” de tragedia con un “final feliz”, aunque… si vemos en retrospectiva cómo llegamos a este punto… podemos darlo por debatible. 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07701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0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de flecha 13"/>
          <p:cNvCxnSpPr/>
          <p:nvPr/>
        </p:nvCxnSpPr>
        <p:spPr>
          <a:xfrm>
            <a:off x="5648908" y="2522440"/>
            <a:ext cx="0" cy="1620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1111121" y="4407322"/>
            <a:ext cx="9759820" cy="1418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082351" y="839755"/>
            <a:ext cx="9759820" cy="1418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91343" y="1209805"/>
            <a:ext cx="1960984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Erinias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Juicio</a:t>
            </a:r>
            <a:endParaRPr lang="es-PE" dirty="0"/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8529735" y="1209805"/>
            <a:ext cx="2536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Venganza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Imparcialidad</a:t>
            </a:r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247053" y="1474237"/>
            <a:ext cx="507585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110982" y="5116449"/>
            <a:ext cx="507585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784979" y="3016142"/>
            <a:ext cx="544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Tránsito de paradigma de Justicia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74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¿Porqué un juicio (y un mito sobre el primero) es importante?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97763"/>
            <a:ext cx="10515600" cy="3079200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En el juicio se revive el crimen para cerrar un capítulo.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Es un ejercicio de MEMORIA en miras de la justicia.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203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8" y="164549"/>
            <a:ext cx="5910263" cy="61826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01812" y="2794196"/>
            <a:ext cx="416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Antes de partir a Troya, para garantizar los buenos vientos de navegación, Agamenón había sacrificado a su hija Ifigenia, luego de decirle que se casará con Aquiles.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63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52" y="2017356"/>
            <a:ext cx="2910762" cy="2910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89" y="1546078"/>
            <a:ext cx="3328988" cy="33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0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18" y="-21183"/>
            <a:ext cx="7712528" cy="68791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25342" y="88827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Clitemnestra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908868" y="1854925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>
                <a:solidFill>
                  <a:schemeClr val="bg1"/>
                </a:solidFill>
              </a:rPr>
              <a:t>Agamenón</a:t>
            </a:r>
            <a:endParaRPr lang="es-PE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71010" y="1485593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0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"/>
            <a:ext cx="12192000" cy="65664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405257" y="4031988"/>
            <a:ext cx="29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Alguien que </a:t>
            </a:r>
            <a:r>
              <a:rPr lang="es-PE" dirty="0" err="1" smtClean="0">
                <a:solidFill>
                  <a:schemeClr val="bg1"/>
                </a:solidFill>
              </a:rPr>
              <a:t>vé</a:t>
            </a:r>
            <a:r>
              <a:rPr lang="es-PE" dirty="0" smtClean="0">
                <a:solidFill>
                  <a:schemeClr val="bg1"/>
                </a:solidFill>
              </a:rPr>
              <a:t> algo más allá de la situación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27240" y="674914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8220" y="3847322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4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93880" cy="78377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7306" y="279919"/>
            <a:ext cx="3474099" cy="673651"/>
          </a:xfrm>
        </p:spPr>
        <p:txBody>
          <a:bodyPr>
            <a:no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Orestes mata a Egisto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9" y="0"/>
            <a:ext cx="8725989" cy="68635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92490" y="2892490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30416" y="2239346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Clitemnestra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14" y="1758048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9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96" y="0"/>
            <a:ext cx="8597401" cy="68576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63931" y="182880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 y las Erinias </a:t>
            </a:r>
            <a:r>
              <a:rPr lang="es-PE" dirty="0" err="1" smtClean="0">
                <a:solidFill>
                  <a:schemeClr val="bg1"/>
                </a:solidFill>
              </a:rPr>
              <a:t>Ctónicas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82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2092</Words>
  <Application>Microsoft Office PowerPoint</Application>
  <PresentationFormat>Panorámica</PresentationFormat>
  <Paragraphs>241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de Office</vt:lpstr>
      <vt:lpstr>Presentación de PowerPoint</vt:lpstr>
      <vt:lpstr>Fuentes</vt:lpstr>
      <vt:lpstr>La Orestíada</vt:lpstr>
      <vt:lpstr>Presentación de PowerPoint</vt:lpstr>
      <vt:lpstr>Presentación de PowerPoint</vt:lpstr>
      <vt:lpstr>Presentación de PowerPoint</vt:lpstr>
      <vt:lpstr>Orestes mata a Egisto</vt:lpstr>
      <vt:lpstr>Presentación de PowerPoint</vt:lpstr>
      <vt:lpstr>Presentación de PowerPoint</vt:lpstr>
      <vt:lpstr>Las Erinias o furias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Atridas</vt:lpstr>
      <vt:lpstr>Presentación de PowerPoint</vt:lpstr>
      <vt:lpstr>Presentación de PowerPoint</vt:lpstr>
      <vt:lpstr>Presentación de PowerPoint</vt:lpstr>
      <vt:lpstr>Los Atridas</vt:lpstr>
      <vt:lpstr>Los Atridas</vt:lpstr>
      <vt:lpstr>Los Atridas – sucesos trágicos contextuales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¿Porqué un juicio (y un mito sobre el primero) es importante?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Orestíada</dc:title>
  <dc:creator>Fernando García Alcalá</dc:creator>
  <cp:lastModifiedBy>Fernando García Alcalá</cp:lastModifiedBy>
  <cp:revision>48</cp:revision>
  <dcterms:created xsi:type="dcterms:W3CDTF">2023-03-30T15:35:55Z</dcterms:created>
  <dcterms:modified xsi:type="dcterms:W3CDTF">2023-04-06T14:04:05Z</dcterms:modified>
</cp:coreProperties>
</file>