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4" r:id="rId5"/>
    <p:sldId id="272" r:id="rId6"/>
    <p:sldId id="265" r:id="rId7"/>
    <p:sldId id="273" r:id="rId8"/>
    <p:sldId id="258" r:id="rId9"/>
    <p:sldId id="274" r:id="rId10"/>
    <p:sldId id="266" r:id="rId11"/>
    <p:sldId id="275" r:id="rId12"/>
    <p:sldId id="267" r:id="rId13"/>
    <p:sldId id="276" r:id="rId14"/>
    <p:sldId id="268" r:id="rId15"/>
    <p:sldId id="261" r:id="rId16"/>
    <p:sldId id="269" r:id="rId17"/>
    <p:sldId id="279" r:id="rId18"/>
    <p:sldId id="280" r:id="rId19"/>
    <p:sldId id="281" r:id="rId20"/>
    <p:sldId id="263" r:id="rId21"/>
    <p:sldId id="278" r:id="rId22"/>
    <p:sldId id="282" r:id="rId2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2/10/2019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66835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2/10/2019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38738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2/10/2019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143691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2/10/2019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153178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75100674-2E3D-4018-89FD-E41BDA37EBD2}" type="datetimeFigureOut">
              <a:rPr lang="es-PE" smtClean="0"/>
              <a:t>2/10/2019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3185566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75100674-2E3D-4018-89FD-E41BDA37EBD2}" type="datetimeFigureOut">
              <a:rPr lang="es-PE" smtClean="0"/>
              <a:t>2/10/2019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51653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75100674-2E3D-4018-89FD-E41BDA37EBD2}" type="datetimeFigureOut">
              <a:rPr lang="es-PE" smtClean="0"/>
              <a:t>2/10/2019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388040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75100674-2E3D-4018-89FD-E41BDA37EBD2}" type="datetimeFigureOut">
              <a:rPr lang="es-PE" smtClean="0"/>
              <a:t>2/10/2019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52594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5100674-2E3D-4018-89FD-E41BDA37EBD2}" type="datetimeFigureOut">
              <a:rPr lang="es-PE" smtClean="0"/>
              <a:t>2/10/2019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78152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5100674-2E3D-4018-89FD-E41BDA37EBD2}" type="datetimeFigureOut">
              <a:rPr lang="es-PE" smtClean="0"/>
              <a:t>2/10/2019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73085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5100674-2E3D-4018-89FD-E41BDA37EBD2}" type="datetimeFigureOut">
              <a:rPr lang="es-PE" smtClean="0"/>
              <a:t>2/10/2019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50524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00674-2E3D-4018-89FD-E41BDA37EBD2}" type="datetimeFigureOut">
              <a:rPr lang="es-PE" smtClean="0"/>
              <a:t>2/10/2019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DB14-98D7-4B50-9018-8BDF03FA3C98}" type="slidenum">
              <a:rPr lang="es-PE" smtClean="0"/>
              <a:t>‹Nº›</a:t>
            </a:fld>
            <a:endParaRPr lang="es-PE"/>
          </a:p>
        </p:txBody>
      </p:sp>
    </p:spTree>
    <p:extLst>
      <p:ext uri="{BB962C8B-B14F-4D97-AF65-F5344CB8AC3E}">
        <p14:creationId xmlns:p14="http://schemas.microsoft.com/office/powerpoint/2010/main" val="2312584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8sPZE32eCU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8sPZE32eCUU"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monoskop.org/images/d/df/Butler_Judith_Bodies_That_Matter_On_the_Discursive_Limits_of_Sex_1993.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44583" y="235132"/>
            <a:ext cx="10515600" cy="1345474"/>
          </a:xfrm>
        </p:spPr>
        <p:txBody>
          <a:bodyPr>
            <a:normAutofit/>
          </a:bodyPr>
          <a:lstStyle/>
          <a:p>
            <a:r>
              <a:rPr lang="es-PE" sz="4000" b="1" u="sng" dirty="0"/>
              <a:t>UNIDAD 2: Mujeres, cuerpo y sexualidad</a:t>
            </a:r>
            <a:r>
              <a:rPr lang="es-PE" sz="4000" dirty="0"/>
              <a:t/>
            </a:r>
            <a:br>
              <a:rPr lang="es-PE" sz="4000" dirty="0"/>
            </a:br>
            <a:endParaRPr lang="es-PE" sz="4000" dirty="0"/>
          </a:p>
        </p:txBody>
      </p:sp>
      <p:sp>
        <p:nvSpPr>
          <p:cNvPr id="3" name="Subtítulo 2"/>
          <p:cNvSpPr>
            <a:spLocks noGrp="1"/>
          </p:cNvSpPr>
          <p:nvPr>
            <p:ph type="subTitle" idx="1"/>
          </p:nvPr>
        </p:nvSpPr>
        <p:spPr>
          <a:xfrm>
            <a:off x="1524000" y="1384663"/>
            <a:ext cx="9144000" cy="5029200"/>
          </a:xfrm>
        </p:spPr>
        <p:txBody>
          <a:bodyPr>
            <a:normAutofit fontScale="92500" lnSpcReduction="10000"/>
          </a:bodyPr>
          <a:lstStyle/>
          <a:p>
            <a:pPr algn="just"/>
            <a:r>
              <a:rPr lang="es-PE" b="1" u="sng" dirty="0"/>
              <a:t>Argumento:</a:t>
            </a:r>
            <a:r>
              <a:rPr lang="es-PE" dirty="0"/>
              <a:t> Lo mismo que la teoría feminista tradicional, Butler explica que las referencias culturales al cuerpo y la sexualidad tienen un marco de violencia y de sometimiento, sobre todo cuando se trata del cuerpo de las mujeres. </a:t>
            </a:r>
          </a:p>
          <a:p>
            <a:pPr algn="just"/>
            <a:r>
              <a:rPr lang="es-PE" b="1" u="sng" dirty="0"/>
              <a:t>Actividad para la Unidad 2:</a:t>
            </a:r>
            <a:r>
              <a:rPr lang="es-PE" dirty="0"/>
              <a:t> Esclarecer cómo se entiende “cuerpo” sin referencia a género o sexo; qué es el poder sobre los cuerpos; qué es violencia.</a:t>
            </a:r>
          </a:p>
          <a:p>
            <a:r>
              <a:rPr lang="es-PE" b="1" u="sng" dirty="0"/>
              <a:t>Lecturas obligatorias:</a:t>
            </a:r>
            <a:endParaRPr lang="es-PE" dirty="0"/>
          </a:p>
          <a:p>
            <a:pPr lvl="0"/>
            <a:r>
              <a:rPr lang="es-PE" dirty="0" smtClean="0"/>
              <a:t>Butler. </a:t>
            </a:r>
            <a:r>
              <a:rPr lang="es-PE" i="1" dirty="0" smtClean="0"/>
              <a:t>Cuerpos que importan</a:t>
            </a:r>
            <a:r>
              <a:rPr lang="es-PE" dirty="0" smtClean="0"/>
              <a:t>. pp.53-92</a:t>
            </a:r>
          </a:p>
          <a:p>
            <a:pPr lvl="0"/>
            <a:r>
              <a:rPr lang="es-PE" dirty="0" smtClean="0"/>
              <a:t>Sáenz et al. </a:t>
            </a:r>
            <a:r>
              <a:rPr lang="es-PE" i="1" dirty="0"/>
              <a:t>Género, cuerpo, poder</a:t>
            </a:r>
            <a:r>
              <a:rPr lang="es-PE" dirty="0"/>
              <a:t>. 18 pp.</a:t>
            </a:r>
          </a:p>
          <a:p>
            <a:pPr lvl="0"/>
            <a:r>
              <a:rPr lang="es-PE" dirty="0"/>
              <a:t>Butler. </a:t>
            </a:r>
            <a:r>
              <a:rPr lang="es-PE" i="1" dirty="0"/>
              <a:t>Violencia, pensamiento y crítica.</a:t>
            </a:r>
            <a:endParaRPr lang="es-PE" dirty="0"/>
          </a:p>
          <a:p>
            <a:r>
              <a:rPr lang="es-PE" i="1" dirty="0"/>
              <a:t> </a:t>
            </a:r>
            <a:r>
              <a:rPr lang="es-PE" u="sng" dirty="0">
                <a:hlinkClick r:id="rId2"/>
              </a:rPr>
              <a:t>https://www.youtube.com/watch?v=8sPZE32eCUU</a:t>
            </a:r>
            <a:r>
              <a:rPr lang="es-PE" i="1" dirty="0"/>
              <a:t> </a:t>
            </a:r>
            <a:r>
              <a:rPr lang="es-PE" dirty="0"/>
              <a:t>(material audiovisual)</a:t>
            </a:r>
          </a:p>
          <a:p>
            <a:r>
              <a:rPr lang="es-PE" b="1" u="sng" dirty="0"/>
              <a:t>Lecturas recomendadas:</a:t>
            </a:r>
            <a:endParaRPr lang="es-PE" dirty="0"/>
          </a:p>
          <a:p>
            <a:pPr lvl="0"/>
            <a:r>
              <a:rPr lang="es-PE" dirty="0"/>
              <a:t>Butler. </a:t>
            </a:r>
            <a:r>
              <a:rPr lang="es-PE" i="1" dirty="0"/>
              <a:t>Deshacer el género</a:t>
            </a:r>
            <a:r>
              <a:rPr lang="es-PE" dirty="0"/>
              <a:t>. pp. 67-88</a:t>
            </a:r>
          </a:p>
          <a:p>
            <a:pPr lvl="0"/>
            <a:r>
              <a:rPr lang="es-PE" dirty="0"/>
              <a:t>Pérez Navarro. </a:t>
            </a:r>
            <a:r>
              <a:rPr lang="es-PE" i="1" dirty="0"/>
              <a:t>Del texto al sexo: Judith Butler</a:t>
            </a:r>
            <a:r>
              <a:rPr lang="es-PE" dirty="0"/>
              <a:t>. pp. 112-131</a:t>
            </a:r>
          </a:p>
          <a:p>
            <a:endParaRPr lang="es-PE" dirty="0"/>
          </a:p>
        </p:txBody>
      </p:sp>
    </p:spTree>
    <p:extLst>
      <p:ext uri="{BB962C8B-B14F-4D97-AF65-F5344CB8AC3E}">
        <p14:creationId xmlns:p14="http://schemas.microsoft.com/office/powerpoint/2010/main" val="685509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512904" y="587828"/>
            <a:ext cx="5840896" cy="5680449"/>
          </a:xfrm>
        </p:spPr>
        <p:txBody>
          <a:bodyPr>
            <a:normAutofit lnSpcReduction="10000"/>
          </a:bodyPr>
          <a:lstStyle/>
          <a:p>
            <a:pPr algn="just"/>
            <a:r>
              <a:rPr lang="es-PE" dirty="0" smtClean="0"/>
              <a:t>Así</a:t>
            </a:r>
            <a:r>
              <a:rPr lang="es-PE" dirty="0" smtClean="0"/>
              <a:t>, de acuerdo a Butler, “ni el sexo es natural, ni el género es substancial” (p.87) y por ello “</a:t>
            </a:r>
            <a:r>
              <a:rPr lang="es-PE" dirty="0" smtClean="0">
                <a:solidFill>
                  <a:srgbClr val="FF0000"/>
                </a:solidFill>
              </a:rPr>
              <a:t>El género no es entonces la interpretación cultural que se hace de la diferencia sexual, sino la repetición obligatoria de normas que en un contexto histórico y cultural específico determinan lo que se entiende por masculino y femenino</a:t>
            </a:r>
            <a:r>
              <a:rPr lang="es-PE" dirty="0" smtClean="0"/>
              <a:t>.” (Ib.) Cabe resaltar que, de acuerdo a Butler, la resistencia se reduce, determina y circunscribe en las posibilidades o grietas que deja la estructura de poder. </a:t>
            </a:r>
          </a:p>
          <a:p>
            <a:pPr algn="just"/>
            <a:endParaRPr lang="es-PE" dirty="0" smtClean="0"/>
          </a:p>
          <a:p>
            <a:pPr algn="just"/>
            <a:endParaRPr lang="es-PE" dirty="0"/>
          </a:p>
        </p:txBody>
      </p:sp>
      <p:pic>
        <p:nvPicPr>
          <p:cNvPr id="2" name="Imagen 1"/>
          <p:cNvPicPr>
            <a:picLocks noChangeAspect="1"/>
          </p:cNvPicPr>
          <p:nvPr/>
        </p:nvPicPr>
        <p:blipFill>
          <a:blip r:embed="rId2"/>
          <a:stretch>
            <a:fillRect/>
          </a:stretch>
        </p:blipFill>
        <p:spPr>
          <a:xfrm>
            <a:off x="1286909" y="720351"/>
            <a:ext cx="3550134" cy="5035546"/>
          </a:xfrm>
          <a:prstGeom prst="rect">
            <a:avLst/>
          </a:prstGeom>
        </p:spPr>
      </p:pic>
    </p:spTree>
    <p:extLst>
      <p:ext uri="{BB962C8B-B14F-4D97-AF65-F5344CB8AC3E}">
        <p14:creationId xmlns:p14="http://schemas.microsoft.com/office/powerpoint/2010/main" val="2329472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5191" y="371060"/>
            <a:ext cx="10515600" cy="3738563"/>
          </a:xfrm>
        </p:spPr>
        <p:txBody>
          <a:bodyPr>
            <a:normAutofit fontScale="77500" lnSpcReduction="20000"/>
          </a:bodyPr>
          <a:lstStyle/>
          <a:p>
            <a:pPr algn="just"/>
            <a:r>
              <a:rPr lang="es-PE" dirty="0"/>
              <a:t>Al margen de la popularidad y aceptación del pensamiento de Butler, las experiencias </a:t>
            </a:r>
            <a:r>
              <a:rPr lang="es-PE" dirty="0" err="1"/>
              <a:t>trans</a:t>
            </a:r>
            <a:r>
              <a:rPr lang="es-PE" dirty="0"/>
              <a:t>, de acuerdo a las autoras, “</a:t>
            </a:r>
            <a:r>
              <a:rPr lang="es-PE" dirty="0">
                <a:solidFill>
                  <a:srgbClr val="FF0000"/>
                </a:solidFill>
              </a:rPr>
              <a:t>dejan ver su limitación para comprender las resistencias al poder que propician la configuración de identidades y cuerpos no normativos</a:t>
            </a:r>
            <a:r>
              <a:rPr lang="es-PE" dirty="0"/>
              <a:t>.” (p.88) En el sentido en que se acepta la existencia de cuerpos que transgreden lo establecido, pero “</a:t>
            </a:r>
            <a:r>
              <a:rPr lang="es-PE" dirty="0">
                <a:solidFill>
                  <a:srgbClr val="FF0000"/>
                </a:solidFill>
              </a:rPr>
              <a:t>al reducir la posibilidad de su existencia a las fisuras que se abren en la citación de las normas no aclara por qué existen estos resquicios</a:t>
            </a:r>
            <a:r>
              <a:rPr lang="es-PE" dirty="0"/>
              <a:t> ni por qué ella reduce la resistencia a algo tan contingente y exiguo como estas &lt;</a:t>
            </a:r>
            <a:r>
              <a:rPr lang="es-PE" i="1" dirty="0"/>
              <a:t>brechas</a:t>
            </a:r>
            <a:r>
              <a:rPr lang="es-PE" dirty="0"/>
              <a:t>&gt;” (Ib.)</a:t>
            </a:r>
          </a:p>
          <a:p>
            <a:pPr algn="just"/>
            <a:r>
              <a:rPr lang="es-PE" dirty="0" smtClean="0"/>
              <a:t>El </a:t>
            </a:r>
            <a:r>
              <a:rPr lang="es-PE" dirty="0"/>
              <a:t>relato de un testimonio refiere lo siguiente: “decidió que no quería ser </a:t>
            </a:r>
            <a:r>
              <a:rPr lang="es-PE" i="1" dirty="0"/>
              <a:t>ese</a:t>
            </a:r>
            <a:r>
              <a:rPr lang="es-PE" dirty="0"/>
              <a:t> tipo de hombre. </a:t>
            </a:r>
            <a:r>
              <a:rPr lang="es-PE" dirty="0" err="1"/>
              <a:t>Mals</a:t>
            </a:r>
            <a:r>
              <a:rPr lang="es-PE" dirty="0"/>
              <a:t> (la única mujer(biológicamente) </a:t>
            </a:r>
            <a:r>
              <a:rPr lang="es-PE" dirty="0" err="1"/>
              <a:t>trans</a:t>
            </a:r>
            <a:r>
              <a:rPr lang="es-PE" dirty="0"/>
              <a:t> que no pretende tener ningún género) no se ajusta a la feminidad normativa ni quiere reproducir los estereotipos de la masculinidad, incluso sostiene que es necesario ir más allá de la limitación de género” (p.90) Este caso rompe el paradigma de una experiencia </a:t>
            </a:r>
            <a:r>
              <a:rPr lang="es-PE" dirty="0" err="1"/>
              <a:t>trans</a:t>
            </a:r>
            <a:r>
              <a:rPr lang="es-PE" dirty="0"/>
              <a:t> inscrita en una matriz binaria, mientras que con </a:t>
            </a:r>
            <a:r>
              <a:rPr lang="es-PE" dirty="0" err="1"/>
              <a:t>Mals</a:t>
            </a:r>
            <a:r>
              <a:rPr lang="es-PE" dirty="0"/>
              <a:t> tenemos un afán por </a:t>
            </a:r>
            <a:r>
              <a:rPr lang="es-PE" dirty="0">
                <a:solidFill>
                  <a:srgbClr val="FF0000"/>
                </a:solidFill>
              </a:rPr>
              <a:t>disolver dicha dualidad, resistiéndose así a la normatividad</a:t>
            </a:r>
            <a:r>
              <a:rPr lang="es-PE" dirty="0"/>
              <a:t>. </a:t>
            </a:r>
          </a:p>
          <a:p>
            <a:endParaRPr lang="es-PE" dirty="0"/>
          </a:p>
        </p:txBody>
      </p:sp>
      <p:pic>
        <p:nvPicPr>
          <p:cNvPr id="4" name="Imagen 3"/>
          <p:cNvPicPr>
            <a:picLocks noChangeAspect="1"/>
          </p:cNvPicPr>
          <p:nvPr/>
        </p:nvPicPr>
        <p:blipFill>
          <a:blip r:embed="rId2"/>
          <a:stretch>
            <a:fillRect/>
          </a:stretch>
        </p:blipFill>
        <p:spPr>
          <a:xfrm>
            <a:off x="3046446" y="4109623"/>
            <a:ext cx="5993089" cy="2586658"/>
          </a:xfrm>
          <a:prstGeom prst="rect">
            <a:avLst/>
          </a:prstGeom>
        </p:spPr>
      </p:pic>
    </p:spTree>
    <p:extLst>
      <p:ext uri="{BB962C8B-B14F-4D97-AF65-F5344CB8AC3E}">
        <p14:creationId xmlns:p14="http://schemas.microsoft.com/office/powerpoint/2010/main" val="571186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44137"/>
            <a:ext cx="10515600" cy="3847289"/>
          </a:xfrm>
        </p:spPr>
        <p:txBody>
          <a:bodyPr>
            <a:normAutofit/>
          </a:bodyPr>
          <a:lstStyle/>
          <a:p>
            <a:pPr algn="just"/>
            <a:r>
              <a:rPr lang="es-PE" dirty="0" smtClean="0"/>
              <a:t>Las </a:t>
            </a:r>
            <a:r>
              <a:rPr lang="es-PE" dirty="0" smtClean="0"/>
              <a:t>autoras refieren lo siguiente: “Si lo que somos es producido por el ejercicio constante del poder, ¿desde cuál base es posible resistir y construir un cuerpo y una identidad alternativa? No parece suficiente con afirmar, como lo hace Butler, que las resistencias se dan por la posibilidad de citar mal una norma, pues esta explicación no da cuenta de aquello que motiva y soporta la citación equivocada. </a:t>
            </a:r>
            <a:r>
              <a:rPr lang="es-PE" dirty="0" smtClean="0">
                <a:solidFill>
                  <a:srgbClr val="FF0000"/>
                </a:solidFill>
              </a:rPr>
              <a:t>En su teoría falta la pregunta por aquello que permite resistirse al poder</a:t>
            </a:r>
            <a:r>
              <a:rPr lang="es-PE" dirty="0" smtClean="0"/>
              <a:t>.” (p.92)</a:t>
            </a:r>
          </a:p>
          <a:p>
            <a:pPr algn="just"/>
            <a:endParaRPr lang="es-PE" dirty="0" smtClean="0"/>
          </a:p>
          <a:p>
            <a:pPr algn="just"/>
            <a:endParaRPr lang="es-PE" dirty="0" smtClean="0"/>
          </a:p>
          <a:p>
            <a:pPr algn="just"/>
            <a:endParaRPr lang="es-PE" dirty="0"/>
          </a:p>
        </p:txBody>
      </p:sp>
      <p:pic>
        <p:nvPicPr>
          <p:cNvPr id="2" name="Imagen 1"/>
          <p:cNvPicPr>
            <a:picLocks noChangeAspect="1"/>
          </p:cNvPicPr>
          <p:nvPr/>
        </p:nvPicPr>
        <p:blipFill>
          <a:blip r:embed="rId2"/>
          <a:stretch>
            <a:fillRect/>
          </a:stretch>
        </p:blipFill>
        <p:spPr>
          <a:xfrm>
            <a:off x="2481262" y="4105896"/>
            <a:ext cx="7229475" cy="2409825"/>
          </a:xfrm>
          <a:prstGeom prst="rect">
            <a:avLst/>
          </a:prstGeom>
        </p:spPr>
      </p:pic>
    </p:spTree>
    <p:extLst>
      <p:ext uri="{BB962C8B-B14F-4D97-AF65-F5344CB8AC3E}">
        <p14:creationId xmlns:p14="http://schemas.microsoft.com/office/powerpoint/2010/main" val="95813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10817"/>
            <a:ext cx="10515600" cy="3180522"/>
          </a:xfrm>
        </p:spPr>
        <p:txBody>
          <a:bodyPr>
            <a:normAutofit fontScale="85000" lnSpcReduction="20000"/>
          </a:bodyPr>
          <a:lstStyle/>
          <a:p>
            <a:pPr algn="just"/>
            <a:r>
              <a:rPr lang="es-PE" dirty="0"/>
              <a:t>Para cubrir el vacío señalado, hace falta atender </a:t>
            </a:r>
            <a:r>
              <a:rPr lang="es-PE" dirty="0" smtClean="0"/>
              <a:t>a quienes “</a:t>
            </a:r>
            <a:r>
              <a:rPr lang="es-PE" dirty="0" smtClean="0">
                <a:solidFill>
                  <a:srgbClr val="FF0000"/>
                </a:solidFill>
              </a:rPr>
              <a:t>construyeron </a:t>
            </a:r>
            <a:r>
              <a:rPr lang="es-PE" dirty="0">
                <a:solidFill>
                  <a:srgbClr val="FF0000"/>
                </a:solidFill>
              </a:rPr>
              <a:t>su cuerpo y su identidad en rechazo a la norma de género</a:t>
            </a:r>
            <a:r>
              <a:rPr lang="es-PE" dirty="0"/>
              <a:t>. (Ib.)</a:t>
            </a:r>
          </a:p>
          <a:p>
            <a:pPr algn="just"/>
            <a:r>
              <a:rPr lang="es-PE" dirty="0" smtClean="0">
                <a:solidFill>
                  <a:srgbClr val="FF0000"/>
                </a:solidFill>
              </a:rPr>
              <a:t>El </a:t>
            </a:r>
            <a:r>
              <a:rPr lang="es-PE" dirty="0" smtClean="0">
                <a:solidFill>
                  <a:srgbClr val="FF0000"/>
                </a:solidFill>
              </a:rPr>
              <a:t>cuerpo, así, no puede verse sólo como fisiológico, sino que debemos considerarlo como la materialidad de una </a:t>
            </a:r>
            <a:r>
              <a:rPr lang="es-PE" u="sng" dirty="0" smtClean="0">
                <a:solidFill>
                  <a:srgbClr val="FF0000"/>
                </a:solidFill>
              </a:rPr>
              <a:t>corporeidad </a:t>
            </a:r>
            <a:r>
              <a:rPr lang="es-PE" u="sng" dirty="0" err="1" smtClean="0">
                <a:solidFill>
                  <a:srgbClr val="FF0000"/>
                </a:solidFill>
              </a:rPr>
              <a:t>deseante</a:t>
            </a:r>
            <a:r>
              <a:rPr lang="es-PE" dirty="0" smtClean="0"/>
              <a:t>. </a:t>
            </a:r>
            <a:r>
              <a:rPr lang="es-PE" dirty="0"/>
              <a:t>(Cfr. p.93</a:t>
            </a:r>
            <a:r>
              <a:rPr lang="es-PE" dirty="0" smtClean="0"/>
              <a:t>)</a:t>
            </a:r>
            <a:endParaRPr lang="es-PE" dirty="0"/>
          </a:p>
          <a:p>
            <a:pPr algn="just"/>
            <a:r>
              <a:rPr lang="es-PE" dirty="0"/>
              <a:t>En ese sentido: “La noción de cuerpo </a:t>
            </a:r>
            <a:r>
              <a:rPr lang="es-PE" dirty="0" err="1"/>
              <a:t>deseante</a:t>
            </a:r>
            <a:r>
              <a:rPr lang="es-PE" dirty="0"/>
              <a:t> que aquí se defiende hace referencia a la postulación de la corporalidad configurada por un conjunto de deseos que hacen posible la existencia de cada una de las experiencias en las que se constituye el sujeto en su singularidad, es decir, en las </a:t>
            </a:r>
            <a:r>
              <a:rPr lang="es-PE" dirty="0">
                <a:solidFill>
                  <a:srgbClr val="FF0000"/>
                </a:solidFill>
              </a:rPr>
              <a:t>que toma forma la identidad y se reconfigura el cuerpo</a:t>
            </a:r>
            <a:r>
              <a:rPr lang="es-PE" dirty="0"/>
              <a:t>; </a:t>
            </a:r>
            <a:r>
              <a:rPr lang="es-PE" u="sng" dirty="0"/>
              <a:t>pero que de ninguna manera es suficiente para la construcción de la subjetividad</a:t>
            </a:r>
            <a:r>
              <a:rPr lang="es-PE" dirty="0"/>
              <a:t>.” (p.94)</a:t>
            </a:r>
          </a:p>
          <a:p>
            <a:pPr algn="just"/>
            <a:endParaRPr lang="es-PE" dirty="0"/>
          </a:p>
          <a:p>
            <a:endParaRPr lang="es-PE" dirty="0"/>
          </a:p>
        </p:txBody>
      </p:sp>
      <p:pic>
        <p:nvPicPr>
          <p:cNvPr id="4" name="Imagen 3"/>
          <p:cNvPicPr>
            <a:picLocks noChangeAspect="1"/>
          </p:cNvPicPr>
          <p:nvPr/>
        </p:nvPicPr>
        <p:blipFill>
          <a:blip r:embed="rId2"/>
          <a:stretch>
            <a:fillRect/>
          </a:stretch>
        </p:blipFill>
        <p:spPr>
          <a:xfrm>
            <a:off x="2578997" y="3801580"/>
            <a:ext cx="7034005" cy="2601082"/>
          </a:xfrm>
          <a:prstGeom prst="rect">
            <a:avLst/>
          </a:prstGeom>
        </p:spPr>
      </p:pic>
    </p:spTree>
    <p:extLst>
      <p:ext uri="{BB962C8B-B14F-4D97-AF65-F5344CB8AC3E}">
        <p14:creationId xmlns:p14="http://schemas.microsoft.com/office/powerpoint/2010/main" val="4023129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4948" y="873403"/>
            <a:ext cx="4555435" cy="5527606"/>
          </a:xfrm>
        </p:spPr>
        <p:txBody>
          <a:bodyPr>
            <a:normAutofit fontScale="77500" lnSpcReduction="20000"/>
          </a:bodyPr>
          <a:lstStyle/>
          <a:p>
            <a:pPr algn="just"/>
            <a:r>
              <a:rPr lang="es-PE" dirty="0" smtClean="0"/>
              <a:t>En </a:t>
            </a:r>
            <a:r>
              <a:rPr lang="es-PE" dirty="0" smtClean="0"/>
              <a:t>ese sentido: “Es ese impulso por saciar ese deseo lo que la lleva a hacer uso de los referentes normativos de la feminidad; es la </a:t>
            </a:r>
            <a:r>
              <a:rPr lang="es-PE" dirty="0" smtClean="0">
                <a:solidFill>
                  <a:srgbClr val="FF0000"/>
                </a:solidFill>
              </a:rPr>
              <a:t>materialidad </a:t>
            </a:r>
            <a:r>
              <a:rPr lang="es-PE" dirty="0" err="1" smtClean="0">
                <a:solidFill>
                  <a:srgbClr val="FF0000"/>
                </a:solidFill>
              </a:rPr>
              <a:t>deseante</a:t>
            </a:r>
            <a:r>
              <a:rPr lang="es-PE" dirty="0" smtClean="0">
                <a:solidFill>
                  <a:srgbClr val="FF0000"/>
                </a:solidFill>
              </a:rPr>
              <a:t> </a:t>
            </a:r>
            <a:r>
              <a:rPr lang="es-PE" dirty="0" smtClean="0"/>
              <a:t>que la constituye y que excede la identidad normativa que le fue asignada la que la lleva a citar equívocamente los referentes de la feminidad para, en ese desplazamiento, liberarse de la identidad que le había sido impuesta.” (p.96)</a:t>
            </a:r>
          </a:p>
          <a:p>
            <a:pPr algn="just"/>
            <a:r>
              <a:rPr lang="es-PE" dirty="0" smtClean="0"/>
              <a:t>Es decir, de acuerdo a las autoras, la resistencia que surge de las brechas en los resquicios de poder, no son una causa, sino consecuencia de un proceso anterior</a:t>
            </a:r>
            <a:r>
              <a:rPr lang="es-PE" dirty="0" smtClean="0">
                <a:solidFill>
                  <a:srgbClr val="FF0000"/>
                </a:solidFill>
              </a:rPr>
              <a:t>; el impulso de un cuerpo </a:t>
            </a:r>
            <a:r>
              <a:rPr lang="es-PE" dirty="0" err="1" smtClean="0">
                <a:solidFill>
                  <a:srgbClr val="FF0000"/>
                </a:solidFill>
              </a:rPr>
              <a:t>deseante</a:t>
            </a:r>
            <a:r>
              <a:rPr lang="es-PE" dirty="0" smtClean="0">
                <a:solidFill>
                  <a:srgbClr val="FF0000"/>
                </a:solidFill>
              </a:rPr>
              <a:t> de transgredir una normatividad no inclusiva</a:t>
            </a:r>
            <a:r>
              <a:rPr lang="es-PE" dirty="0" smtClean="0"/>
              <a:t>.</a:t>
            </a:r>
            <a:endParaRPr lang="es-PE" dirty="0"/>
          </a:p>
        </p:txBody>
      </p:sp>
      <p:pic>
        <p:nvPicPr>
          <p:cNvPr id="2" name="Imagen 1"/>
          <p:cNvPicPr>
            <a:picLocks noChangeAspect="1"/>
          </p:cNvPicPr>
          <p:nvPr/>
        </p:nvPicPr>
        <p:blipFill>
          <a:blip r:embed="rId2"/>
          <a:stretch>
            <a:fillRect/>
          </a:stretch>
        </p:blipFill>
        <p:spPr>
          <a:xfrm>
            <a:off x="5925619" y="973415"/>
            <a:ext cx="4999763" cy="4446725"/>
          </a:xfrm>
          <a:prstGeom prst="rect">
            <a:avLst/>
          </a:prstGeom>
        </p:spPr>
      </p:pic>
    </p:spTree>
    <p:extLst>
      <p:ext uri="{BB962C8B-B14F-4D97-AF65-F5344CB8AC3E}">
        <p14:creationId xmlns:p14="http://schemas.microsoft.com/office/powerpoint/2010/main" val="47929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3200" i="1" u="sng" dirty="0" smtClean="0"/>
              <a:t>Violencia, pensamiento y crítica con Judith Butler</a:t>
            </a:r>
            <a:r>
              <a:rPr lang="es-PE" sz="3200" u="sng" dirty="0" smtClean="0">
                <a:solidFill>
                  <a:srgbClr val="FF0000"/>
                </a:solidFill>
              </a:rPr>
              <a:t/>
            </a:r>
            <a:br>
              <a:rPr lang="es-PE" sz="3200" u="sng" dirty="0" smtClean="0">
                <a:solidFill>
                  <a:srgbClr val="FF0000"/>
                </a:solidFill>
              </a:rPr>
            </a:br>
            <a:endParaRPr lang="es-PE" sz="3200" u="sng" dirty="0">
              <a:solidFill>
                <a:srgbClr val="FF0000"/>
              </a:solidFill>
            </a:endParaRPr>
          </a:p>
        </p:txBody>
      </p:sp>
      <p:sp>
        <p:nvSpPr>
          <p:cNvPr id="3" name="Marcador de contenido 2"/>
          <p:cNvSpPr>
            <a:spLocks noGrp="1"/>
          </p:cNvSpPr>
          <p:nvPr>
            <p:ph idx="1"/>
          </p:nvPr>
        </p:nvSpPr>
        <p:spPr>
          <a:xfrm>
            <a:off x="2611890" y="5509351"/>
            <a:ext cx="6315075" cy="945425"/>
          </a:xfrm>
        </p:spPr>
        <p:txBody>
          <a:bodyPr>
            <a:noAutofit/>
          </a:bodyPr>
          <a:lstStyle/>
          <a:p>
            <a:pPr algn="ctr">
              <a:buFont typeface="Wingdings" panose="05000000000000000000" pitchFamily="2" charset="2"/>
              <a:buChar char="Ø"/>
            </a:pPr>
            <a:r>
              <a:rPr lang="es-PE" sz="4000" dirty="0" smtClean="0">
                <a:hlinkClick r:id="rId2"/>
              </a:rPr>
              <a:t> Reproducir Video</a:t>
            </a:r>
            <a:endParaRPr lang="es-PE" sz="4000" dirty="0"/>
          </a:p>
        </p:txBody>
      </p:sp>
      <p:pic>
        <p:nvPicPr>
          <p:cNvPr id="4" name="Imagen 3"/>
          <p:cNvPicPr>
            <a:picLocks noChangeAspect="1"/>
          </p:cNvPicPr>
          <p:nvPr/>
        </p:nvPicPr>
        <p:blipFill>
          <a:blip r:embed="rId3"/>
          <a:stretch>
            <a:fillRect/>
          </a:stretch>
        </p:blipFill>
        <p:spPr>
          <a:xfrm>
            <a:off x="2611890" y="1690688"/>
            <a:ext cx="6315075" cy="3438525"/>
          </a:xfrm>
          <a:prstGeom prst="rect">
            <a:avLst/>
          </a:prstGeom>
        </p:spPr>
      </p:pic>
    </p:spTree>
    <p:extLst>
      <p:ext uri="{BB962C8B-B14F-4D97-AF65-F5344CB8AC3E}">
        <p14:creationId xmlns:p14="http://schemas.microsoft.com/office/powerpoint/2010/main" val="90301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lgn="ctr"/>
            <a:r>
              <a:rPr lang="es-PE" u="sng" dirty="0">
                <a:effectLst>
                  <a:outerShdw blurRad="38100" dist="38100" dir="2700000" algn="tl">
                    <a:srgbClr val="000000">
                      <a:alpha val="43137"/>
                    </a:srgbClr>
                  </a:outerShdw>
                </a:effectLst>
              </a:rPr>
              <a:t>Butler. </a:t>
            </a:r>
            <a:r>
              <a:rPr lang="es-PE" i="1" u="sng" dirty="0">
                <a:effectLst>
                  <a:outerShdw blurRad="38100" dist="38100" dir="2700000" algn="tl">
                    <a:srgbClr val="000000">
                      <a:alpha val="43137"/>
                    </a:srgbClr>
                  </a:outerShdw>
                </a:effectLst>
              </a:rPr>
              <a:t>Deshacer el género</a:t>
            </a:r>
            <a:r>
              <a:rPr lang="es-PE" u="sng" dirty="0">
                <a:effectLst>
                  <a:outerShdw blurRad="38100" dist="38100" dir="2700000" algn="tl">
                    <a:srgbClr val="000000">
                      <a:alpha val="43137"/>
                    </a:srgbClr>
                  </a:outerShdw>
                </a:effectLst>
              </a:rPr>
              <a:t>. pp. </a:t>
            </a:r>
            <a:r>
              <a:rPr lang="es-PE" u="sng" dirty="0" smtClean="0">
                <a:effectLst>
                  <a:outerShdw blurRad="38100" dist="38100" dir="2700000" algn="tl">
                    <a:srgbClr val="000000">
                      <a:alpha val="43137"/>
                    </a:srgbClr>
                  </a:outerShdw>
                </a:effectLst>
              </a:rPr>
              <a:t>67-88</a:t>
            </a:r>
            <a:endParaRPr lang="es-PE" u="sng"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554480"/>
            <a:ext cx="5405846" cy="5042263"/>
          </a:xfrm>
        </p:spPr>
        <p:txBody>
          <a:bodyPr>
            <a:normAutofit lnSpcReduction="10000"/>
          </a:bodyPr>
          <a:lstStyle/>
          <a:p>
            <a:pPr algn="just"/>
            <a:r>
              <a:rPr lang="es-PE" dirty="0" smtClean="0"/>
              <a:t>Butler discute el Reglamento de Género. La idea de reglamento sugiere una institucionalización, la imposición de leyes, la regulación de individuos y un conjunto de reglas normativas. </a:t>
            </a:r>
          </a:p>
          <a:p>
            <a:pPr algn="just"/>
            <a:r>
              <a:rPr lang="es-PE" dirty="0" smtClean="0"/>
              <a:t>En </a:t>
            </a:r>
            <a:r>
              <a:rPr lang="es-PE" dirty="0" smtClean="0"/>
              <a:t>este sentido el género, por sí mismo, supone una normatividad, en el sentido en que se </a:t>
            </a:r>
            <a:r>
              <a:rPr lang="es-PE" i="1" dirty="0" smtClean="0"/>
              <a:t>normaliza</a:t>
            </a:r>
            <a:r>
              <a:rPr lang="es-PE" dirty="0" smtClean="0"/>
              <a:t> cierto estándar. </a:t>
            </a:r>
            <a:r>
              <a:rPr lang="es-PE" dirty="0" smtClean="0"/>
              <a:t>La </a:t>
            </a:r>
            <a:r>
              <a:rPr lang="es-PE" dirty="0" smtClean="0"/>
              <a:t>norma de género está incorporada en algún sentido en el individuo social y determina su inteligibilidad. </a:t>
            </a:r>
          </a:p>
          <a:p>
            <a:pPr algn="just"/>
            <a:endParaRPr lang="es-PE" dirty="0" smtClean="0"/>
          </a:p>
          <a:p>
            <a:pPr algn="just"/>
            <a:endParaRPr lang="es-PE" dirty="0"/>
          </a:p>
        </p:txBody>
      </p:sp>
      <p:pic>
        <p:nvPicPr>
          <p:cNvPr id="4" name="Imagen 3"/>
          <p:cNvPicPr>
            <a:picLocks noChangeAspect="1"/>
          </p:cNvPicPr>
          <p:nvPr/>
        </p:nvPicPr>
        <p:blipFill>
          <a:blip r:embed="rId2"/>
          <a:stretch>
            <a:fillRect/>
          </a:stretch>
        </p:blipFill>
        <p:spPr>
          <a:xfrm>
            <a:off x="6374919" y="1554480"/>
            <a:ext cx="4978881" cy="4376057"/>
          </a:xfrm>
          <a:prstGeom prst="rect">
            <a:avLst/>
          </a:prstGeom>
        </p:spPr>
      </p:pic>
    </p:spTree>
    <p:extLst>
      <p:ext uri="{BB962C8B-B14F-4D97-AF65-F5344CB8AC3E}">
        <p14:creationId xmlns:p14="http://schemas.microsoft.com/office/powerpoint/2010/main" val="189263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133702" y="703385"/>
            <a:ext cx="6220097" cy="5473578"/>
          </a:xfrm>
        </p:spPr>
        <p:txBody>
          <a:bodyPr>
            <a:normAutofit fontScale="70000" lnSpcReduction="20000"/>
          </a:bodyPr>
          <a:lstStyle/>
          <a:p>
            <a:pPr algn="just"/>
            <a:r>
              <a:rPr lang="es-PE" dirty="0"/>
              <a:t>En este sentido, estar “fuera de la norma” supone una paradoja, “porque si la norma convierte el campo social en inteligible y normaliza este campo, entonces estar fuera de la norma es, en cierto sentido, estar definido todavía en relación con ella.” (p.69</a:t>
            </a:r>
            <a:r>
              <a:rPr lang="es-PE" dirty="0" smtClean="0"/>
              <a:t>)</a:t>
            </a:r>
          </a:p>
          <a:p>
            <a:pPr algn="just"/>
            <a:r>
              <a:rPr lang="es-PE" dirty="0" smtClean="0"/>
              <a:t>Butler nos refiere lo siguiente: “El género no es exactamente lo que uno &lt;</a:t>
            </a:r>
            <a:r>
              <a:rPr lang="es-PE" i="1" dirty="0" smtClean="0"/>
              <a:t>es</a:t>
            </a:r>
            <a:r>
              <a:rPr lang="es-PE" dirty="0" smtClean="0"/>
              <a:t>&gt; ni tampoco precisamente lo que uno </a:t>
            </a:r>
            <a:r>
              <a:rPr lang="es-PE" i="1" dirty="0" smtClean="0"/>
              <a:t>&lt;tiene&gt;, </a:t>
            </a:r>
            <a:r>
              <a:rPr lang="es-PE" dirty="0" smtClean="0"/>
              <a:t>El género es el aparato a través del cual tiene lugar la producción y normalización de lo masculino y lo femenino junto con las formas intersticiales hormonales, cromosómicas, psíquicas y </a:t>
            </a:r>
            <a:r>
              <a:rPr lang="es-PE" dirty="0" err="1" smtClean="0"/>
              <a:t>performativas</a:t>
            </a:r>
            <a:r>
              <a:rPr lang="es-PE" dirty="0" smtClean="0"/>
              <a:t> que el género asume. Asumir que el género implica única y exclusivamente la matriz de los masculino y lo femenino es precisamente no comprender que la producción de la coherencia binaria es contingente, que tiene un coste, y que aquellas permutaciones del género que no cuadran con el binario forman parte del género tanto como su ejemplo más normativo.” (p.70)</a:t>
            </a:r>
          </a:p>
          <a:p>
            <a:pPr algn="just"/>
            <a:r>
              <a:rPr lang="es-PE" dirty="0" smtClean="0"/>
              <a:t>De este modo Butler plantea que el género puede “desplazarse más allá del binario naturalizado” (</a:t>
            </a:r>
            <a:r>
              <a:rPr lang="es-PE" i="1" dirty="0" smtClean="0"/>
              <a:t>Ib.</a:t>
            </a:r>
            <a:r>
              <a:rPr lang="es-PE" dirty="0" smtClean="0"/>
              <a:t>)</a:t>
            </a:r>
            <a:endParaRPr lang="es-PE" dirty="0"/>
          </a:p>
        </p:txBody>
      </p:sp>
      <p:pic>
        <p:nvPicPr>
          <p:cNvPr id="6" name="Imagen 5"/>
          <p:cNvPicPr>
            <a:picLocks noChangeAspect="1"/>
          </p:cNvPicPr>
          <p:nvPr/>
        </p:nvPicPr>
        <p:blipFill>
          <a:blip r:embed="rId2"/>
          <a:stretch>
            <a:fillRect/>
          </a:stretch>
        </p:blipFill>
        <p:spPr>
          <a:xfrm>
            <a:off x="523544" y="559694"/>
            <a:ext cx="4610158" cy="3515918"/>
          </a:xfrm>
          <a:prstGeom prst="rect">
            <a:avLst/>
          </a:prstGeom>
        </p:spPr>
      </p:pic>
      <p:pic>
        <p:nvPicPr>
          <p:cNvPr id="1030" name="Picture 6" descr="Image result for variedad sexu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484" y="4075612"/>
            <a:ext cx="3123272" cy="233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92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6753" y="1110342"/>
            <a:ext cx="7800703" cy="5510757"/>
          </a:xfrm>
        </p:spPr>
        <p:txBody>
          <a:bodyPr>
            <a:normAutofit/>
          </a:bodyPr>
          <a:lstStyle/>
          <a:p>
            <a:pPr algn="just"/>
            <a:r>
              <a:rPr lang="es-PE" dirty="0" smtClean="0"/>
              <a:t>En </a:t>
            </a:r>
            <a:r>
              <a:rPr lang="es-PE" dirty="0" smtClean="0"/>
              <a:t>palabras del sociólogo </a:t>
            </a:r>
            <a:r>
              <a:rPr lang="es-PE" dirty="0" err="1" smtClean="0"/>
              <a:t>Ewald</a:t>
            </a:r>
            <a:r>
              <a:rPr lang="es-PE" dirty="0" smtClean="0"/>
              <a:t>, citado en Butler, la norma es un principio para la comparación, es decir, plantea una </a:t>
            </a:r>
            <a:r>
              <a:rPr lang="es-PE" dirty="0" smtClean="0">
                <a:solidFill>
                  <a:srgbClr val="FF0000"/>
                </a:solidFill>
              </a:rPr>
              <a:t>medida común </a:t>
            </a:r>
            <a:r>
              <a:rPr lang="es-PE" dirty="0" smtClean="0"/>
              <a:t>que se establece como una referencia social. Siguiendo a Foucault, la norma integra todo lo que escapa de ella. </a:t>
            </a:r>
          </a:p>
          <a:p>
            <a:pPr algn="just"/>
            <a:r>
              <a:rPr lang="es-PE" dirty="0" smtClean="0"/>
              <a:t>De acuerdo a </a:t>
            </a:r>
            <a:r>
              <a:rPr lang="es-PE" dirty="0" smtClean="0"/>
              <a:t>Butler, siguiendo a </a:t>
            </a:r>
            <a:r>
              <a:rPr lang="es-PE" dirty="0" err="1" smtClean="0"/>
              <a:t>Macheray</a:t>
            </a:r>
            <a:r>
              <a:rPr lang="es-PE" dirty="0" smtClean="0"/>
              <a:t>: “La </a:t>
            </a:r>
            <a:r>
              <a:rPr lang="es-PE" dirty="0" smtClean="0"/>
              <a:t>norma confiere realidad activamente; de hecho, la norma se constituye como tal sólo en virtud de la repetición de su poder para conferir realidad.” (p.83)</a:t>
            </a:r>
            <a:endParaRPr lang="es-PE" dirty="0"/>
          </a:p>
        </p:txBody>
      </p:sp>
      <p:pic>
        <p:nvPicPr>
          <p:cNvPr id="4" name="Imagen 3"/>
          <p:cNvPicPr>
            <a:picLocks noChangeAspect="1"/>
          </p:cNvPicPr>
          <p:nvPr/>
        </p:nvPicPr>
        <p:blipFill>
          <a:blip r:embed="rId2"/>
          <a:stretch>
            <a:fillRect/>
          </a:stretch>
        </p:blipFill>
        <p:spPr>
          <a:xfrm>
            <a:off x="8136255" y="1498963"/>
            <a:ext cx="3476625" cy="3886200"/>
          </a:xfrm>
          <a:prstGeom prst="rect">
            <a:avLst/>
          </a:prstGeom>
        </p:spPr>
      </p:pic>
    </p:spTree>
    <p:extLst>
      <p:ext uri="{BB962C8B-B14F-4D97-AF65-F5344CB8AC3E}">
        <p14:creationId xmlns:p14="http://schemas.microsoft.com/office/powerpoint/2010/main" val="2686360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043645"/>
            <a:ext cx="10515600" cy="3681957"/>
          </a:xfrm>
        </p:spPr>
        <p:txBody>
          <a:bodyPr>
            <a:normAutofit fontScale="70000" lnSpcReduction="20000"/>
          </a:bodyPr>
          <a:lstStyle/>
          <a:p>
            <a:pPr algn="just"/>
            <a:r>
              <a:rPr lang="es-PE" dirty="0" smtClean="0"/>
              <a:t>La </a:t>
            </a:r>
            <a:r>
              <a:rPr lang="es-PE" dirty="0" smtClean="0"/>
              <a:t>reglamentación es necesaria para que los individuos estén en condiciones de inteligibilidad cultural y social. Desviarse de la norma, socialmente, es visto como algo abyecto e irrumpe el proceso regulador de la normatividad binaria, de modo que la diferencia queda aniquilada.</a:t>
            </a:r>
          </a:p>
          <a:p>
            <a:pPr algn="just"/>
            <a:r>
              <a:rPr lang="es-PE" dirty="0" smtClean="0"/>
              <a:t>El </a:t>
            </a:r>
            <a:r>
              <a:rPr lang="es-PE" dirty="0" smtClean="0"/>
              <a:t>reglamento debería </a:t>
            </a:r>
            <a:r>
              <a:rPr lang="es-PE" dirty="0" smtClean="0"/>
              <a:t>poder incorporar </a:t>
            </a:r>
            <a:r>
              <a:rPr lang="es-PE" dirty="0" smtClean="0"/>
              <a:t>lo que excede la normatividad, regularizándolo, de acuerdo a lo establecido por </a:t>
            </a:r>
            <a:r>
              <a:rPr lang="es-PE" dirty="0" err="1" smtClean="0"/>
              <a:t>Ewald</a:t>
            </a:r>
            <a:r>
              <a:rPr lang="es-PE" dirty="0" smtClean="0"/>
              <a:t> y Foucault. Siguiendo su lógica, la normatividad plasma el ideal en la práctica y las opciones que trascienden lo binario deberían incluirse en el desenvolvimiento social, adaptando la norma dinámicamente, sin embargo, Butler concluye haciendo referencia al reglamento del ejército, en donde “actúan sobe la producción y el mantenimiento de la norma que rige quién es hombre o una mujer; qué es el habla y cuando hay o no sexualidad” (p. 88) </a:t>
            </a:r>
            <a:endParaRPr lang="es-PE" dirty="0"/>
          </a:p>
          <a:p>
            <a:pPr algn="just"/>
            <a:r>
              <a:rPr lang="es-PE" dirty="0" smtClean="0"/>
              <a:t>Ello supone que institucionalmente, hay claras muestras de una reglamentación reduccionista de algo que debería competer al espectro de las libertades individuales. Butler nos demuestra, de este modo, cómo está instituida una imposición de las reglas de género sin lugar a reformulaciones. </a:t>
            </a:r>
          </a:p>
          <a:p>
            <a:pPr algn="just"/>
            <a:endParaRPr lang="es-PE" dirty="0"/>
          </a:p>
        </p:txBody>
      </p:sp>
      <p:pic>
        <p:nvPicPr>
          <p:cNvPr id="2050" name="Picture 2" descr="Image result for ejercito g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559" y="224563"/>
            <a:ext cx="5134881" cy="2547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13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45218"/>
          </a:xfrm>
        </p:spPr>
        <p:txBody>
          <a:bodyPr>
            <a:normAutofit/>
          </a:bodyPr>
          <a:lstStyle/>
          <a:p>
            <a:pPr lvl="0" algn="ctr"/>
            <a:r>
              <a:rPr lang="es-PE" sz="3200" u="sng" dirty="0" smtClean="0">
                <a:solidFill>
                  <a:srgbClr val="FF0000"/>
                </a:solidFill>
              </a:rPr>
              <a:t>Butler. </a:t>
            </a:r>
            <a:r>
              <a:rPr lang="es-PE" sz="3200" i="1" u="sng" dirty="0" smtClean="0">
                <a:solidFill>
                  <a:srgbClr val="FF0000"/>
                </a:solidFill>
              </a:rPr>
              <a:t>Cuerpos que importan</a:t>
            </a:r>
            <a:r>
              <a:rPr lang="es-PE" sz="3200" u="sng" dirty="0" smtClean="0">
                <a:solidFill>
                  <a:srgbClr val="FF0000"/>
                </a:solidFill>
              </a:rPr>
              <a:t>. pp.53-92</a:t>
            </a:r>
            <a:br>
              <a:rPr lang="es-PE" sz="3200" u="sng" dirty="0" smtClean="0">
                <a:solidFill>
                  <a:srgbClr val="FF0000"/>
                </a:solidFill>
              </a:rPr>
            </a:br>
            <a:endParaRPr lang="es-PE" sz="1200" u="sng" dirty="0">
              <a:solidFill>
                <a:srgbClr val="FF0000"/>
              </a:solidFill>
            </a:endParaRPr>
          </a:p>
        </p:txBody>
      </p:sp>
      <p:sp>
        <p:nvSpPr>
          <p:cNvPr id="3" name="Marcador de contenido 2"/>
          <p:cNvSpPr>
            <a:spLocks noGrp="1"/>
          </p:cNvSpPr>
          <p:nvPr>
            <p:ph idx="1"/>
          </p:nvPr>
        </p:nvSpPr>
        <p:spPr>
          <a:xfrm>
            <a:off x="838200" y="1319349"/>
            <a:ext cx="10515600" cy="2563538"/>
          </a:xfrm>
        </p:spPr>
        <p:txBody>
          <a:bodyPr>
            <a:normAutofit lnSpcReduction="10000"/>
          </a:bodyPr>
          <a:lstStyle/>
          <a:p>
            <a:pPr algn="just"/>
            <a:r>
              <a:rPr lang="es-PE" sz="1600" dirty="0" smtClean="0"/>
              <a:t>Butler refiere que con </a:t>
            </a:r>
            <a:r>
              <a:rPr lang="es-PE" sz="1600" dirty="0" err="1" smtClean="0"/>
              <a:t>Vattimo</a:t>
            </a:r>
            <a:r>
              <a:rPr lang="es-PE" sz="1600" dirty="0" smtClean="0"/>
              <a:t> y el post-estructuralismo</a:t>
            </a:r>
            <a:r>
              <a:rPr lang="es-PE" sz="1600" dirty="0" smtClean="0">
                <a:solidFill>
                  <a:srgbClr val="FF0000"/>
                </a:solidFill>
              </a:rPr>
              <a:t>, la idea de materia como categoría se ha disuelto </a:t>
            </a:r>
            <a:r>
              <a:rPr lang="es-PE" sz="1600" dirty="0" smtClean="0"/>
              <a:t>y por ello hace falta </a:t>
            </a:r>
            <a:r>
              <a:rPr lang="es-PE" sz="1600" u="sng" dirty="0" smtClean="0">
                <a:solidFill>
                  <a:srgbClr val="FF0000"/>
                </a:solidFill>
              </a:rPr>
              <a:t>repensar la idea de “cuerpo</a:t>
            </a:r>
            <a:r>
              <a:rPr lang="es-PE" sz="1600" dirty="0" smtClean="0"/>
              <a:t>”; Nos dice que: “Uno suele oír advertencias como la siguiente: Si todo es discurso, ¿qué pasa con el cuerpo? Si todo es un texto, ¿qué decir de la violencia y el daño corporal? En el post-estructuralismo o para el estructuralismo, ¿hay alguna materia que importa?” (p.54). Butler busca considerar cómo la materialidad ha supuesto un carácter irreductible para el género. En otras palabras, se pregunta cómo la materialidad del sexo se puede, o no, considerar como una construcción cultural. </a:t>
            </a:r>
          </a:p>
          <a:p>
            <a:pPr algn="just"/>
            <a:r>
              <a:rPr lang="es-PE" sz="1600" dirty="0" smtClean="0"/>
              <a:t>Se descoloca al término “</a:t>
            </a:r>
            <a:r>
              <a:rPr lang="es-PE" sz="1600" dirty="0" smtClean="0">
                <a:solidFill>
                  <a:srgbClr val="FF0000"/>
                </a:solidFill>
              </a:rPr>
              <a:t>materia</a:t>
            </a:r>
            <a:r>
              <a:rPr lang="es-PE" sz="1600" dirty="0" smtClean="0"/>
              <a:t>” para abrir horizontes de pensar la importancia de los cuerpos. Al ejercer una de-construcción no se busca perder el sentido de cuerpo y materia, sino que busca interpelárseles. (Cfr. p. 57) </a:t>
            </a:r>
          </a:p>
          <a:p>
            <a:pPr algn="just"/>
            <a:r>
              <a:rPr lang="es-PE" sz="1600" dirty="0" smtClean="0"/>
              <a:t>Retrotrae la asociación de la materia y lo femenino por cuanto “mater” proviene de matriz (o el útero) y, en ese sentido, supone “una problemática de la reproducción”. En griego “</a:t>
            </a:r>
            <a:r>
              <a:rPr lang="es-PE" sz="1600" dirty="0" err="1" smtClean="0"/>
              <a:t>hyle</a:t>
            </a:r>
            <a:r>
              <a:rPr lang="es-PE" sz="1600" dirty="0" smtClean="0"/>
              <a:t>” supone la materia sobre la cual se produce cultura y, de este modo, es </a:t>
            </a:r>
            <a:r>
              <a:rPr lang="es-PE" sz="1600" dirty="0" smtClean="0">
                <a:solidFill>
                  <a:srgbClr val="FF0000"/>
                </a:solidFill>
              </a:rPr>
              <a:t>causa</a:t>
            </a:r>
            <a:r>
              <a:rPr lang="es-PE" sz="1600" dirty="0" smtClean="0"/>
              <a:t> y parte de la </a:t>
            </a:r>
            <a:r>
              <a:rPr lang="es-PE" sz="1600" dirty="0" smtClean="0">
                <a:solidFill>
                  <a:srgbClr val="FF0000"/>
                </a:solidFill>
              </a:rPr>
              <a:t>forma</a:t>
            </a:r>
            <a:r>
              <a:rPr lang="es-PE" sz="1600" dirty="0" smtClean="0"/>
              <a:t>. Así, </a:t>
            </a:r>
            <a:r>
              <a:rPr lang="es-PE" sz="1600" u="sng" dirty="0" smtClean="0">
                <a:solidFill>
                  <a:srgbClr val="FF0000"/>
                </a:solidFill>
              </a:rPr>
              <a:t>se vinculan la materia, el origen y la significación</a:t>
            </a:r>
            <a:r>
              <a:rPr lang="es-PE" sz="1600" dirty="0" smtClean="0"/>
              <a:t>. (Cfr. p.58)</a:t>
            </a:r>
          </a:p>
          <a:p>
            <a:pPr algn="just"/>
            <a:endParaRPr lang="es-PE" sz="1600" dirty="0"/>
          </a:p>
        </p:txBody>
      </p:sp>
      <p:pic>
        <p:nvPicPr>
          <p:cNvPr id="1026" name="Picture 2" descr="https://resonancescience.org/wp-content/uploads/2019/06/5thmat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688" y="4320207"/>
            <a:ext cx="7089912" cy="1991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800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71344"/>
          </a:xfrm>
        </p:spPr>
        <p:txBody>
          <a:bodyPr/>
          <a:lstStyle/>
          <a:p>
            <a:pPr algn="ctr"/>
            <a:r>
              <a:rPr lang="es-PE" b="1" u="sng" dirty="0" smtClean="0">
                <a:solidFill>
                  <a:srgbClr val="FF0000"/>
                </a:solidFill>
              </a:rPr>
              <a:t>Actividad para la Unidad 2:</a:t>
            </a:r>
            <a:endParaRPr lang="es-PE" dirty="0">
              <a:solidFill>
                <a:srgbClr val="FF0000"/>
              </a:solidFill>
            </a:endParaRPr>
          </a:p>
        </p:txBody>
      </p:sp>
      <p:sp>
        <p:nvSpPr>
          <p:cNvPr id="3" name="Marcador de contenido 2"/>
          <p:cNvSpPr>
            <a:spLocks noGrp="1"/>
          </p:cNvSpPr>
          <p:nvPr>
            <p:ph idx="1"/>
          </p:nvPr>
        </p:nvSpPr>
        <p:spPr>
          <a:xfrm>
            <a:off x="838200" y="1306286"/>
            <a:ext cx="10515600" cy="3398236"/>
          </a:xfrm>
        </p:spPr>
        <p:txBody>
          <a:bodyPr>
            <a:normAutofit fontScale="62500" lnSpcReduction="20000"/>
          </a:bodyPr>
          <a:lstStyle/>
          <a:p>
            <a:pPr algn="just"/>
            <a:r>
              <a:rPr lang="es-PE" sz="3800" dirty="0" smtClean="0"/>
              <a:t>De acuerdo a lo visto, la idea de “cuerpo” puede entenderse como aquella materialidad que puede pensarse como potencialmente el punto de partida para la identidad de una persona, pero no podemos negar su aspecto “</a:t>
            </a:r>
            <a:r>
              <a:rPr lang="es-PE" sz="3800" dirty="0" err="1" smtClean="0"/>
              <a:t>deseante</a:t>
            </a:r>
            <a:r>
              <a:rPr lang="es-PE" sz="3800" dirty="0" smtClean="0"/>
              <a:t>” más allá de las estructuras e imposiciones sociales que forman a la persona desde muy temprano. </a:t>
            </a:r>
          </a:p>
          <a:p>
            <a:pPr algn="just"/>
            <a:r>
              <a:rPr lang="es-PE" sz="3800" dirty="0" smtClean="0"/>
              <a:t>Recordemos que, de acuerdo a Butler, la materia puede entenderse como causa y parte de la forma, es decir la materia no sólo origina, sino que compone aquello a lo que da significado: la consideración de cuerpo, bajo este concepto, nos indica que lo corpóreo podría no ser meramente un vehículo instrumental para el desarrollo y edificación personal de una construcción social, sino que, desde esta perspectiva, podemos considerar lo corpóreo como un fin en sí mismo.</a:t>
            </a:r>
          </a:p>
          <a:p>
            <a:endParaRPr lang="es-PE" dirty="0"/>
          </a:p>
        </p:txBody>
      </p:sp>
      <p:pic>
        <p:nvPicPr>
          <p:cNvPr id="10242" name="Picture 2" descr="Image result for genero en construc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797" y="4426861"/>
            <a:ext cx="7032003" cy="2298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37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199" y="3617844"/>
            <a:ext cx="10515600" cy="3057276"/>
          </a:xfrm>
        </p:spPr>
        <p:txBody>
          <a:bodyPr>
            <a:normAutofit fontScale="62500" lnSpcReduction="20000"/>
          </a:bodyPr>
          <a:lstStyle/>
          <a:p>
            <a:pPr algn="just"/>
            <a:r>
              <a:rPr lang="es-PE" dirty="0"/>
              <a:t>El poder sobre los cuerpos, así, debería retraerse a la voluntad, en donde el concepto de “cuerpo </a:t>
            </a:r>
            <a:r>
              <a:rPr lang="es-PE" dirty="0" err="1"/>
              <a:t>deseante</a:t>
            </a:r>
            <a:r>
              <a:rPr lang="es-PE" dirty="0"/>
              <a:t>” llena el vacío de </a:t>
            </a:r>
            <a:r>
              <a:rPr lang="es-PE" dirty="0" smtClean="0"/>
              <a:t>las </a:t>
            </a:r>
            <a:r>
              <a:rPr lang="es-PE" dirty="0"/>
              <a:t>razones que los individuos manifiestan en su resistencia a una normatividad excluyente. Desde la periferia, lo </a:t>
            </a:r>
            <a:r>
              <a:rPr lang="es-PE" i="1" dirty="0" err="1"/>
              <a:t>queer</a:t>
            </a:r>
            <a:r>
              <a:rPr lang="es-PE" dirty="0"/>
              <a:t> no responde a debates académicos de alguna tradición intelectual, sino que, lejos de plantearse problemas estructurales se ven confrontados al problema práctico de la disociación entre sus cuerpos y su consideración sobre el género.</a:t>
            </a:r>
          </a:p>
          <a:p>
            <a:pPr algn="just"/>
            <a:r>
              <a:rPr lang="es-PE" dirty="0"/>
              <a:t>Además de la explícita y censurable violencia física, podemos hablar de otro tipo de violencia, la cual supone negar este reconocimiento a la potestad administrativa sobre un concreto material. El rechazo al cuerpo, en tradiciones metafísicas o espirituales es algo recurrente, pero si ello implica negar la voluntad interna que pone en movimiento la auto-realización de una identidad distinta, luego es una violencia distinta la que afrenta la libre elección de personas que tienen derecho a interpretar y producir su corporeidad en la medida en que lo estimen adecuado. </a:t>
            </a:r>
          </a:p>
          <a:p>
            <a:pPr algn="just"/>
            <a:r>
              <a:rPr lang="es-PE" dirty="0"/>
              <a:t>Así, cuerpo puede ser algo más allá de materia, y la violencia puede ejercerse de modos más refinados que la manifestación física. La falta de reconocimiento, de igualdad y el exceso de exclusión pueden bien tomarse como formas violentas de censurar una libre interpretación y agencia de la libre voluntad.</a:t>
            </a:r>
          </a:p>
          <a:p>
            <a:endParaRPr lang="es-PE" dirty="0"/>
          </a:p>
        </p:txBody>
      </p:sp>
      <p:pic>
        <p:nvPicPr>
          <p:cNvPr id="11266" name="Picture 2" descr="https://dk-media.s3.amazonaws.com/media/1jzdl/images/14085898/huge/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666" y="396874"/>
            <a:ext cx="5936667" cy="2770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307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22069"/>
            <a:ext cx="5562600" cy="6230982"/>
          </a:xfrm>
        </p:spPr>
        <p:txBody>
          <a:bodyPr>
            <a:normAutofit fontScale="92500" lnSpcReduction="20000"/>
          </a:bodyPr>
          <a:lstStyle/>
          <a:p>
            <a:pPr algn="just"/>
            <a:r>
              <a:rPr lang="es-PE" dirty="0" smtClean="0"/>
              <a:t>Finalmente, pensar una reglamentación del género, podría interpretarse como una coacción o violencia a la libertad de identidad. Al mismo tiempo, hemos podido considerar que el género no prexiste ante la reglamentación, de modo que se concreta al establecer los criterios y orientaciones de la normatividad misma.</a:t>
            </a:r>
          </a:p>
          <a:p>
            <a:pPr algn="just"/>
            <a:r>
              <a:rPr lang="es-PE" dirty="0" smtClean="0"/>
              <a:t>Así, podemos plantear que el discurso forma y constituye a los individuos con una reglamentación implícita de género que es lícito cuestionar. </a:t>
            </a:r>
          </a:p>
          <a:p>
            <a:pPr algn="just"/>
            <a:r>
              <a:rPr lang="es-PE" dirty="0" smtClean="0"/>
              <a:t>Respecto a las normas sociales, de no adaptarse para incluir lo distinto, vemos entonces la negación de posibilidad de realización o reconocimiento que lo distinto, (y lo que transgrede lo binario), merece.</a:t>
            </a:r>
            <a:endParaRPr lang="es-PE" dirty="0"/>
          </a:p>
        </p:txBody>
      </p:sp>
      <p:pic>
        <p:nvPicPr>
          <p:cNvPr id="3074" name="Picture 2" descr="Image result for resistencia g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2321" y="897299"/>
            <a:ext cx="4536847" cy="453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84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591339"/>
            <a:ext cx="10515600" cy="2585624"/>
          </a:xfrm>
        </p:spPr>
        <p:txBody>
          <a:bodyPr>
            <a:normAutofit fontScale="85000" lnSpcReduction="10000"/>
          </a:bodyPr>
          <a:lstStyle/>
          <a:p>
            <a:pPr algn="just"/>
            <a:r>
              <a:rPr lang="es-PE" dirty="0"/>
              <a:t>En latín y griego, materia es una </a:t>
            </a:r>
            <a:r>
              <a:rPr lang="es-PE" dirty="0">
                <a:solidFill>
                  <a:srgbClr val="FF0000"/>
                </a:solidFill>
              </a:rPr>
              <a:t>potencialidad</a:t>
            </a:r>
            <a:r>
              <a:rPr lang="es-PE" dirty="0"/>
              <a:t> por la que se realiza la forma, no parece ser positivamente </a:t>
            </a:r>
            <a:r>
              <a:rPr lang="es-PE" dirty="0">
                <a:solidFill>
                  <a:srgbClr val="FF0000"/>
                </a:solidFill>
              </a:rPr>
              <a:t>algo por sí misma</a:t>
            </a:r>
            <a:r>
              <a:rPr lang="es-PE" dirty="0"/>
              <a:t>, sino que le es accidental a otra esencia que la determina y desde donde se da la realización. </a:t>
            </a:r>
          </a:p>
          <a:p>
            <a:pPr algn="just"/>
            <a:r>
              <a:rPr lang="es-PE" dirty="0"/>
              <a:t>Butler escribe: “La materia latina denota la sustancia a partir de la cual se hacen las cosas, no sólo la madera para construir casas y barcos, sino todo aquello que sirve para nutrir a los niños: los nutrientes que hacen las veces de extensiones del cuerpo de la madre.” (p. 60) En este sentido </a:t>
            </a:r>
            <a:r>
              <a:rPr lang="es-PE" u="sng" dirty="0">
                <a:solidFill>
                  <a:srgbClr val="FF0000"/>
                </a:solidFill>
              </a:rPr>
              <a:t>la materia no sólo origina, sino que </a:t>
            </a:r>
            <a:r>
              <a:rPr lang="es-PE" i="1" u="sng" dirty="0">
                <a:solidFill>
                  <a:srgbClr val="FF0000"/>
                </a:solidFill>
              </a:rPr>
              <a:t>compone</a:t>
            </a:r>
            <a:r>
              <a:rPr lang="es-PE" dirty="0"/>
              <a:t> aquello que significa. </a:t>
            </a:r>
          </a:p>
          <a:p>
            <a:endParaRPr lang="es-PE" dirty="0"/>
          </a:p>
        </p:txBody>
      </p:sp>
      <p:pic>
        <p:nvPicPr>
          <p:cNvPr id="2050" name="Picture 2" descr="Image result for materia cosmica conci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58062"/>
            <a:ext cx="5185051" cy="28598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tomic compos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58062"/>
            <a:ext cx="5153025"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45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18011"/>
            <a:ext cx="10515600" cy="3054059"/>
          </a:xfrm>
        </p:spPr>
        <p:txBody>
          <a:bodyPr>
            <a:normAutofit fontScale="62500" lnSpcReduction="20000"/>
          </a:bodyPr>
          <a:lstStyle/>
          <a:p>
            <a:pPr algn="just"/>
            <a:r>
              <a:rPr lang="es-PE" dirty="0"/>
              <a:t>La materia supone que su significación inteligible se encuentra </a:t>
            </a:r>
            <a:r>
              <a:rPr lang="es-PE" i="1" dirty="0"/>
              <a:t>materializada</a:t>
            </a:r>
            <a:r>
              <a:rPr lang="es-PE" dirty="0"/>
              <a:t> y aquello nos apunta a “lo que importa”. Notemos el juego de palabras que Butler utiliza en este sentido: “</a:t>
            </a:r>
            <a:r>
              <a:rPr lang="es-PE" dirty="0" err="1">
                <a:solidFill>
                  <a:srgbClr val="FF0000"/>
                </a:solidFill>
              </a:rPr>
              <a:t>Matter</a:t>
            </a:r>
            <a:r>
              <a:rPr lang="es-PE" dirty="0"/>
              <a:t>”, “</a:t>
            </a:r>
            <a:r>
              <a:rPr lang="es-PE" dirty="0" err="1">
                <a:solidFill>
                  <a:schemeClr val="accent1"/>
                </a:solidFill>
              </a:rPr>
              <a:t>Bodies</a:t>
            </a:r>
            <a:r>
              <a:rPr lang="es-PE" dirty="0">
                <a:solidFill>
                  <a:schemeClr val="accent1"/>
                </a:solidFill>
              </a:rPr>
              <a:t> </a:t>
            </a:r>
            <a:r>
              <a:rPr lang="es-PE" dirty="0" err="1">
                <a:solidFill>
                  <a:schemeClr val="accent1"/>
                </a:solidFill>
              </a:rPr>
              <a:t>that</a:t>
            </a:r>
            <a:r>
              <a:rPr lang="es-PE" dirty="0">
                <a:solidFill>
                  <a:schemeClr val="accent1"/>
                </a:solidFill>
              </a:rPr>
              <a:t> </a:t>
            </a:r>
            <a:r>
              <a:rPr lang="es-PE" dirty="0" err="1">
                <a:solidFill>
                  <a:schemeClr val="accent1"/>
                </a:solidFill>
              </a:rPr>
              <a:t>matter</a:t>
            </a:r>
            <a:r>
              <a:rPr lang="es-PE" dirty="0"/>
              <a:t>”, “</a:t>
            </a:r>
            <a:r>
              <a:rPr lang="es-PE" dirty="0" err="1">
                <a:solidFill>
                  <a:schemeClr val="accent6">
                    <a:lumMod val="60000"/>
                    <a:lumOff val="40000"/>
                  </a:schemeClr>
                </a:solidFill>
              </a:rPr>
              <a:t>matters</a:t>
            </a:r>
            <a:r>
              <a:rPr lang="es-PE" dirty="0"/>
              <a:t>”, “</a:t>
            </a:r>
            <a:r>
              <a:rPr lang="es-PE" dirty="0">
                <a:solidFill>
                  <a:srgbClr val="7030A0"/>
                </a:solidFill>
              </a:rPr>
              <a:t>to</a:t>
            </a:r>
            <a:r>
              <a:rPr lang="es-PE" dirty="0"/>
              <a:t> </a:t>
            </a:r>
            <a:r>
              <a:rPr lang="es-PE" dirty="0" err="1">
                <a:solidFill>
                  <a:srgbClr val="7030A0"/>
                </a:solidFill>
              </a:rPr>
              <a:t>matter</a:t>
            </a:r>
            <a:r>
              <a:rPr lang="es-PE" dirty="0"/>
              <a:t>”; es decir: “</a:t>
            </a:r>
            <a:r>
              <a:rPr lang="es-PE" dirty="0">
                <a:solidFill>
                  <a:srgbClr val="FF0000"/>
                </a:solidFill>
              </a:rPr>
              <a:t>materia, material, res</a:t>
            </a:r>
            <a:r>
              <a:rPr lang="es-PE" dirty="0"/>
              <a:t>”, “</a:t>
            </a:r>
            <a:r>
              <a:rPr lang="es-PE" dirty="0">
                <a:solidFill>
                  <a:schemeClr val="accent1"/>
                </a:solidFill>
              </a:rPr>
              <a:t>cuerpos que importan</a:t>
            </a:r>
            <a:r>
              <a:rPr lang="es-PE" dirty="0"/>
              <a:t>”, “</a:t>
            </a:r>
            <a:r>
              <a:rPr lang="es-PE" dirty="0">
                <a:solidFill>
                  <a:schemeClr val="accent6">
                    <a:lumMod val="60000"/>
                    <a:lumOff val="40000"/>
                  </a:schemeClr>
                </a:solidFill>
              </a:rPr>
              <a:t>materias / tópico, tema/ importa</a:t>
            </a:r>
            <a:r>
              <a:rPr lang="es-PE" dirty="0"/>
              <a:t>” e “</a:t>
            </a:r>
            <a:r>
              <a:rPr lang="es-PE" dirty="0">
                <a:solidFill>
                  <a:srgbClr val="7030A0"/>
                </a:solidFill>
              </a:rPr>
              <a:t>importar</a:t>
            </a:r>
            <a:r>
              <a:rPr lang="es-PE" dirty="0" smtClean="0"/>
              <a:t>”.</a:t>
            </a:r>
            <a:endParaRPr lang="en-US" dirty="0" smtClean="0"/>
          </a:p>
          <a:p>
            <a:pPr algn="just"/>
            <a:r>
              <a:rPr lang="en-US" dirty="0" err="1" smtClean="0"/>
              <a:t>En</a:t>
            </a:r>
            <a:r>
              <a:rPr lang="en-US" dirty="0" smtClean="0"/>
              <a:t> ese </a:t>
            </a:r>
            <a:r>
              <a:rPr lang="en-US" dirty="0" err="1" smtClean="0"/>
              <a:t>sentido</a:t>
            </a:r>
            <a:r>
              <a:rPr lang="en-US" dirty="0" smtClean="0"/>
              <a:t>: “To speak within these classical contexts of bodies that matter is not an idle pun, for to be material means to materialize, where the principle of that materialization is precisely what "matters" about that body, its very intelligibility. In this sense, to know the significance of something is to know how and why it matters, where "to matter" means at once "to materialize" and "to mean.“ ” (1993, p.32)</a:t>
            </a:r>
          </a:p>
          <a:p>
            <a:pPr algn="just"/>
            <a:r>
              <a:rPr lang="en-US" dirty="0" smtClean="0"/>
              <a:t>(“</a:t>
            </a:r>
            <a:r>
              <a:rPr lang="en-US" dirty="0" err="1" smtClean="0">
                <a:solidFill>
                  <a:schemeClr val="bg2">
                    <a:lumMod val="75000"/>
                  </a:schemeClr>
                </a:solidFill>
              </a:rPr>
              <a:t>Hablar</a:t>
            </a:r>
            <a:r>
              <a:rPr lang="en-US" dirty="0" smtClean="0">
                <a:solidFill>
                  <a:schemeClr val="bg2">
                    <a:lumMod val="75000"/>
                  </a:schemeClr>
                </a:solidFill>
              </a:rPr>
              <a:t> entre </a:t>
            </a:r>
            <a:r>
              <a:rPr lang="en-US" dirty="0" err="1" smtClean="0">
                <a:solidFill>
                  <a:schemeClr val="bg2">
                    <a:lumMod val="75000"/>
                  </a:schemeClr>
                </a:solidFill>
              </a:rPr>
              <a:t>estos</a:t>
            </a:r>
            <a:r>
              <a:rPr lang="en-US" dirty="0" smtClean="0">
                <a:solidFill>
                  <a:schemeClr val="bg2">
                    <a:lumMod val="75000"/>
                  </a:schemeClr>
                </a:solidFill>
              </a:rPr>
              <a:t> </a:t>
            </a:r>
            <a:r>
              <a:rPr lang="en-US" dirty="0" err="1" smtClean="0">
                <a:solidFill>
                  <a:schemeClr val="bg2">
                    <a:lumMod val="75000"/>
                  </a:schemeClr>
                </a:solidFill>
              </a:rPr>
              <a:t>contextos</a:t>
            </a:r>
            <a:r>
              <a:rPr lang="en-US" dirty="0" smtClean="0">
                <a:solidFill>
                  <a:schemeClr val="bg2">
                    <a:lumMod val="75000"/>
                  </a:schemeClr>
                </a:solidFill>
              </a:rPr>
              <a:t> </a:t>
            </a:r>
            <a:r>
              <a:rPr lang="en-US" dirty="0" err="1" smtClean="0">
                <a:solidFill>
                  <a:schemeClr val="bg2">
                    <a:lumMod val="75000"/>
                  </a:schemeClr>
                </a:solidFill>
              </a:rPr>
              <a:t>clásicos</a:t>
            </a:r>
            <a:r>
              <a:rPr lang="en-US" dirty="0" smtClean="0">
                <a:solidFill>
                  <a:schemeClr val="bg2">
                    <a:lumMod val="75000"/>
                  </a:schemeClr>
                </a:solidFill>
              </a:rPr>
              <a:t> de </a:t>
            </a:r>
            <a:r>
              <a:rPr lang="en-US" dirty="0" err="1" smtClean="0">
                <a:solidFill>
                  <a:srgbClr val="0070C0"/>
                </a:solidFill>
              </a:rPr>
              <a:t>cuerpos</a:t>
            </a:r>
            <a:r>
              <a:rPr lang="en-US" dirty="0" smtClean="0">
                <a:solidFill>
                  <a:srgbClr val="0070C0"/>
                </a:solidFill>
              </a:rPr>
              <a:t> que </a:t>
            </a:r>
            <a:r>
              <a:rPr lang="en-US" i="1" dirty="0" err="1" smtClean="0">
                <a:solidFill>
                  <a:srgbClr val="0070C0"/>
                </a:solidFill>
              </a:rPr>
              <a:t>importan</a:t>
            </a:r>
            <a:r>
              <a:rPr lang="en-US" i="1" dirty="0" smtClean="0"/>
              <a:t>/</a:t>
            </a:r>
            <a:r>
              <a:rPr lang="en-US" i="1" dirty="0" smtClean="0">
                <a:solidFill>
                  <a:srgbClr val="FF0000"/>
                </a:solidFill>
              </a:rPr>
              <a:t>se </a:t>
            </a:r>
            <a:r>
              <a:rPr lang="en-US" i="1" dirty="0" err="1" smtClean="0">
                <a:solidFill>
                  <a:srgbClr val="FF0000"/>
                </a:solidFill>
              </a:rPr>
              <a:t>materializan</a:t>
            </a:r>
            <a:r>
              <a:rPr lang="en-US" i="1" dirty="0" smtClean="0">
                <a:solidFill>
                  <a:srgbClr val="FF0000"/>
                </a:solidFill>
              </a:rPr>
              <a:t> </a:t>
            </a:r>
            <a:r>
              <a:rPr lang="en-US" dirty="0" smtClean="0">
                <a:solidFill>
                  <a:schemeClr val="bg2">
                    <a:lumMod val="75000"/>
                  </a:schemeClr>
                </a:solidFill>
              </a:rPr>
              <a:t>no </a:t>
            </a:r>
            <a:r>
              <a:rPr lang="en-US" dirty="0" err="1" smtClean="0">
                <a:solidFill>
                  <a:schemeClr val="bg2">
                    <a:lumMod val="75000"/>
                  </a:schemeClr>
                </a:solidFill>
              </a:rPr>
              <a:t>es</a:t>
            </a:r>
            <a:r>
              <a:rPr lang="en-US" dirty="0" smtClean="0">
                <a:solidFill>
                  <a:schemeClr val="bg2">
                    <a:lumMod val="75000"/>
                  </a:schemeClr>
                </a:solidFill>
              </a:rPr>
              <a:t> un </a:t>
            </a:r>
            <a:r>
              <a:rPr lang="en-US" dirty="0" err="1" smtClean="0">
                <a:solidFill>
                  <a:schemeClr val="bg2">
                    <a:lumMod val="75000"/>
                  </a:schemeClr>
                </a:solidFill>
              </a:rPr>
              <a:t>juego</a:t>
            </a:r>
            <a:r>
              <a:rPr lang="en-US" dirty="0" smtClean="0">
                <a:solidFill>
                  <a:schemeClr val="bg2">
                    <a:lumMod val="75000"/>
                  </a:schemeClr>
                </a:solidFill>
              </a:rPr>
              <a:t> de palabras casual, </a:t>
            </a:r>
            <a:r>
              <a:rPr lang="en-US" dirty="0" err="1" smtClean="0">
                <a:solidFill>
                  <a:schemeClr val="bg2">
                    <a:lumMod val="75000"/>
                  </a:schemeClr>
                </a:solidFill>
              </a:rPr>
              <a:t>porque</a:t>
            </a:r>
            <a:r>
              <a:rPr lang="en-US" dirty="0" smtClean="0">
                <a:solidFill>
                  <a:schemeClr val="bg2">
                    <a:lumMod val="75000"/>
                  </a:schemeClr>
                </a:solidFill>
              </a:rPr>
              <a:t> </a:t>
            </a:r>
            <a:r>
              <a:rPr lang="en-US" dirty="0" err="1" smtClean="0">
                <a:solidFill>
                  <a:schemeClr val="bg2">
                    <a:lumMod val="75000"/>
                  </a:schemeClr>
                </a:solidFill>
              </a:rPr>
              <a:t>ser</a:t>
            </a:r>
            <a:r>
              <a:rPr lang="en-US" dirty="0" smtClean="0">
                <a:solidFill>
                  <a:schemeClr val="bg2">
                    <a:lumMod val="75000"/>
                  </a:schemeClr>
                </a:solidFill>
              </a:rPr>
              <a:t> </a:t>
            </a:r>
            <a:r>
              <a:rPr lang="en-US" dirty="0" smtClean="0">
                <a:solidFill>
                  <a:srgbClr val="FF0000"/>
                </a:solidFill>
              </a:rPr>
              <a:t>material</a:t>
            </a:r>
            <a:r>
              <a:rPr lang="en-US" dirty="0" smtClean="0">
                <a:solidFill>
                  <a:schemeClr val="bg2">
                    <a:lumMod val="75000"/>
                  </a:schemeClr>
                </a:solidFill>
              </a:rPr>
              <a:t> </a:t>
            </a:r>
            <a:r>
              <a:rPr lang="en-US" dirty="0" err="1" smtClean="0">
                <a:solidFill>
                  <a:schemeClr val="bg2">
                    <a:lumMod val="75000"/>
                  </a:schemeClr>
                </a:solidFill>
              </a:rPr>
              <a:t>significa</a:t>
            </a:r>
            <a:r>
              <a:rPr lang="en-US" dirty="0" smtClean="0">
                <a:solidFill>
                  <a:schemeClr val="bg2">
                    <a:lumMod val="75000"/>
                  </a:schemeClr>
                </a:solidFill>
              </a:rPr>
              <a:t> </a:t>
            </a:r>
            <a:r>
              <a:rPr lang="en-US" dirty="0" err="1" smtClean="0">
                <a:solidFill>
                  <a:srgbClr val="FF0000"/>
                </a:solidFill>
              </a:rPr>
              <a:t>materializarse</a:t>
            </a:r>
            <a:r>
              <a:rPr lang="en-US" dirty="0" smtClean="0">
                <a:solidFill>
                  <a:schemeClr val="bg2">
                    <a:lumMod val="75000"/>
                  </a:schemeClr>
                </a:solidFill>
              </a:rPr>
              <a:t>, </a:t>
            </a:r>
            <a:r>
              <a:rPr lang="en-US" dirty="0" err="1" smtClean="0">
                <a:solidFill>
                  <a:schemeClr val="bg2">
                    <a:lumMod val="75000"/>
                  </a:schemeClr>
                </a:solidFill>
              </a:rPr>
              <a:t>donde</a:t>
            </a:r>
            <a:r>
              <a:rPr lang="en-US" dirty="0" smtClean="0">
                <a:solidFill>
                  <a:schemeClr val="bg2">
                    <a:lumMod val="75000"/>
                  </a:schemeClr>
                </a:solidFill>
              </a:rPr>
              <a:t> el principio de la </a:t>
            </a:r>
            <a:r>
              <a:rPr lang="en-US" dirty="0" err="1" smtClean="0">
                <a:solidFill>
                  <a:schemeClr val="bg2">
                    <a:lumMod val="75000"/>
                  </a:schemeClr>
                </a:solidFill>
              </a:rPr>
              <a:t>materialización</a:t>
            </a:r>
            <a:r>
              <a:rPr lang="en-US" dirty="0" smtClean="0">
                <a:solidFill>
                  <a:schemeClr val="bg2">
                    <a:lumMod val="75000"/>
                  </a:schemeClr>
                </a:solidFill>
              </a:rPr>
              <a:t> </a:t>
            </a:r>
            <a:r>
              <a:rPr lang="en-US" dirty="0" err="1" smtClean="0">
                <a:solidFill>
                  <a:schemeClr val="bg2">
                    <a:lumMod val="75000"/>
                  </a:schemeClr>
                </a:solidFill>
              </a:rPr>
              <a:t>es</a:t>
            </a:r>
            <a:r>
              <a:rPr lang="en-US" dirty="0" smtClean="0">
                <a:solidFill>
                  <a:schemeClr val="bg2">
                    <a:lumMod val="75000"/>
                  </a:schemeClr>
                </a:solidFill>
              </a:rPr>
              <a:t> </a:t>
            </a:r>
            <a:r>
              <a:rPr lang="en-US" dirty="0" err="1" smtClean="0">
                <a:solidFill>
                  <a:schemeClr val="bg2">
                    <a:lumMod val="75000"/>
                  </a:schemeClr>
                </a:solidFill>
              </a:rPr>
              <a:t>precisamente</a:t>
            </a:r>
            <a:r>
              <a:rPr lang="en-US" dirty="0" smtClean="0">
                <a:solidFill>
                  <a:schemeClr val="bg2">
                    <a:lumMod val="75000"/>
                  </a:schemeClr>
                </a:solidFill>
              </a:rPr>
              <a:t> lo que </a:t>
            </a:r>
            <a:r>
              <a:rPr lang="en-US" dirty="0" err="1" smtClean="0">
                <a:solidFill>
                  <a:schemeClr val="accent6">
                    <a:lumMod val="60000"/>
                    <a:lumOff val="40000"/>
                  </a:schemeClr>
                </a:solidFill>
              </a:rPr>
              <a:t>importa</a:t>
            </a:r>
            <a:r>
              <a:rPr lang="en-US" dirty="0" smtClean="0">
                <a:solidFill>
                  <a:schemeClr val="bg2">
                    <a:lumMod val="75000"/>
                  </a:schemeClr>
                </a:solidFill>
              </a:rPr>
              <a:t> </a:t>
            </a:r>
            <a:r>
              <a:rPr lang="en-US" dirty="0" err="1" smtClean="0">
                <a:solidFill>
                  <a:schemeClr val="bg2">
                    <a:lumMod val="75000"/>
                  </a:schemeClr>
                </a:solidFill>
              </a:rPr>
              <a:t>sobre</a:t>
            </a:r>
            <a:r>
              <a:rPr lang="en-US" dirty="0" smtClean="0">
                <a:solidFill>
                  <a:schemeClr val="bg2">
                    <a:lumMod val="75000"/>
                  </a:schemeClr>
                </a:solidFill>
              </a:rPr>
              <a:t> ese </a:t>
            </a:r>
            <a:r>
              <a:rPr lang="en-US" dirty="0" err="1" smtClean="0">
                <a:solidFill>
                  <a:schemeClr val="bg2">
                    <a:lumMod val="75000"/>
                  </a:schemeClr>
                </a:solidFill>
              </a:rPr>
              <a:t>cuerpo</a:t>
            </a:r>
            <a:r>
              <a:rPr lang="en-US" dirty="0" smtClean="0">
                <a:solidFill>
                  <a:schemeClr val="bg2">
                    <a:lumMod val="75000"/>
                  </a:schemeClr>
                </a:solidFill>
              </a:rPr>
              <a:t>, </a:t>
            </a:r>
            <a:r>
              <a:rPr lang="en-US" dirty="0" err="1" smtClean="0">
                <a:solidFill>
                  <a:schemeClr val="bg2">
                    <a:lumMod val="75000"/>
                  </a:schemeClr>
                </a:solidFill>
              </a:rPr>
              <a:t>su</a:t>
            </a:r>
            <a:r>
              <a:rPr lang="en-US" dirty="0" smtClean="0">
                <a:solidFill>
                  <a:schemeClr val="bg2">
                    <a:lumMod val="75000"/>
                  </a:schemeClr>
                </a:solidFill>
              </a:rPr>
              <a:t> </a:t>
            </a:r>
            <a:r>
              <a:rPr lang="en-US" dirty="0" err="1" smtClean="0">
                <a:solidFill>
                  <a:schemeClr val="bg2">
                    <a:lumMod val="75000"/>
                  </a:schemeClr>
                </a:solidFill>
              </a:rPr>
              <a:t>misma</a:t>
            </a:r>
            <a:r>
              <a:rPr lang="en-US" dirty="0" smtClean="0">
                <a:solidFill>
                  <a:schemeClr val="bg2">
                    <a:lumMod val="75000"/>
                  </a:schemeClr>
                </a:solidFill>
              </a:rPr>
              <a:t> </a:t>
            </a:r>
            <a:r>
              <a:rPr lang="en-US" dirty="0" err="1" smtClean="0">
                <a:solidFill>
                  <a:schemeClr val="bg2">
                    <a:lumMod val="75000"/>
                  </a:schemeClr>
                </a:solidFill>
              </a:rPr>
              <a:t>inteligibilidad</a:t>
            </a:r>
            <a:r>
              <a:rPr lang="en-US" dirty="0" smtClean="0">
                <a:solidFill>
                  <a:schemeClr val="bg2">
                    <a:lumMod val="75000"/>
                  </a:schemeClr>
                </a:solidFill>
              </a:rPr>
              <a:t>. </a:t>
            </a:r>
            <a:r>
              <a:rPr lang="en-US" dirty="0" err="1" smtClean="0">
                <a:solidFill>
                  <a:schemeClr val="bg2">
                    <a:lumMod val="75000"/>
                  </a:schemeClr>
                </a:solidFill>
              </a:rPr>
              <a:t>En</a:t>
            </a:r>
            <a:r>
              <a:rPr lang="en-US" dirty="0" smtClean="0">
                <a:solidFill>
                  <a:schemeClr val="bg2">
                    <a:lumMod val="75000"/>
                  </a:schemeClr>
                </a:solidFill>
              </a:rPr>
              <a:t> </a:t>
            </a:r>
            <a:r>
              <a:rPr lang="en-US" dirty="0" err="1" smtClean="0">
                <a:solidFill>
                  <a:schemeClr val="bg2">
                    <a:lumMod val="75000"/>
                  </a:schemeClr>
                </a:solidFill>
              </a:rPr>
              <a:t>este</a:t>
            </a:r>
            <a:r>
              <a:rPr lang="en-US" dirty="0" smtClean="0">
                <a:solidFill>
                  <a:schemeClr val="bg2">
                    <a:lumMod val="75000"/>
                  </a:schemeClr>
                </a:solidFill>
              </a:rPr>
              <a:t> </a:t>
            </a:r>
            <a:r>
              <a:rPr lang="en-US" dirty="0" err="1" smtClean="0">
                <a:solidFill>
                  <a:schemeClr val="bg2">
                    <a:lumMod val="75000"/>
                  </a:schemeClr>
                </a:solidFill>
              </a:rPr>
              <a:t>sentido</a:t>
            </a:r>
            <a:r>
              <a:rPr lang="en-US" dirty="0" smtClean="0">
                <a:solidFill>
                  <a:schemeClr val="bg2">
                    <a:lumMod val="75000"/>
                  </a:schemeClr>
                </a:solidFill>
              </a:rPr>
              <a:t>, saber el </a:t>
            </a:r>
            <a:r>
              <a:rPr lang="en-US" dirty="0" err="1" smtClean="0">
                <a:solidFill>
                  <a:schemeClr val="bg2">
                    <a:lumMod val="75000"/>
                  </a:schemeClr>
                </a:solidFill>
              </a:rPr>
              <a:t>significado</a:t>
            </a:r>
            <a:r>
              <a:rPr lang="en-US" dirty="0" smtClean="0">
                <a:solidFill>
                  <a:schemeClr val="bg2">
                    <a:lumMod val="75000"/>
                  </a:schemeClr>
                </a:solidFill>
              </a:rPr>
              <a:t> de </a:t>
            </a:r>
            <a:r>
              <a:rPr lang="en-US" dirty="0" err="1" smtClean="0">
                <a:solidFill>
                  <a:schemeClr val="bg2">
                    <a:lumMod val="75000"/>
                  </a:schemeClr>
                </a:solidFill>
              </a:rPr>
              <a:t>algo</a:t>
            </a:r>
            <a:r>
              <a:rPr lang="en-US" dirty="0" smtClean="0">
                <a:solidFill>
                  <a:schemeClr val="bg2">
                    <a:lumMod val="75000"/>
                  </a:schemeClr>
                </a:solidFill>
              </a:rPr>
              <a:t> </a:t>
            </a:r>
            <a:r>
              <a:rPr lang="en-US" dirty="0" err="1" smtClean="0">
                <a:solidFill>
                  <a:schemeClr val="bg2">
                    <a:lumMod val="75000"/>
                  </a:schemeClr>
                </a:solidFill>
              </a:rPr>
              <a:t>es</a:t>
            </a:r>
            <a:r>
              <a:rPr lang="en-US" dirty="0" smtClean="0">
                <a:solidFill>
                  <a:schemeClr val="bg2">
                    <a:lumMod val="75000"/>
                  </a:schemeClr>
                </a:solidFill>
              </a:rPr>
              <a:t> saber </a:t>
            </a:r>
            <a:r>
              <a:rPr lang="en-US" dirty="0" err="1" smtClean="0">
                <a:solidFill>
                  <a:schemeClr val="bg2">
                    <a:lumMod val="75000"/>
                  </a:schemeClr>
                </a:solidFill>
              </a:rPr>
              <a:t>cómo</a:t>
            </a:r>
            <a:r>
              <a:rPr lang="en-US" dirty="0" smtClean="0">
                <a:solidFill>
                  <a:schemeClr val="bg2">
                    <a:lumMod val="75000"/>
                  </a:schemeClr>
                </a:solidFill>
              </a:rPr>
              <a:t> y </a:t>
            </a:r>
            <a:r>
              <a:rPr lang="en-US" dirty="0" err="1" smtClean="0">
                <a:solidFill>
                  <a:schemeClr val="bg2">
                    <a:lumMod val="75000"/>
                  </a:schemeClr>
                </a:solidFill>
              </a:rPr>
              <a:t>porque</a:t>
            </a:r>
            <a:r>
              <a:rPr lang="en-US" dirty="0" smtClean="0">
                <a:solidFill>
                  <a:schemeClr val="bg2">
                    <a:lumMod val="75000"/>
                  </a:schemeClr>
                </a:solidFill>
              </a:rPr>
              <a:t> </a:t>
            </a:r>
            <a:r>
              <a:rPr lang="en-US" dirty="0" err="1" smtClean="0">
                <a:solidFill>
                  <a:schemeClr val="accent6">
                    <a:lumMod val="60000"/>
                    <a:lumOff val="40000"/>
                  </a:schemeClr>
                </a:solidFill>
              </a:rPr>
              <a:t>importa</a:t>
            </a:r>
            <a:r>
              <a:rPr lang="en-US" dirty="0" smtClean="0">
                <a:solidFill>
                  <a:schemeClr val="bg2">
                    <a:lumMod val="75000"/>
                  </a:schemeClr>
                </a:solidFill>
              </a:rPr>
              <a:t>, </a:t>
            </a:r>
            <a:r>
              <a:rPr lang="en-US" dirty="0" err="1" smtClean="0">
                <a:solidFill>
                  <a:schemeClr val="bg2">
                    <a:lumMod val="75000"/>
                  </a:schemeClr>
                </a:solidFill>
              </a:rPr>
              <a:t>en</a:t>
            </a:r>
            <a:r>
              <a:rPr lang="en-US" dirty="0" smtClean="0">
                <a:solidFill>
                  <a:schemeClr val="bg2">
                    <a:lumMod val="75000"/>
                  </a:schemeClr>
                </a:solidFill>
              </a:rPr>
              <a:t> </a:t>
            </a:r>
            <a:r>
              <a:rPr lang="en-US" dirty="0" err="1" smtClean="0">
                <a:solidFill>
                  <a:schemeClr val="bg2">
                    <a:lumMod val="75000"/>
                  </a:schemeClr>
                </a:solidFill>
              </a:rPr>
              <a:t>donde</a:t>
            </a:r>
            <a:r>
              <a:rPr lang="en-US" dirty="0" smtClean="0">
                <a:solidFill>
                  <a:schemeClr val="bg2">
                    <a:lumMod val="75000"/>
                  </a:schemeClr>
                </a:solidFill>
              </a:rPr>
              <a:t> “</a:t>
            </a:r>
            <a:r>
              <a:rPr lang="en-US" dirty="0" err="1" smtClean="0">
                <a:solidFill>
                  <a:schemeClr val="bg2">
                    <a:lumMod val="75000"/>
                  </a:schemeClr>
                </a:solidFill>
              </a:rPr>
              <a:t>importar</a:t>
            </a:r>
            <a:r>
              <a:rPr lang="en-US" dirty="0" smtClean="0">
                <a:solidFill>
                  <a:schemeClr val="bg2">
                    <a:lumMod val="75000"/>
                  </a:schemeClr>
                </a:solidFill>
              </a:rPr>
              <a:t>” </a:t>
            </a:r>
            <a:r>
              <a:rPr lang="en-US" dirty="0" err="1" smtClean="0">
                <a:solidFill>
                  <a:schemeClr val="bg2">
                    <a:lumMod val="75000"/>
                  </a:schemeClr>
                </a:solidFill>
              </a:rPr>
              <a:t>quiere</a:t>
            </a:r>
            <a:r>
              <a:rPr lang="en-US" dirty="0" smtClean="0">
                <a:solidFill>
                  <a:schemeClr val="bg2">
                    <a:lumMod val="75000"/>
                  </a:schemeClr>
                </a:solidFill>
              </a:rPr>
              <a:t> </a:t>
            </a:r>
            <a:r>
              <a:rPr lang="en-US" dirty="0" err="1" smtClean="0">
                <a:solidFill>
                  <a:schemeClr val="bg2">
                    <a:lumMod val="75000"/>
                  </a:schemeClr>
                </a:solidFill>
              </a:rPr>
              <a:t>decir</a:t>
            </a:r>
            <a:r>
              <a:rPr lang="en-US" dirty="0" smtClean="0">
                <a:solidFill>
                  <a:schemeClr val="bg2">
                    <a:lumMod val="75000"/>
                  </a:schemeClr>
                </a:solidFill>
              </a:rPr>
              <a:t> al </a:t>
            </a:r>
            <a:r>
              <a:rPr lang="en-US" dirty="0" err="1" smtClean="0">
                <a:solidFill>
                  <a:schemeClr val="bg2">
                    <a:lumMod val="75000"/>
                  </a:schemeClr>
                </a:solidFill>
              </a:rPr>
              <a:t>mismo</a:t>
            </a:r>
            <a:r>
              <a:rPr lang="en-US" dirty="0" smtClean="0">
                <a:solidFill>
                  <a:schemeClr val="bg2">
                    <a:lumMod val="75000"/>
                  </a:schemeClr>
                </a:solidFill>
              </a:rPr>
              <a:t> </a:t>
            </a:r>
            <a:r>
              <a:rPr lang="en-US" dirty="0" err="1" smtClean="0">
                <a:solidFill>
                  <a:schemeClr val="bg2">
                    <a:lumMod val="75000"/>
                  </a:schemeClr>
                </a:solidFill>
              </a:rPr>
              <a:t>tiempo</a:t>
            </a:r>
            <a:r>
              <a:rPr lang="en-US" dirty="0" smtClean="0">
                <a:solidFill>
                  <a:schemeClr val="bg2">
                    <a:lumMod val="75000"/>
                  </a:schemeClr>
                </a:solidFill>
              </a:rPr>
              <a:t> </a:t>
            </a:r>
            <a:r>
              <a:rPr lang="en-US" dirty="0" err="1" smtClean="0">
                <a:solidFill>
                  <a:srgbClr val="FF0000"/>
                </a:solidFill>
              </a:rPr>
              <a:t>materializarse</a:t>
            </a:r>
            <a:r>
              <a:rPr lang="en-US" dirty="0" smtClean="0">
                <a:solidFill>
                  <a:schemeClr val="bg2">
                    <a:lumMod val="75000"/>
                  </a:schemeClr>
                </a:solidFill>
              </a:rPr>
              <a:t> y </a:t>
            </a:r>
            <a:r>
              <a:rPr lang="en-US" dirty="0" err="1" smtClean="0">
                <a:solidFill>
                  <a:schemeClr val="accent1"/>
                </a:solidFill>
              </a:rPr>
              <a:t>significar</a:t>
            </a:r>
            <a:r>
              <a:rPr lang="en-US" dirty="0" smtClean="0"/>
              <a:t>”)</a:t>
            </a:r>
          </a:p>
          <a:p>
            <a:pPr algn="just"/>
            <a:endParaRPr lang="es-MX" noProof="1" smtClean="0"/>
          </a:p>
          <a:p>
            <a:pPr algn="just"/>
            <a:endParaRPr lang="es-MX" noProof="1" smtClean="0"/>
          </a:p>
          <a:p>
            <a:pPr algn="just"/>
            <a:endParaRPr lang="es-MX" noProof="1" smtClean="0"/>
          </a:p>
          <a:p>
            <a:pPr algn="just"/>
            <a:endParaRPr lang="es-MX" noProof="1" smtClean="0"/>
          </a:p>
          <a:p>
            <a:pPr algn="just"/>
            <a:endParaRPr lang="es-PE" dirty="0" smtClean="0"/>
          </a:p>
          <a:p>
            <a:pPr algn="just"/>
            <a:endParaRPr lang="es-PE" dirty="0"/>
          </a:p>
        </p:txBody>
      </p:sp>
      <p:sp>
        <p:nvSpPr>
          <p:cNvPr id="4" name="Título 1"/>
          <p:cNvSpPr txBox="1">
            <a:spLocks/>
          </p:cNvSpPr>
          <p:nvPr/>
        </p:nvSpPr>
        <p:spPr>
          <a:xfrm>
            <a:off x="838200" y="5978185"/>
            <a:ext cx="7641771" cy="64130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E" sz="3200" dirty="0" smtClean="0"/>
              <a:t/>
            </a:r>
            <a:br>
              <a:rPr lang="es-PE" sz="3200" dirty="0" smtClean="0"/>
            </a:br>
            <a:r>
              <a:rPr lang="es-PE" sz="1200" dirty="0" smtClean="0">
                <a:hlinkClick r:id="rId2"/>
              </a:rPr>
              <a:t>https://monoskop.org/images/d/df/Butler_Judith_Bodies_That_Matter_On_the_Discursive_Limits_of_Sex_1993.pdf</a:t>
            </a:r>
            <a:endParaRPr lang="es-PE" sz="1200" dirty="0"/>
          </a:p>
        </p:txBody>
      </p:sp>
      <p:pic>
        <p:nvPicPr>
          <p:cNvPr id="3074" name="Picture 2" descr="Image result for materializa cuer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971" y="3617843"/>
            <a:ext cx="6590058" cy="256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6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968487"/>
            <a:ext cx="10515600" cy="3208476"/>
          </a:xfrm>
        </p:spPr>
        <p:txBody>
          <a:bodyPr>
            <a:normAutofit fontScale="55000" lnSpcReduction="20000"/>
          </a:bodyPr>
          <a:lstStyle/>
          <a:p>
            <a:pPr algn="just"/>
            <a:r>
              <a:rPr lang="en-US" dirty="0" err="1"/>
              <a:t>Aunque</a:t>
            </a:r>
            <a:r>
              <a:rPr lang="en-US" dirty="0"/>
              <a:t> no </a:t>
            </a:r>
            <a:r>
              <a:rPr lang="en-US" dirty="0" err="1"/>
              <a:t>pretende</a:t>
            </a:r>
            <a:r>
              <a:rPr lang="en-US" dirty="0"/>
              <a:t> que el </a:t>
            </a:r>
            <a:r>
              <a:rPr lang="en-US" dirty="0" err="1"/>
              <a:t>feminismo</a:t>
            </a:r>
            <a:r>
              <a:rPr lang="en-US" dirty="0"/>
              <a:t> </a:t>
            </a:r>
            <a:r>
              <a:rPr lang="en-US" dirty="0" err="1"/>
              <a:t>regrese</a:t>
            </a:r>
            <a:r>
              <a:rPr lang="en-US" dirty="0"/>
              <a:t> al </a:t>
            </a:r>
            <a:r>
              <a:rPr lang="en-US" dirty="0" err="1"/>
              <a:t>aristotelismo</a:t>
            </a:r>
            <a:r>
              <a:rPr lang="en-US" dirty="0"/>
              <a:t>, </a:t>
            </a:r>
            <a:r>
              <a:rPr lang="en-US" dirty="0" err="1"/>
              <a:t>ciertamente</a:t>
            </a:r>
            <a:r>
              <a:rPr lang="en-US" dirty="0"/>
              <a:t> </a:t>
            </a:r>
            <a:r>
              <a:rPr lang="en-US" dirty="0" err="1"/>
              <a:t>puede</a:t>
            </a:r>
            <a:r>
              <a:rPr lang="en-US" dirty="0"/>
              <a:t> </a:t>
            </a:r>
            <a:r>
              <a:rPr lang="en-US" dirty="0" err="1"/>
              <a:t>ser</a:t>
            </a:r>
            <a:r>
              <a:rPr lang="en-US" dirty="0"/>
              <a:t> </a:t>
            </a:r>
            <a:r>
              <a:rPr lang="en-US" dirty="0" err="1"/>
              <a:t>útil</a:t>
            </a:r>
            <a:r>
              <a:rPr lang="en-US" dirty="0"/>
              <a:t> </a:t>
            </a:r>
            <a:r>
              <a:rPr lang="en-US" dirty="0" err="1"/>
              <a:t>repensar</a:t>
            </a:r>
            <a:r>
              <a:rPr lang="en-US" dirty="0"/>
              <a:t> </a:t>
            </a:r>
            <a:r>
              <a:rPr lang="en-US" dirty="0" err="1"/>
              <a:t>algunos</a:t>
            </a:r>
            <a:r>
              <a:rPr lang="en-US" dirty="0"/>
              <a:t> de </a:t>
            </a:r>
            <a:r>
              <a:rPr lang="en-US" dirty="0" err="1"/>
              <a:t>sus</a:t>
            </a:r>
            <a:r>
              <a:rPr lang="en-US" dirty="0"/>
              <a:t> </a:t>
            </a:r>
            <a:r>
              <a:rPr lang="en-US" dirty="0" err="1"/>
              <a:t>términos</a:t>
            </a:r>
            <a:r>
              <a:rPr lang="en-US" dirty="0"/>
              <a:t> </a:t>
            </a:r>
            <a:r>
              <a:rPr lang="en-US" dirty="0" err="1"/>
              <a:t>contrapuestos</a:t>
            </a:r>
            <a:r>
              <a:rPr lang="en-US" dirty="0"/>
              <a:t> a lo </a:t>
            </a:r>
            <a:r>
              <a:rPr lang="en-US" dirty="0" err="1"/>
              <a:t>sostenido</a:t>
            </a:r>
            <a:r>
              <a:rPr lang="en-US" dirty="0"/>
              <a:t> </a:t>
            </a:r>
            <a:r>
              <a:rPr lang="en-US" dirty="0" err="1"/>
              <a:t>por</a:t>
            </a:r>
            <a:r>
              <a:rPr lang="en-US" dirty="0"/>
              <a:t> Foucault. </a:t>
            </a:r>
            <a:r>
              <a:rPr lang="en-US" dirty="0" err="1"/>
              <a:t>En</a:t>
            </a:r>
            <a:r>
              <a:rPr lang="en-US" dirty="0"/>
              <a:t> </a:t>
            </a:r>
            <a:r>
              <a:rPr lang="en-US" dirty="0" err="1"/>
              <a:t>Aristóteles</a:t>
            </a:r>
            <a:r>
              <a:rPr lang="en-US" dirty="0"/>
              <a:t> la forma o el alma </a:t>
            </a:r>
            <a:r>
              <a:rPr lang="en-US" dirty="0" err="1"/>
              <a:t>designa</a:t>
            </a:r>
            <a:r>
              <a:rPr lang="en-US" dirty="0"/>
              <a:t> la </a:t>
            </a:r>
            <a:r>
              <a:rPr lang="en-US" dirty="0" err="1"/>
              <a:t>actualización</a:t>
            </a:r>
            <a:r>
              <a:rPr lang="en-US" dirty="0"/>
              <a:t> material. </a:t>
            </a:r>
            <a:r>
              <a:rPr lang="es-MX" noProof="1"/>
              <a:t>De ahí que en un cuerpo organizado se le considere a la forma como su primer grado. En ese sentido, recordemos que el individuo en Aristóteles es una substancia compuesta hylemórficamente (hyle + morfos). Si seguimos esto</a:t>
            </a:r>
            <a:r>
              <a:rPr lang="es-MX" noProof="1">
                <a:solidFill>
                  <a:srgbClr val="FF0000"/>
                </a:solidFill>
              </a:rPr>
              <a:t>, la forma no se puede dar separada de la materia </a:t>
            </a:r>
            <a:r>
              <a:rPr lang="es-MX" noProof="1"/>
              <a:t>(en contra de lo planteado por Platón</a:t>
            </a:r>
            <a:r>
              <a:rPr lang="es-MX" noProof="1" smtClean="0"/>
              <a:t>).</a:t>
            </a:r>
          </a:p>
          <a:p>
            <a:pPr algn="just"/>
            <a:r>
              <a:rPr lang="es-MX" noProof="1" smtClean="0"/>
              <a:t>Así </a:t>
            </a:r>
            <a:r>
              <a:rPr lang="es-MX" noProof="1"/>
              <a:t>la forma supone un esquema o </a:t>
            </a:r>
            <a:r>
              <a:rPr lang="es-MX" noProof="1">
                <a:solidFill>
                  <a:srgbClr val="FF0000"/>
                </a:solidFill>
              </a:rPr>
              <a:t>plan</a:t>
            </a:r>
            <a:r>
              <a:rPr lang="es-MX" noProof="1"/>
              <a:t> (schema) que en algunos contextos sociales tradicionales asocia la materialidad femenina exclusivamente con lo reproductivo. </a:t>
            </a:r>
            <a:r>
              <a:rPr lang="es-MX" noProof="1" smtClean="0"/>
              <a:t>Dicho plan supone un </a:t>
            </a:r>
            <a:r>
              <a:rPr lang="es-MX" noProof="1" smtClean="0">
                <a:solidFill>
                  <a:srgbClr val="FF0000"/>
                </a:solidFill>
              </a:rPr>
              <a:t>arquetipo</a:t>
            </a:r>
            <a:r>
              <a:rPr lang="es-MX" noProof="1" smtClean="0"/>
              <a:t> o una fórmula.</a:t>
            </a:r>
            <a:endParaRPr lang="es-MX" noProof="1"/>
          </a:p>
          <a:p>
            <a:pPr algn="just"/>
            <a:r>
              <a:rPr lang="es-MX" noProof="1"/>
              <a:t>Para atender a la noción de “schema” de los cuerpos como contingentemente determinados históricamente por un discurso de poder, Butler refiere la idea de “materialización” del cuerpo de un prisionero de acuerdo a lo establecido por Foucault en </a:t>
            </a:r>
            <a:r>
              <a:rPr lang="es-MX" i="1" noProof="1"/>
              <a:t>Disciplina y Castigo </a:t>
            </a:r>
            <a:r>
              <a:rPr lang="es-MX" noProof="1"/>
              <a:t>y en </a:t>
            </a:r>
            <a:r>
              <a:rPr lang="es-MX" i="1" noProof="1"/>
              <a:t>La historia de la sexualidad</a:t>
            </a:r>
            <a:r>
              <a:rPr lang="es-MX" noProof="1"/>
              <a:t>, en donde el alma se entiende como instrumento de poder por medio del cual el cuerpo se cultiva, actuando así, como un “schema” que actualiza y determina lo corpóreo.</a:t>
            </a:r>
          </a:p>
          <a:p>
            <a:pPr algn="just"/>
            <a:r>
              <a:rPr lang="es-MX" noProof="1"/>
              <a:t>En este sentido, el alma persigue un imaginario histórico específico bajo el cual el cuerpo se materializa concretamente. Foucault refiere sobre los prisioneros: “El hombre descrito, al cual somos invitados a liberar, </a:t>
            </a:r>
            <a:r>
              <a:rPr lang="es-MX" u="sng" noProof="1">
                <a:solidFill>
                  <a:srgbClr val="FF0000"/>
                </a:solidFill>
              </a:rPr>
              <a:t>es ya de por sí sujeto de una subyugación más profunda</a:t>
            </a:r>
            <a:r>
              <a:rPr lang="es-MX" noProof="1"/>
              <a:t>. Un alma le habita y lo trae a la existencia, lo cual supone un factor en el dominio que el poder ejerce sobre el cuerpo. El alma es efecto e instrumento de una anatomía política</a:t>
            </a:r>
            <a:r>
              <a:rPr lang="es-MX" b="1" noProof="1"/>
              <a:t>; </a:t>
            </a:r>
            <a:r>
              <a:rPr lang="es-MX" b="1" u="sng" noProof="1">
                <a:solidFill>
                  <a:srgbClr val="FF0000"/>
                </a:solidFill>
              </a:rPr>
              <a:t>el alma es la prisión del cuerpo</a:t>
            </a:r>
            <a:r>
              <a:rPr lang="es-MX" noProof="1"/>
              <a:t>.” (Foucault citado en Butler, 1993, p.34) De este modo la prisión se materializa en el prisionero mediante el poder infundido por la estructura social, pero no hay prisión antes de su materialización. (Cfr. 1993, p.34)</a:t>
            </a:r>
          </a:p>
          <a:p>
            <a:endParaRPr lang="es-PE" dirty="0"/>
          </a:p>
        </p:txBody>
      </p:sp>
      <p:pic>
        <p:nvPicPr>
          <p:cNvPr id="4" name="Imagen 3"/>
          <p:cNvPicPr>
            <a:picLocks noChangeAspect="1"/>
          </p:cNvPicPr>
          <p:nvPr/>
        </p:nvPicPr>
        <p:blipFill>
          <a:blip r:embed="rId2"/>
          <a:stretch>
            <a:fillRect/>
          </a:stretch>
        </p:blipFill>
        <p:spPr>
          <a:xfrm>
            <a:off x="3233531" y="230910"/>
            <a:ext cx="8120269" cy="2416729"/>
          </a:xfrm>
          <a:prstGeom prst="rect">
            <a:avLst/>
          </a:prstGeom>
        </p:spPr>
      </p:pic>
      <p:pic>
        <p:nvPicPr>
          <p:cNvPr id="4098" name="Picture 2" descr="Image result for free in pri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2551" y="221687"/>
            <a:ext cx="3234576" cy="2435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66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52697"/>
            <a:ext cx="10515600" cy="2363999"/>
          </a:xfrm>
        </p:spPr>
        <p:txBody>
          <a:bodyPr>
            <a:normAutofit fontScale="62500" lnSpcReduction="20000"/>
          </a:bodyPr>
          <a:lstStyle/>
          <a:p>
            <a:pPr algn="just"/>
            <a:r>
              <a:rPr lang="es-MX" noProof="1" smtClean="0"/>
              <a:t>Así, podemos considerar que la materialidad designa cierto efecto de poder. Al respecto podemos tener en cuenta el análisis de la distinción platónica entre forma y materia realizado por Luce Iragaray, el cual concluye que lejos de las oposiciones dialécticas, los contrapuestos binarios responden a </a:t>
            </a:r>
            <a:r>
              <a:rPr lang="es-MX" u="sng" noProof="1" smtClean="0">
                <a:solidFill>
                  <a:srgbClr val="FF0000"/>
                </a:solidFill>
              </a:rPr>
              <a:t>formulaciones construidas en base a la exclusión de una serie de posibilidades disruptivas</a:t>
            </a:r>
            <a:r>
              <a:rPr lang="es-MX" noProof="1" smtClean="0"/>
              <a:t>. Sostiene que dichas esciciones duales responden a una economía fálico-logo-céntrica que produce “lo femenino” como una constitución exterior. (Cfr. 1993, p.35) </a:t>
            </a:r>
          </a:p>
          <a:p>
            <a:pPr algn="just"/>
            <a:r>
              <a:rPr lang="es-MX" noProof="1" smtClean="0"/>
              <a:t>Siguiendo a la exclusión de la mujer de lo metafísico (“la mujer carece de esencia”) en la tradición, para Derrida e Irigaray, parece que </a:t>
            </a:r>
            <a:r>
              <a:rPr lang="es-MX" noProof="1" smtClean="0">
                <a:solidFill>
                  <a:srgbClr val="FF0000"/>
                </a:solidFill>
              </a:rPr>
              <a:t>lo exlcuido de esta matriz binaria se produce al mismo tiempo a modo de exclusión</a:t>
            </a:r>
            <a:r>
              <a:rPr lang="es-MX" noProof="1" smtClean="0"/>
              <a:t>, en donde lo residual no tiene una existencia independiente como un absoluto exterior, es decir, no parece ser algo por sí mismo, dejándole desautorizado. (Cfr. 1993, p.39)</a:t>
            </a:r>
          </a:p>
          <a:p>
            <a:pPr algn="just"/>
            <a:endParaRPr lang="es-PE" dirty="0"/>
          </a:p>
        </p:txBody>
      </p:sp>
      <p:pic>
        <p:nvPicPr>
          <p:cNvPr id="5122" name="Picture 2" descr="Image result for mujer oprimi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248" y="2716696"/>
            <a:ext cx="6417504" cy="3803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85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48139"/>
            <a:ext cx="6569765" cy="5328823"/>
          </a:xfrm>
        </p:spPr>
        <p:txBody>
          <a:bodyPr>
            <a:normAutofit fontScale="77500" lnSpcReduction="20000"/>
          </a:bodyPr>
          <a:lstStyle/>
          <a:p>
            <a:pPr algn="just"/>
            <a:r>
              <a:rPr lang="es-MX" noProof="1"/>
              <a:t>Irigaray da un paso más alla que Derrida y sostiene que lo femenino </a:t>
            </a:r>
            <a:r>
              <a:rPr lang="es-MX" noProof="1">
                <a:solidFill>
                  <a:srgbClr val="FF0000"/>
                </a:solidFill>
              </a:rPr>
              <a:t>excede la figuración</a:t>
            </a:r>
            <a:r>
              <a:rPr lang="es-MX" noProof="1"/>
              <a:t>, y que su receptáculo se ve rebalsado, ya que es intematizable. (Cfr. 1993, p. 41) Por otro lado la cosmogonía platónica supóne que si uno no domina sus pasiones puede “volver a ser como una mujer, y luego una bestia” y en este sentido, bestia y mujer representan a las pasiones indómitas, y por tanto conducentes al decenso hacia lo material (Cfr. 1993, p.43) Así</a:t>
            </a:r>
            <a:r>
              <a:rPr lang="es-MX" noProof="1">
                <a:solidFill>
                  <a:srgbClr val="FF0000"/>
                </a:solidFill>
              </a:rPr>
              <a:t>, lo femenino se tematiza como intematizable</a:t>
            </a:r>
            <a:r>
              <a:rPr lang="es-MX" noProof="1"/>
              <a:t> (Cfr. 1993. p. 48</a:t>
            </a:r>
            <a:r>
              <a:rPr lang="es-MX" noProof="1" smtClean="0"/>
              <a:t>)</a:t>
            </a:r>
          </a:p>
          <a:p>
            <a:pPr algn="just"/>
            <a:r>
              <a:rPr lang="es-MX" noProof="1" smtClean="0"/>
              <a:t>De este modo se presentan al mismo tiempo dos factores fundamentales de la situación tradicional de lo femenino: su </a:t>
            </a:r>
            <a:r>
              <a:rPr lang="es-MX" noProof="1" smtClean="0">
                <a:solidFill>
                  <a:srgbClr val="FF0000"/>
                </a:solidFill>
              </a:rPr>
              <a:t>exclusión</a:t>
            </a:r>
            <a:r>
              <a:rPr lang="es-MX" noProof="1" smtClean="0"/>
              <a:t> y su </a:t>
            </a:r>
            <a:r>
              <a:rPr lang="es-MX" noProof="1" smtClean="0">
                <a:solidFill>
                  <a:srgbClr val="FF0000"/>
                </a:solidFill>
              </a:rPr>
              <a:t>menosprecio</a:t>
            </a:r>
            <a:r>
              <a:rPr lang="es-MX" noProof="1" smtClean="0"/>
              <a:t>.</a:t>
            </a:r>
            <a:endParaRPr lang="es-MX" noProof="1"/>
          </a:p>
          <a:p>
            <a:pPr algn="just"/>
            <a:r>
              <a:rPr lang="es-MX" noProof="1"/>
              <a:t>Butler refiere: “La misma formulación de materia toma lugar en servicio de una organización de negación de la diferencia sexual, de modo que nos confronta con una economía de las diferencias sexuales que define, instrumentaliza y asigna la materia a su servicio”. (1993, p. 52)</a:t>
            </a:r>
          </a:p>
          <a:p>
            <a:endParaRPr lang="es-PE" dirty="0"/>
          </a:p>
        </p:txBody>
      </p:sp>
      <p:pic>
        <p:nvPicPr>
          <p:cNvPr id="6146" name="Picture 2" descr="Image result for la cegu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2190" y="1434444"/>
            <a:ext cx="3710904" cy="415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2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53143"/>
            <a:ext cx="10515600" cy="875211"/>
          </a:xfrm>
        </p:spPr>
        <p:txBody>
          <a:bodyPr>
            <a:normAutofit fontScale="90000"/>
          </a:bodyPr>
          <a:lstStyle/>
          <a:p>
            <a:pPr lvl="0" algn="ctr"/>
            <a:r>
              <a:rPr lang="es-PE" sz="3200" u="sng" dirty="0" smtClean="0">
                <a:solidFill>
                  <a:srgbClr val="FF0000"/>
                </a:solidFill>
              </a:rPr>
              <a:t>Sáenz et al. </a:t>
            </a:r>
            <a:r>
              <a:rPr lang="es-PE" sz="3200" i="1" u="sng" dirty="0" smtClean="0">
                <a:solidFill>
                  <a:srgbClr val="FF0000"/>
                </a:solidFill>
              </a:rPr>
              <a:t>Género, cuerpo, poder</a:t>
            </a:r>
            <a:r>
              <a:rPr lang="es-PE" sz="3200" u="sng" dirty="0" smtClean="0">
                <a:solidFill>
                  <a:srgbClr val="FF0000"/>
                </a:solidFill>
              </a:rPr>
              <a:t>. 18 pp.</a:t>
            </a:r>
            <a:br>
              <a:rPr lang="es-PE" sz="3200" u="sng" dirty="0" smtClean="0">
                <a:solidFill>
                  <a:srgbClr val="FF0000"/>
                </a:solidFill>
              </a:rPr>
            </a:br>
            <a:endParaRPr lang="es-PE" sz="3200" u="sng" dirty="0">
              <a:solidFill>
                <a:srgbClr val="FF0000"/>
              </a:solidFill>
            </a:endParaRPr>
          </a:p>
        </p:txBody>
      </p:sp>
      <p:sp>
        <p:nvSpPr>
          <p:cNvPr id="3" name="Marcador de contenido 2"/>
          <p:cNvSpPr>
            <a:spLocks noGrp="1"/>
          </p:cNvSpPr>
          <p:nvPr>
            <p:ph idx="1"/>
          </p:nvPr>
        </p:nvSpPr>
        <p:spPr>
          <a:xfrm>
            <a:off x="5618734" y="1528354"/>
            <a:ext cx="5526156" cy="5092745"/>
          </a:xfrm>
        </p:spPr>
        <p:txBody>
          <a:bodyPr>
            <a:normAutofit/>
          </a:bodyPr>
          <a:lstStyle/>
          <a:p>
            <a:pPr algn="just"/>
            <a:r>
              <a:rPr lang="es-PE" dirty="0" smtClean="0"/>
              <a:t>Las autoras del artículo </a:t>
            </a:r>
            <a:r>
              <a:rPr lang="es-PE" dirty="0" smtClean="0">
                <a:solidFill>
                  <a:srgbClr val="FF0000"/>
                </a:solidFill>
              </a:rPr>
              <a:t>critican la teoría de género y poder</a:t>
            </a:r>
            <a:r>
              <a:rPr lang="es-PE" dirty="0" smtClean="0"/>
              <a:t> de Butler</a:t>
            </a:r>
            <a:r>
              <a:rPr lang="es-PE" dirty="0" smtClean="0"/>
              <a:t>.</a:t>
            </a:r>
          </a:p>
          <a:p>
            <a:pPr algn="just"/>
            <a:r>
              <a:rPr lang="es-PE" dirty="0" smtClean="0"/>
              <a:t> </a:t>
            </a:r>
            <a:r>
              <a:rPr lang="es-PE" dirty="0" smtClean="0"/>
              <a:t>Mediante el testimonio de cinco personas </a:t>
            </a:r>
            <a:r>
              <a:rPr lang="es-PE" dirty="0" err="1" smtClean="0"/>
              <a:t>trans</a:t>
            </a:r>
            <a:r>
              <a:rPr lang="es-PE" dirty="0" smtClean="0"/>
              <a:t>, se refiere que Butler no da buena cuenta de la base material en el surgimiento de las prácticas de resistencia. </a:t>
            </a:r>
          </a:p>
        </p:txBody>
      </p:sp>
      <p:pic>
        <p:nvPicPr>
          <p:cNvPr id="7170" name="Picture 2" descr="Image result for judith butler critic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261" y="1647623"/>
            <a:ext cx="3753817" cy="417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52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207025"/>
            <a:ext cx="10515600" cy="2969937"/>
          </a:xfrm>
        </p:spPr>
        <p:txBody>
          <a:bodyPr>
            <a:normAutofit fontScale="85000" lnSpcReduction="20000"/>
          </a:bodyPr>
          <a:lstStyle/>
          <a:p>
            <a:pPr algn="just"/>
            <a:r>
              <a:rPr lang="es-PE" dirty="0"/>
              <a:t>Las autoras indican lo siguiente: </a:t>
            </a:r>
            <a:r>
              <a:rPr lang="es-PE" dirty="0" smtClean="0"/>
              <a:t>“</a:t>
            </a:r>
            <a:r>
              <a:rPr lang="es-PE" dirty="0" smtClean="0">
                <a:solidFill>
                  <a:srgbClr val="FF0000"/>
                </a:solidFill>
              </a:rPr>
              <a:t>la </a:t>
            </a:r>
            <a:r>
              <a:rPr lang="es-PE" dirty="0">
                <a:solidFill>
                  <a:srgbClr val="FF0000"/>
                </a:solidFill>
              </a:rPr>
              <a:t>identidad normativa de género es rebatida no solo desde los intersticios que se abren en el ejercicio del poder, sino —sobre todo— desde cuerpos </a:t>
            </a:r>
            <a:r>
              <a:rPr lang="es-PE" dirty="0" err="1">
                <a:solidFill>
                  <a:srgbClr val="FF0000"/>
                </a:solidFill>
              </a:rPr>
              <a:t>deseantes</a:t>
            </a:r>
            <a:r>
              <a:rPr lang="es-PE" dirty="0">
                <a:solidFill>
                  <a:srgbClr val="FF0000"/>
                </a:solidFill>
              </a:rPr>
              <a:t> </a:t>
            </a:r>
            <a:r>
              <a:rPr lang="es-PE" dirty="0"/>
              <a:t>que, en una relación de tensión y resistencia con el poder, motivan la construcción de identidades y cuerpos no normativizados.” (2017 p. 84)</a:t>
            </a:r>
          </a:p>
          <a:p>
            <a:pPr algn="just"/>
            <a:r>
              <a:rPr lang="es-PE" dirty="0" smtClean="0"/>
              <a:t>Uno </a:t>
            </a:r>
            <a:r>
              <a:rPr lang="es-PE" dirty="0"/>
              <a:t>de los testimonios indica el modo en cómo se adquiere un modelo de roles desde muy temprano: “los hombres no lloran, caminan así, se visten así, juegan con esto y no lo otro; mientras que las mujeres se encargan de lo doméstico, de atender a los otros, son más delicadas y amorosas, con una apariencia más llamativa y elaborada” (Cfr. p.86) </a:t>
            </a:r>
          </a:p>
          <a:p>
            <a:endParaRPr lang="es-PE" dirty="0"/>
          </a:p>
        </p:txBody>
      </p:sp>
      <p:pic>
        <p:nvPicPr>
          <p:cNvPr id="5" name="Imagen 4"/>
          <p:cNvPicPr>
            <a:picLocks noChangeAspect="1"/>
          </p:cNvPicPr>
          <p:nvPr/>
        </p:nvPicPr>
        <p:blipFill>
          <a:blip r:embed="rId2"/>
          <a:stretch>
            <a:fillRect/>
          </a:stretch>
        </p:blipFill>
        <p:spPr>
          <a:xfrm>
            <a:off x="2823748" y="356774"/>
            <a:ext cx="6200983" cy="2436642"/>
          </a:xfrm>
          <a:prstGeom prst="rect">
            <a:avLst/>
          </a:prstGeom>
        </p:spPr>
      </p:pic>
    </p:spTree>
    <p:extLst>
      <p:ext uri="{BB962C8B-B14F-4D97-AF65-F5344CB8AC3E}">
        <p14:creationId xmlns:p14="http://schemas.microsoft.com/office/powerpoint/2010/main" val="4663624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10830</TotalTime>
  <Words>3443</Words>
  <Application>Microsoft Office PowerPoint</Application>
  <PresentationFormat>Panorámica</PresentationFormat>
  <Paragraphs>71</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Calibri Light</vt:lpstr>
      <vt:lpstr>Wingdings</vt:lpstr>
      <vt:lpstr>Tema de Office</vt:lpstr>
      <vt:lpstr>UNIDAD 2: Mujeres, cuerpo y sexualidad </vt:lpstr>
      <vt:lpstr>Butler. Cuerpos que importan. pp.53-92 </vt:lpstr>
      <vt:lpstr>Presentación de PowerPoint</vt:lpstr>
      <vt:lpstr>Presentación de PowerPoint</vt:lpstr>
      <vt:lpstr>Presentación de PowerPoint</vt:lpstr>
      <vt:lpstr>Presentación de PowerPoint</vt:lpstr>
      <vt:lpstr>Presentación de PowerPoint</vt:lpstr>
      <vt:lpstr>Sáenz et al. Género, cuerpo, poder. 18 pp. </vt:lpstr>
      <vt:lpstr>Presentación de PowerPoint</vt:lpstr>
      <vt:lpstr>Presentación de PowerPoint</vt:lpstr>
      <vt:lpstr>Presentación de PowerPoint</vt:lpstr>
      <vt:lpstr>Presentación de PowerPoint</vt:lpstr>
      <vt:lpstr>Presentación de PowerPoint</vt:lpstr>
      <vt:lpstr>Presentación de PowerPoint</vt:lpstr>
      <vt:lpstr>Violencia, pensamiento y crítica con Judith Butler </vt:lpstr>
      <vt:lpstr>Butler. Deshacer el género. pp. 67-88</vt:lpstr>
      <vt:lpstr>Presentación de PowerPoint</vt:lpstr>
      <vt:lpstr>Presentación de PowerPoint</vt:lpstr>
      <vt:lpstr>Presentación de PowerPoint</vt:lpstr>
      <vt:lpstr>Actividad para la Unidad 2:</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2: Mujeres, cuerpo y sexualidad</dc:title>
  <dc:creator>Usuario de Windows</dc:creator>
  <cp:lastModifiedBy>Usuario de Windows</cp:lastModifiedBy>
  <cp:revision>86</cp:revision>
  <dcterms:created xsi:type="dcterms:W3CDTF">2019-08-26T22:18:09Z</dcterms:created>
  <dcterms:modified xsi:type="dcterms:W3CDTF">2019-10-02T20:22:04Z</dcterms:modified>
</cp:coreProperties>
</file>