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4" r:id="rId5"/>
    <p:sldId id="265" r:id="rId6"/>
    <p:sldId id="269" r:id="rId7"/>
    <p:sldId id="263" r:id="rId8"/>
    <p:sldId id="267" r:id="rId9"/>
    <p:sldId id="258" r:id="rId10"/>
    <p:sldId id="270" r:id="rId11"/>
    <p:sldId id="266" r:id="rId12"/>
    <p:sldId id="259" r:id="rId13"/>
    <p:sldId id="271" r:id="rId14"/>
    <p:sldId id="260" r:id="rId15"/>
    <p:sldId id="261" r:id="rId16"/>
    <p:sldId id="272" r:id="rId17"/>
    <p:sldId id="26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4660"/>
  </p:normalViewPr>
  <p:slideViewPr>
    <p:cSldViewPr snapToGrid="0">
      <p:cViewPr varScale="1">
        <p:scale>
          <a:sx n="73" d="100"/>
          <a:sy n="73"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2/11/2021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44303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2/11/2021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2202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2/11/2021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54268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2/11/2021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24143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C6DC44A-8D37-4156-BA78-D47C3FBC49F4}" type="datetimeFigureOut">
              <a:rPr lang="es-PE" smtClean="0"/>
              <a:t>2/11/2021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552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3C6DC44A-8D37-4156-BA78-D47C3FBC49F4}" type="datetimeFigureOut">
              <a:rPr lang="es-PE" smtClean="0"/>
              <a:t>2/11/2021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33037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3C6DC44A-8D37-4156-BA78-D47C3FBC49F4}" type="datetimeFigureOut">
              <a:rPr lang="es-PE" smtClean="0"/>
              <a:t>2/11/2021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6868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3C6DC44A-8D37-4156-BA78-D47C3FBC49F4}" type="datetimeFigureOut">
              <a:rPr lang="es-PE" smtClean="0"/>
              <a:t>2/11/2021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3698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C6DC44A-8D37-4156-BA78-D47C3FBC49F4}" type="datetimeFigureOut">
              <a:rPr lang="es-PE" smtClean="0"/>
              <a:t>2/11/2021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068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2/11/2021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247429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2/11/2021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463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DC44A-8D37-4156-BA78-D47C3FBC49F4}" type="datetimeFigureOut">
              <a:rPr lang="es-PE" smtClean="0"/>
              <a:t>2/11/2021</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EF50F-2069-4ABC-BB82-B66ED169ABC0}" type="slidenum">
              <a:rPr lang="es-PE" smtClean="0"/>
              <a:t>‹Nº›</a:t>
            </a:fld>
            <a:endParaRPr lang="es-PE"/>
          </a:p>
        </p:txBody>
      </p:sp>
    </p:spTree>
    <p:extLst>
      <p:ext uri="{BB962C8B-B14F-4D97-AF65-F5344CB8AC3E}">
        <p14:creationId xmlns:p14="http://schemas.microsoft.com/office/powerpoint/2010/main" val="341453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189900"/>
            <a:ext cx="9144000" cy="884329"/>
          </a:xfrm>
        </p:spPr>
        <p:txBody>
          <a:bodyPr>
            <a:normAutofit fontScale="90000"/>
          </a:bodyPr>
          <a:lstStyle/>
          <a:p>
            <a:r>
              <a:rPr lang="es-PE" dirty="0" smtClean="0"/>
              <a:t>John </a:t>
            </a:r>
            <a:r>
              <a:rPr lang="es-PE" dirty="0" err="1" smtClean="0"/>
              <a:t>Rawls</a:t>
            </a:r>
            <a:endParaRPr lang="es-PE" dirty="0"/>
          </a:p>
        </p:txBody>
      </p:sp>
      <p:sp>
        <p:nvSpPr>
          <p:cNvPr id="3" name="Subtítulo 2"/>
          <p:cNvSpPr>
            <a:spLocks noGrp="1"/>
          </p:cNvSpPr>
          <p:nvPr>
            <p:ph type="subTitle" idx="1"/>
          </p:nvPr>
        </p:nvSpPr>
        <p:spPr>
          <a:xfrm>
            <a:off x="1524000" y="6074229"/>
            <a:ext cx="9144000" cy="587827"/>
          </a:xfrm>
        </p:spPr>
        <p:txBody>
          <a:bodyPr/>
          <a:lstStyle/>
          <a:p>
            <a:r>
              <a:rPr lang="es-PE" dirty="0" smtClean="0"/>
              <a:t>Justicia como Equidad (</a:t>
            </a:r>
            <a:r>
              <a:rPr lang="es-PE" i="1" dirty="0" err="1" smtClean="0"/>
              <a:t>Justice</a:t>
            </a:r>
            <a:r>
              <a:rPr lang="es-PE" i="1" dirty="0" smtClean="0"/>
              <a:t> as </a:t>
            </a:r>
            <a:r>
              <a:rPr lang="es-PE" i="1" dirty="0" err="1" smtClean="0"/>
              <a:t>Fairness</a:t>
            </a:r>
            <a:r>
              <a:rPr lang="es-PE" dirty="0" smtClean="0"/>
              <a:t>)</a:t>
            </a:r>
            <a:endParaRPr lang="es-PE" dirty="0"/>
          </a:p>
        </p:txBody>
      </p:sp>
      <p:pic>
        <p:nvPicPr>
          <p:cNvPr id="1026" name="Picture 2" descr="Image result for john raw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1066"/>
            <a:ext cx="9692640" cy="456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6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3.bp.blogspot.com/-7czWiSGO3hE/WK02HN4S7vI/AAAAAAAAE4o/Y8sW7yj6Wo4D97S7mof8T9iJjWVFCwERgCLcB/s1600/john-rawlss-quotes-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1" cy="684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48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4949"/>
            <a:ext cx="10515600" cy="5772014"/>
          </a:xfrm>
        </p:spPr>
        <p:txBody>
          <a:bodyPr>
            <a:normAutofit fontScale="77500" lnSpcReduction="20000"/>
          </a:bodyPr>
          <a:lstStyle/>
          <a:p>
            <a:r>
              <a:rPr lang="es-PE" dirty="0" smtClean="0"/>
              <a:t>Así, </a:t>
            </a:r>
            <a:r>
              <a:rPr lang="es-PE" dirty="0" err="1" smtClean="0"/>
              <a:t>Rawls</a:t>
            </a:r>
            <a:r>
              <a:rPr lang="es-PE" dirty="0" smtClean="0"/>
              <a:t> propone una concepción </a:t>
            </a:r>
            <a:r>
              <a:rPr lang="es-PE" dirty="0" smtClean="0">
                <a:solidFill>
                  <a:srgbClr val="FF0000"/>
                </a:solidFill>
              </a:rPr>
              <a:t>general</a:t>
            </a:r>
            <a:r>
              <a:rPr lang="es-PE" dirty="0" smtClean="0"/>
              <a:t> de la justicia y una concepción </a:t>
            </a:r>
            <a:r>
              <a:rPr lang="es-PE" dirty="0" smtClean="0">
                <a:solidFill>
                  <a:srgbClr val="FF0000"/>
                </a:solidFill>
              </a:rPr>
              <a:t>especial</a:t>
            </a:r>
            <a:r>
              <a:rPr lang="es-PE" dirty="0" smtClean="0"/>
              <a:t> de la justicia. </a:t>
            </a:r>
          </a:p>
          <a:p>
            <a:r>
              <a:rPr lang="es-PE" dirty="0" smtClean="0"/>
              <a:t>La primera refiere que todos los valores sociales, (es decir, libertades, oportunidades, riquezas) deben ser distribuidas igualitariamente a menos que una distribución desigual derive en un beneficio para todos. Así, la desigualdad es propuesta como justa, únicamente si beneficia finalmente a todos. </a:t>
            </a:r>
            <a:r>
              <a:rPr lang="es-PE" dirty="0" err="1" smtClean="0"/>
              <a:t>Rawls</a:t>
            </a:r>
            <a:r>
              <a:rPr lang="es-PE" dirty="0" smtClean="0"/>
              <a:t> no concibe que la igualdad pueda llegar a ser plena en una sociedad realmente, debido a la diferencia de oficios y capacidades, y por ello se requiere de la re-distribución y la equidad que balancea beneficios. La completa igualdad utópica anula los incentivos, puesto que si gano lo mismo por ser congresista que por ser filósofo o por vender helados, luego las aspiraciones personales de crecer y mejorar se pierden, el esfuerzo se desvirtúa. </a:t>
            </a:r>
          </a:p>
          <a:p>
            <a:r>
              <a:rPr lang="es-PE" dirty="0" smtClean="0"/>
              <a:t>La segunda concepción especial de la justicia se aplica a una tipo particular de sociedad: una cercana a la democracia liberal. Se postulan dos principios fundamentales: En </a:t>
            </a:r>
            <a:r>
              <a:rPr lang="es-PE" dirty="0" smtClean="0">
                <a:solidFill>
                  <a:srgbClr val="FF0000"/>
                </a:solidFill>
              </a:rPr>
              <a:t>primer</a:t>
            </a:r>
            <a:r>
              <a:rPr lang="es-PE" dirty="0" smtClean="0"/>
              <a:t> lugar (principio de libertad) se deben garantizar las libertades básicas, personales, de pensamiento, políticas, religiosas y otras. Esta concepción de los derechos civiles encaja con el liberalismo político. En </a:t>
            </a:r>
            <a:r>
              <a:rPr lang="es-PE" dirty="0" smtClean="0">
                <a:solidFill>
                  <a:srgbClr val="FF0000"/>
                </a:solidFill>
              </a:rPr>
              <a:t>segundo</a:t>
            </a:r>
            <a:r>
              <a:rPr lang="es-PE" dirty="0" smtClean="0"/>
              <a:t> lugar (principio de diferencia) respecto a las desigualdades económicas y sociales, debemos garantizar el mayor beneficio social posible a los menos favorecidos y ofrecer igualdad de oportunidades en las posiciones y posibilidades a los individuos. </a:t>
            </a:r>
          </a:p>
          <a:p>
            <a:r>
              <a:rPr lang="es-PE" dirty="0" smtClean="0"/>
              <a:t>Estos alcances son posibles gracias al velo de ignorancia propuesto en la posición original. </a:t>
            </a:r>
            <a:endParaRPr lang="es-PE" dirty="0"/>
          </a:p>
        </p:txBody>
      </p:sp>
    </p:spTree>
    <p:extLst>
      <p:ext uri="{BB962C8B-B14F-4D97-AF65-F5344CB8AC3E}">
        <p14:creationId xmlns:p14="http://schemas.microsoft.com/office/powerpoint/2010/main" val="165519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451" y="248194"/>
            <a:ext cx="11129555" cy="6361612"/>
          </a:xfrm>
        </p:spPr>
        <p:txBody>
          <a:bodyPr>
            <a:noAutofit/>
          </a:bodyPr>
          <a:lstStyle/>
          <a:p>
            <a:pPr algn="just"/>
            <a:r>
              <a:rPr lang="es-PE" sz="2000" dirty="0" smtClean="0"/>
              <a:t>Cuando un individuo en la PO se coloca detrás del velo de ignorancia, luego está en posesión de las capacidades básicas y necesarias para participar en un sistema de cooperación mutua, en donde decanta lo bueno, adecuado y perseguible en virtud del carácter universal de la justicia, en donde cualquiera de los representantes, al margen de sus diferencias accidentales, podría verse proyectado en la sociedad. </a:t>
            </a:r>
          </a:p>
          <a:p>
            <a:pPr algn="just"/>
            <a:r>
              <a:rPr lang="es-PE" sz="2000" dirty="0" err="1" smtClean="0"/>
              <a:t>Rawls</a:t>
            </a:r>
            <a:r>
              <a:rPr lang="es-PE" sz="2000" dirty="0" smtClean="0"/>
              <a:t> propone dos capacidades que los individuos deben saber que poseen: En primer lugar, que los individuos pueden formar, revisar y perseguir </a:t>
            </a:r>
            <a:r>
              <a:rPr lang="es-PE" sz="2000" dirty="0" smtClean="0">
                <a:solidFill>
                  <a:srgbClr val="FF0000"/>
                </a:solidFill>
              </a:rPr>
              <a:t>conceptos de lo bueno </a:t>
            </a:r>
            <a:r>
              <a:rPr lang="es-PE" sz="2000" dirty="0" smtClean="0"/>
              <a:t>y un plan de vida acorde. En segundo lugar, los individuos comprenden que tienen la capacidad de desarrollar un sentido de la </a:t>
            </a:r>
            <a:r>
              <a:rPr lang="es-PE" sz="2000" dirty="0" smtClean="0">
                <a:solidFill>
                  <a:srgbClr val="FF0000"/>
                </a:solidFill>
              </a:rPr>
              <a:t>justicia</a:t>
            </a:r>
            <a:r>
              <a:rPr lang="es-PE" sz="2000" dirty="0" smtClean="0"/>
              <a:t> y un deseo general de subscribirse a sus preceptos. </a:t>
            </a:r>
          </a:p>
          <a:p>
            <a:pPr algn="just"/>
            <a:r>
              <a:rPr lang="es-PE" sz="2000" dirty="0" smtClean="0"/>
              <a:t>Sabiendo estas dos cosas de sí mismos, detrás del velo de ignorancia, los individuos deliberan para designar una estructura social en donde cada quien busca su máxima ventaja. Aquello que podría tomarse como injusto, por ejemplo, que afroamericanos, mujeres o indígenas no tengan acceso a funciones públicas no sería posible proponer desde la PO, debido a que gracias al velo de ignorancia, uno mismo no sabría si será cualquiera de estos sujetos, u otros, en la sociedad. En este sentido es fundamental el principio de diferencia, el cual supone que en un sistema de ignorancia por el status del otro, uno siempre va a luchar por mejorar la posición de los más desfavorecidos, debido a que ellos mismos, detrás del velo, podrían hallarse en tal posición. </a:t>
            </a:r>
          </a:p>
          <a:p>
            <a:pPr algn="just"/>
            <a:r>
              <a:rPr lang="es-PE" sz="2000" dirty="0" err="1" smtClean="0"/>
              <a:t>Iain</a:t>
            </a:r>
            <a:r>
              <a:rPr lang="es-PE" sz="2000" dirty="0" smtClean="0"/>
              <a:t> King sugiere que </a:t>
            </a:r>
            <a:r>
              <a:rPr lang="es-PE" sz="2000" dirty="0" err="1" smtClean="0"/>
              <a:t>Rawls</a:t>
            </a:r>
            <a:r>
              <a:rPr lang="es-PE" sz="2000" dirty="0" smtClean="0"/>
              <a:t> se inspiró, para la idea de una PO, en las experiencias de post guerra en Japón, cuando el ejército norteamericano fue desafiado con diseñar autoridades y criterios socio-políticos para el país mientras imaginaban todo lo que había existido antes. </a:t>
            </a:r>
          </a:p>
        </p:txBody>
      </p:sp>
    </p:spTree>
    <p:extLst>
      <p:ext uri="{BB962C8B-B14F-4D97-AF65-F5344CB8AC3E}">
        <p14:creationId xmlns:p14="http://schemas.microsoft.com/office/powerpoint/2010/main" val="95168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ytimg.com/vi/nO5me_5c8dM/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199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29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5576072"/>
          </a:xfrm>
        </p:spPr>
        <p:txBody>
          <a:bodyPr>
            <a:normAutofit fontScale="92500" lnSpcReduction="20000"/>
          </a:bodyPr>
          <a:lstStyle/>
          <a:p>
            <a:pPr algn="just"/>
            <a:r>
              <a:rPr lang="es-PE" dirty="0" smtClean="0"/>
              <a:t>Del esfuerzo especulativo de la PO, </a:t>
            </a:r>
            <a:r>
              <a:rPr lang="es-PE" dirty="0" err="1" smtClean="0"/>
              <a:t>Rawls</a:t>
            </a:r>
            <a:r>
              <a:rPr lang="es-PE" dirty="0" smtClean="0"/>
              <a:t> deriva </a:t>
            </a:r>
            <a:r>
              <a:rPr lang="es-PE" dirty="0" smtClean="0">
                <a:solidFill>
                  <a:srgbClr val="FF0000"/>
                </a:solidFill>
              </a:rPr>
              <a:t>dos</a:t>
            </a:r>
            <a:r>
              <a:rPr lang="es-PE" dirty="0" smtClean="0"/>
              <a:t> principios constitutivos de la justicia que refiere como “los principios de la justicia como equidad”. </a:t>
            </a:r>
          </a:p>
          <a:p>
            <a:pPr algn="just"/>
            <a:r>
              <a:rPr lang="es-PE" dirty="0" smtClean="0"/>
              <a:t>El primero es el principio de la </a:t>
            </a:r>
            <a:r>
              <a:rPr lang="es-PE" dirty="0" smtClean="0">
                <a:solidFill>
                  <a:srgbClr val="FF0000"/>
                </a:solidFill>
              </a:rPr>
              <a:t>Libertad</a:t>
            </a:r>
            <a:r>
              <a:rPr lang="es-PE" dirty="0" smtClean="0"/>
              <a:t> que confiere libertades básicas a todos los ciudadanos por igual. De acuerdo a la tradición liberal, la llamada libertad básica incluye: libertad de conciencia, asociación, culto, expresión y derechos democráticos. </a:t>
            </a:r>
          </a:p>
          <a:p>
            <a:pPr algn="just"/>
            <a:r>
              <a:rPr lang="es-PE" dirty="0" smtClean="0"/>
              <a:t>El segundo es el principio de la </a:t>
            </a:r>
            <a:r>
              <a:rPr lang="es-PE" dirty="0" smtClean="0">
                <a:solidFill>
                  <a:srgbClr val="FF0000"/>
                </a:solidFill>
              </a:rPr>
              <a:t>Igualdad</a:t>
            </a:r>
            <a:r>
              <a:rPr lang="es-PE" dirty="0" smtClean="0"/>
              <a:t> en el que todos deberíamos concordar si buscamos garantizar las libertades, las que suponen oportunidades igual de significativas para todos, de modo que se asegure una justicia distributiva. Es decir, que la justicia y la libertad sean incondicionalmente </a:t>
            </a:r>
            <a:r>
              <a:rPr lang="es-PE" dirty="0" smtClean="0">
                <a:solidFill>
                  <a:srgbClr val="FF0000"/>
                </a:solidFill>
              </a:rPr>
              <a:t>equitativas</a:t>
            </a:r>
            <a:r>
              <a:rPr lang="es-PE" dirty="0" smtClean="0"/>
              <a:t> para todos.</a:t>
            </a:r>
          </a:p>
          <a:p>
            <a:pPr algn="just"/>
            <a:r>
              <a:rPr lang="es-PE" dirty="0" err="1" smtClean="0"/>
              <a:t>Rawls</a:t>
            </a:r>
            <a:r>
              <a:rPr lang="es-PE" dirty="0" smtClean="0"/>
              <a:t> entiende que su utópica teoría de Justicia como Equidad es una “teoría ideal” que determina cómo una sociedad bien ordenada podría razonar bajo circunstancias favorables. Frente a ello, se ha criticado su postura por el desenvolvimiento de una historia bajo un contexto lejano al ideal.  </a:t>
            </a:r>
          </a:p>
          <a:p>
            <a:pPr algn="just"/>
            <a:endParaRPr lang="es-PE" dirty="0"/>
          </a:p>
        </p:txBody>
      </p:sp>
    </p:spTree>
    <p:extLst>
      <p:ext uri="{BB962C8B-B14F-4D97-AF65-F5344CB8AC3E}">
        <p14:creationId xmlns:p14="http://schemas.microsoft.com/office/powerpoint/2010/main" val="355608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40080"/>
            <a:ext cx="10515600" cy="5536883"/>
          </a:xfrm>
        </p:spPr>
        <p:txBody>
          <a:bodyPr>
            <a:normAutofit fontScale="70000" lnSpcReduction="20000"/>
          </a:bodyPr>
          <a:lstStyle/>
          <a:p>
            <a:pPr algn="just"/>
            <a:r>
              <a:rPr lang="es-PE" dirty="0" smtClean="0"/>
              <a:t>En </a:t>
            </a:r>
            <a:r>
              <a:rPr lang="es-PE" i="1" dirty="0" smtClean="0"/>
              <a:t>Liberalismo Político</a:t>
            </a:r>
            <a:r>
              <a:rPr lang="es-PE" dirty="0" smtClean="0"/>
              <a:t> (1993) se plantea que en un contexto democrático, el esfuerzo humano racional del liberalismo supone la </a:t>
            </a:r>
            <a:r>
              <a:rPr lang="es-PE" dirty="0" smtClean="0">
                <a:solidFill>
                  <a:srgbClr val="FF0000"/>
                </a:solidFill>
              </a:rPr>
              <a:t>tolerancia</a:t>
            </a:r>
            <a:r>
              <a:rPr lang="es-PE" dirty="0" smtClean="0"/>
              <a:t> para el diálogo que puede reconciliar las </a:t>
            </a:r>
            <a:r>
              <a:rPr lang="es-PE" dirty="0" smtClean="0">
                <a:solidFill>
                  <a:srgbClr val="FF0000"/>
                </a:solidFill>
              </a:rPr>
              <a:t>diferencias</a:t>
            </a:r>
            <a:r>
              <a:rPr lang="es-PE" dirty="0" smtClean="0"/>
              <a:t> de pensamiento, de culto y de creencias. El desacuerdo respecto a la noción de “bien” humano es una consecuencia razonable de nuestra libertad y del ejercicio racional mismo. </a:t>
            </a:r>
          </a:p>
          <a:p>
            <a:pPr algn="just"/>
            <a:r>
              <a:rPr lang="es-PE" dirty="0" err="1" smtClean="0"/>
              <a:t>Rawls</a:t>
            </a:r>
            <a:r>
              <a:rPr lang="es-PE" dirty="0" smtClean="0"/>
              <a:t> </a:t>
            </a:r>
            <a:r>
              <a:rPr lang="es-PE" dirty="0" smtClean="0">
                <a:solidFill>
                  <a:srgbClr val="FF0000"/>
                </a:solidFill>
              </a:rPr>
              <a:t>reformula</a:t>
            </a:r>
            <a:r>
              <a:rPr lang="es-PE" dirty="0" smtClean="0"/>
              <a:t> los principios de justicia del siguiente modo:</a:t>
            </a:r>
          </a:p>
          <a:p>
            <a:pPr marL="914400" lvl="1" indent="-457200" algn="just">
              <a:buAutoNum type="arabicPeriod"/>
            </a:pPr>
            <a:r>
              <a:rPr lang="es-PE" dirty="0" smtClean="0"/>
              <a:t>Cada persona tiene igual derecho a un esquema adecuado de libertad y derechos básicos, en donde dicho esquema es compatible con todos y supone libertades políticas de valor equitativo.</a:t>
            </a:r>
          </a:p>
          <a:p>
            <a:pPr marL="914400" lvl="1" indent="-457200" algn="just">
              <a:buAutoNum type="arabicPeriod"/>
            </a:pPr>
            <a:r>
              <a:rPr lang="es-PE" dirty="0" smtClean="0"/>
              <a:t>Las inequidades sociales y económicas deben satisfacer dos condiciones: (1) deben estar sujetas a posiciones y oficios abiertos a todos bajo circunstancias de equidad de oportunidad y (2) deben articularse de modo que el mayor beneficio se dirija a los menos favorecidos de la sociedad.</a:t>
            </a:r>
          </a:p>
          <a:p>
            <a:pPr algn="just"/>
            <a:r>
              <a:rPr lang="es-PE" dirty="0" smtClean="0"/>
              <a:t>De este modo, </a:t>
            </a:r>
            <a:r>
              <a:rPr lang="es-PE" dirty="0" err="1" smtClean="0"/>
              <a:t>Rawls</a:t>
            </a:r>
            <a:r>
              <a:rPr lang="es-PE" dirty="0" smtClean="0"/>
              <a:t> defiende que la inequidad pueda ser viable, </a:t>
            </a:r>
            <a:r>
              <a:rPr lang="es-PE" dirty="0" smtClean="0">
                <a:solidFill>
                  <a:srgbClr val="FF0000"/>
                </a:solidFill>
              </a:rPr>
              <a:t>sí, y sólo sí</a:t>
            </a:r>
            <a:r>
              <a:rPr lang="es-PE" dirty="0" smtClean="0"/>
              <a:t>, apunta a un balance social ulterior de redistribución. </a:t>
            </a:r>
          </a:p>
          <a:p>
            <a:pPr algn="just"/>
            <a:r>
              <a:rPr lang="es-PE" dirty="0" smtClean="0"/>
              <a:t>Bajo la perspectiva de lo planteado por </a:t>
            </a:r>
            <a:r>
              <a:rPr lang="es-PE" dirty="0" err="1" smtClean="0"/>
              <a:t>Rawls</a:t>
            </a:r>
            <a:r>
              <a:rPr lang="es-PE" dirty="0" smtClean="0"/>
              <a:t>, el estilo soviético de </a:t>
            </a:r>
            <a:r>
              <a:rPr lang="es-PE" dirty="0" smtClean="0">
                <a:solidFill>
                  <a:srgbClr val="FF0000"/>
                </a:solidFill>
              </a:rPr>
              <a:t>comunismo</a:t>
            </a:r>
            <a:r>
              <a:rPr lang="es-PE" dirty="0" smtClean="0"/>
              <a:t> es criticado y calificado de injusto debido a que no garantiza las libertades básicas del individuo. En el otro extremo, el “dejar hacer” (</a:t>
            </a:r>
            <a:r>
              <a:rPr lang="es-PE" i="1" dirty="0" smtClean="0"/>
              <a:t>laissez-faire</a:t>
            </a:r>
            <a:r>
              <a:rPr lang="es-PE" dirty="0" smtClean="0"/>
              <a:t>) del mercado del </a:t>
            </a:r>
            <a:r>
              <a:rPr lang="es-PE" dirty="0" smtClean="0">
                <a:solidFill>
                  <a:srgbClr val="FF0000"/>
                </a:solidFill>
              </a:rPr>
              <a:t>capitalismo</a:t>
            </a:r>
            <a:r>
              <a:rPr lang="es-PE" dirty="0" smtClean="0"/>
              <a:t> es del mismo modo injusto, ya que tiende a producir desigualdad en la distribución de riquezas, ingresos y oportunidades. En esa dinámica, se priva a la gran mayoría de los medios necesarios para realizarse. </a:t>
            </a:r>
          </a:p>
          <a:p>
            <a:pPr algn="just"/>
            <a:r>
              <a:rPr lang="es-PE" dirty="0" smtClean="0"/>
              <a:t>Los individuos de una democracia representan perspectivas del mundo que son distintas y dicha </a:t>
            </a:r>
            <a:r>
              <a:rPr lang="es-PE" dirty="0" smtClean="0">
                <a:solidFill>
                  <a:srgbClr val="FF0000"/>
                </a:solidFill>
              </a:rPr>
              <a:t>pluralidad</a:t>
            </a:r>
            <a:r>
              <a:rPr lang="es-PE" dirty="0" smtClean="0"/>
              <a:t>, en una democracia, supone una riqueza por cultivar, en lugar de totalizar, ignorar o pisar los derechos de las minorías.´</a:t>
            </a:r>
            <a:r>
              <a:rPr lang="es-PE" dirty="0" err="1" smtClean="0"/>
              <a:t>Rawls</a:t>
            </a:r>
            <a:r>
              <a:rPr lang="es-PE" dirty="0" smtClean="0"/>
              <a:t>, de modo muy kantiano, sostiene que debe haber un punto de encuentro racional y universal desde donde pueda desplegarse un pensamiento político igualitario. </a:t>
            </a:r>
          </a:p>
        </p:txBody>
      </p:sp>
    </p:spTree>
    <p:extLst>
      <p:ext uri="{BB962C8B-B14F-4D97-AF65-F5344CB8AC3E}">
        <p14:creationId xmlns:p14="http://schemas.microsoft.com/office/powerpoint/2010/main" val="23789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john raw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56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555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8" y="522514"/>
            <a:ext cx="7721783" cy="5603966"/>
          </a:xfrm>
        </p:spPr>
        <p:txBody>
          <a:bodyPr>
            <a:noAutofit/>
          </a:bodyPr>
          <a:lstStyle/>
          <a:p>
            <a:r>
              <a:rPr lang="es-PE" sz="2000" dirty="0" smtClean="0"/>
              <a:t>Con esta base, podemos revisar “La justicia como Equidad: </a:t>
            </a:r>
            <a:r>
              <a:rPr lang="es-PE" sz="2000" dirty="0" smtClean="0">
                <a:solidFill>
                  <a:srgbClr val="FF0000"/>
                </a:solidFill>
              </a:rPr>
              <a:t>Una Reformulación</a:t>
            </a:r>
            <a:r>
              <a:rPr lang="es-PE" sz="2000" dirty="0" smtClean="0"/>
              <a:t>”</a:t>
            </a:r>
          </a:p>
          <a:p>
            <a:pPr marL="514350" indent="-514350">
              <a:buFont typeface="+mj-lt"/>
              <a:buAutoNum type="arabicPeriod"/>
            </a:pPr>
            <a:r>
              <a:rPr lang="es-PE" sz="2000" dirty="0" smtClean="0"/>
              <a:t>Cuatro papeles que cumple la filosofía política</a:t>
            </a:r>
          </a:p>
          <a:p>
            <a:pPr marL="514350" indent="-514350">
              <a:buFont typeface="+mj-lt"/>
              <a:buAutoNum type="arabicPeriod"/>
            </a:pPr>
            <a:r>
              <a:rPr lang="es-PE" sz="2000" dirty="0" smtClean="0"/>
              <a:t>La sociedad como un sistema equitativo de cooperación</a:t>
            </a:r>
          </a:p>
          <a:p>
            <a:pPr marL="514350" indent="-514350">
              <a:buFont typeface="+mj-lt"/>
              <a:buAutoNum type="arabicPeriod"/>
            </a:pPr>
            <a:r>
              <a:rPr lang="es-PE" sz="2000" dirty="0" smtClean="0"/>
              <a:t>La idea de una sociedad bien ordenada</a:t>
            </a:r>
          </a:p>
          <a:p>
            <a:pPr marL="514350" indent="-514350">
              <a:buFont typeface="+mj-lt"/>
              <a:buAutoNum type="arabicPeriod"/>
            </a:pPr>
            <a:r>
              <a:rPr lang="es-PE" sz="2000" dirty="0" smtClean="0"/>
              <a:t>La idea de la estructura básica</a:t>
            </a:r>
          </a:p>
          <a:p>
            <a:pPr marL="514350" indent="-514350">
              <a:buFont typeface="+mj-lt"/>
              <a:buAutoNum type="arabicPeriod"/>
            </a:pPr>
            <a:r>
              <a:rPr lang="es-PE" sz="2000" dirty="0" smtClean="0"/>
              <a:t>Los límites de nuestra investigación</a:t>
            </a:r>
          </a:p>
          <a:p>
            <a:pPr marL="514350" indent="-514350">
              <a:buFont typeface="+mj-lt"/>
              <a:buAutoNum type="arabicPeriod"/>
            </a:pPr>
            <a:r>
              <a:rPr lang="es-PE" sz="2000" dirty="0" smtClean="0"/>
              <a:t>La idea de la Posición Original</a:t>
            </a:r>
          </a:p>
          <a:p>
            <a:pPr marL="514350" indent="-514350">
              <a:buFont typeface="+mj-lt"/>
              <a:buAutoNum type="arabicPeriod"/>
            </a:pPr>
            <a:r>
              <a:rPr lang="es-PE" sz="2000" dirty="0" smtClean="0"/>
              <a:t>La idea de las personas libres e iguales</a:t>
            </a:r>
          </a:p>
          <a:p>
            <a:pPr marL="514350" indent="-514350">
              <a:buFont typeface="+mj-lt"/>
              <a:buAutoNum type="arabicPeriod"/>
            </a:pPr>
            <a:r>
              <a:rPr lang="es-PE" sz="2000" dirty="0" smtClean="0"/>
              <a:t>Relación entre las ideas fundamentales</a:t>
            </a:r>
          </a:p>
          <a:p>
            <a:pPr marL="514350" indent="-514350">
              <a:buFont typeface="+mj-lt"/>
              <a:buAutoNum type="arabicPeriod"/>
            </a:pPr>
            <a:r>
              <a:rPr lang="es-PE" sz="2000" dirty="0" smtClean="0"/>
              <a:t>La idea de justificación pública</a:t>
            </a:r>
          </a:p>
          <a:p>
            <a:pPr marL="514350" indent="-514350">
              <a:buFont typeface="+mj-lt"/>
              <a:buAutoNum type="arabicPeriod"/>
            </a:pPr>
            <a:r>
              <a:rPr lang="es-PE" sz="2000" dirty="0" smtClean="0"/>
              <a:t>La idea del equilibrio reflexivo</a:t>
            </a:r>
          </a:p>
          <a:p>
            <a:pPr marL="514350" indent="-514350">
              <a:buFont typeface="+mj-lt"/>
              <a:buAutoNum type="arabicPeriod"/>
            </a:pPr>
            <a:r>
              <a:rPr lang="es-PE" sz="2000" dirty="0" smtClean="0"/>
              <a:t>La idea de un consenso entrecruzado</a:t>
            </a:r>
          </a:p>
          <a:p>
            <a:pPr marL="514350" indent="-514350">
              <a:buFont typeface="+mj-lt"/>
              <a:buAutoNum type="arabicPeriod"/>
            </a:pPr>
            <a:endParaRPr lang="es-PE" sz="2000" dirty="0"/>
          </a:p>
        </p:txBody>
      </p:sp>
      <p:pic>
        <p:nvPicPr>
          <p:cNvPr id="2" name="Imagen 1"/>
          <p:cNvPicPr>
            <a:picLocks noChangeAspect="1"/>
          </p:cNvPicPr>
          <p:nvPr/>
        </p:nvPicPr>
        <p:blipFill>
          <a:blip r:embed="rId2"/>
          <a:stretch>
            <a:fillRect/>
          </a:stretch>
        </p:blipFill>
        <p:spPr>
          <a:xfrm>
            <a:off x="8559982" y="522514"/>
            <a:ext cx="3771900" cy="3562350"/>
          </a:xfrm>
          <a:prstGeom prst="rect">
            <a:avLst/>
          </a:prstGeom>
        </p:spPr>
      </p:pic>
    </p:spTree>
    <p:extLst>
      <p:ext uri="{BB962C8B-B14F-4D97-AF65-F5344CB8AC3E}">
        <p14:creationId xmlns:p14="http://schemas.microsoft.com/office/powerpoint/2010/main" val="3298702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Cuatro papeles que cumple la filosofía </a:t>
            </a:r>
            <a:r>
              <a:rPr lang="es-PE" dirty="0" smtClean="0"/>
              <a:t>política</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4083547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3600" dirty="0"/>
              <a:t>La </a:t>
            </a:r>
            <a:r>
              <a:rPr lang="es-PE" sz="3200" dirty="0"/>
              <a:t>sociedad</a:t>
            </a:r>
            <a:r>
              <a:rPr lang="es-PE" sz="3600" dirty="0"/>
              <a:t> como un sistema equitativo de </a:t>
            </a:r>
            <a:r>
              <a:rPr lang="es-PE" sz="3600" dirty="0" smtClean="0"/>
              <a:t>cooperación</a:t>
            </a:r>
            <a:endParaRPr lang="es-PE" sz="3600"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199551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8640"/>
            <a:ext cx="10515600" cy="5628323"/>
          </a:xfrm>
        </p:spPr>
        <p:txBody>
          <a:bodyPr>
            <a:normAutofit fontScale="77500" lnSpcReduction="20000"/>
          </a:bodyPr>
          <a:lstStyle/>
          <a:p>
            <a:pPr algn="just"/>
            <a:r>
              <a:rPr lang="es-PE" dirty="0" smtClean="0"/>
              <a:t>John </a:t>
            </a:r>
            <a:r>
              <a:rPr lang="es-PE" dirty="0" err="1" smtClean="0"/>
              <a:t>Rawls</a:t>
            </a:r>
            <a:r>
              <a:rPr lang="es-PE" dirty="0" smtClean="0"/>
              <a:t> (Baltimore, Maryland. 1921 - 2002) es uno de los filósofos contemporáneos con mayor influencia en el pensamiento político y moral. Desarrolla una rama referida como “ética analítica”.</a:t>
            </a:r>
          </a:p>
          <a:p>
            <a:pPr algn="just"/>
            <a:r>
              <a:rPr lang="es-PE" dirty="0" smtClean="0"/>
              <a:t>Representa a la tradición </a:t>
            </a:r>
            <a:r>
              <a:rPr lang="es-PE" dirty="0" smtClean="0">
                <a:solidFill>
                  <a:srgbClr val="FF0000"/>
                </a:solidFill>
              </a:rPr>
              <a:t>liberal</a:t>
            </a:r>
            <a:r>
              <a:rPr lang="es-PE" dirty="0" smtClean="0"/>
              <a:t> y defiende la idea de una </a:t>
            </a:r>
            <a:r>
              <a:rPr lang="es-PE" dirty="0" smtClean="0">
                <a:solidFill>
                  <a:srgbClr val="FF0000"/>
                </a:solidFill>
              </a:rPr>
              <a:t>democracia social </a:t>
            </a:r>
            <a:r>
              <a:rPr lang="es-PE" dirty="0" smtClean="0"/>
              <a:t>en donde la </a:t>
            </a:r>
            <a:r>
              <a:rPr lang="es-PE" dirty="0" smtClean="0">
                <a:solidFill>
                  <a:srgbClr val="FF0000"/>
                </a:solidFill>
              </a:rPr>
              <a:t>justica</a:t>
            </a:r>
            <a:r>
              <a:rPr lang="es-PE" dirty="0" smtClean="0"/>
              <a:t> es esencial. Defiende que una visión adecuada de la justicia no puede derivarse del utilitarismo, debido a que no es deseable ignorar los derechos e intereses de las minorías en virtud de la felicidad de la mayoría. </a:t>
            </a:r>
          </a:p>
          <a:p>
            <a:pPr algn="just"/>
            <a:r>
              <a:rPr lang="es-PE" dirty="0" smtClean="0"/>
              <a:t>Con la publicación de </a:t>
            </a:r>
            <a:r>
              <a:rPr lang="es-PE" i="1" dirty="0" smtClean="0"/>
              <a:t>Una Teoría de la Justicia </a:t>
            </a:r>
            <a:r>
              <a:rPr lang="es-PE" dirty="0" smtClean="0"/>
              <a:t>(1971) se renueva y renace la tradición normativa de la filosofía política. La obra se centra en la idea de una justicia distributiva e intenta reconciliar los conceptos de </a:t>
            </a:r>
            <a:r>
              <a:rPr lang="es-PE" dirty="0" smtClean="0">
                <a:solidFill>
                  <a:srgbClr val="FF0000"/>
                </a:solidFill>
              </a:rPr>
              <a:t>igualdad</a:t>
            </a:r>
            <a:r>
              <a:rPr lang="es-PE" dirty="0" smtClean="0"/>
              <a:t> y </a:t>
            </a:r>
            <a:r>
              <a:rPr lang="es-PE" dirty="0" smtClean="0">
                <a:solidFill>
                  <a:srgbClr val="FF0000"/>
                </a:solidFill>
              </a:rPr>
              <a:t>libertad</a:t>
            </a:r>
            <a:r>
              <a:rPr lang="es-PE" dirty="0" smtClean="0"/>
              <a:t>. </a:t>
            </a:r>
          </a:p>
          <a:p>
            <a:pPr algn="just"/>
            <a:r>
              <a:rPr lang="es-PE" dirty="0" smtClean="0"/>
              <a:t>Su teoría de Justicia como Equidad propone la igualdad de derechos básicos y oportunidades, promoviendo los intereses de los menos afortunados. Al mismo tiempo, la libertad se reconoce como fundamental para las sociedades democráticas. Ambos elementos, igualdad y libertad, serán fundamentales para </a:t>
            </a:r>
            <a:r>
              <a:rPr lang="es-PE" dirty="0" err="1" smtClean="0"/>
              <a:t>Rawls</a:t>
            </a:r>
            <a:r>
              <a:rPr lang="es-PE" dirty="0" smtClean="0"/>
              <a:t>, al pensar la sociedad democrática. </a:t>
            </a:r>
          </a:p>
          <a:p>
            <a:pPr algn="just"/>
            <a:r>
              <a:rPr lang="es-PE" dirty="0" smtClean="0"/>
              <a:t>El liberalismo político que propone </a:t>
            </a:r>
            <a:r>
              <a:rPr lang="es-PE" dirty="0" err="1" smtClean="0"/>
              <a:t>Rawls</a:t>
            </a:r>
            <a:r>
              <a:rPr lang="es-PE" dirty="0" smtClean="0"/>
              <a:t> ha sido criticado por Charles Taylor, debido a que estima que en la búsqueda de </a:t>
            </a:r>
            <a:r>
              <a:rPr lang="es-PE" dirty="0" smtClean="0">
                <a:solidFill>
                  <a:srgbClr val="FF0000"/>
                </a:solidFill>
              </a:rPr>
              <a:t>universalidad</a:t>
            </a:r>
            <a:r>
              <a:rPr lang="es-PE" dirty="0" smtClean="0"/>
              <a:t> de los principios sociales, se opaca el papel de las </a:t>
            </a:r>
            <a:r>
              <a:rPr lang="es-PE" dirty="0" smtClean="0">
                <a:solidFill>
                  <a:srgbClr val="FF0000"/>
                </a:solidFill>
              </a:rPr>
              <a:t>particularidades</a:t>
            </a:r>
            <a:r>
              <a:rPr lang="es-PE" dirty="0" smtClean="0"/>
              <a:t>. Refiere que su teoría de la justicia es puramente abstracta y procedimental, es decir, emula teóricamente una realidad que parece funcionar al margen de leyes mecánicas. Su búsqueda de una justicia como equidad puede ignorar la diferencia de contextos culturales diversos y particulares. </a:t>
            </a:r>
            <a:endParaRPr lang="es-PE" dirty="0"/>
          </a:p>
        </p:txBody>
      </p:sp>
    </p:spTree>
    <p:extLst>
      <p:ext uri="{BB962C8B-B14F-4D97-AF65-F5344CB8AC3E}">
        <p14:creationId xmlns:p14="http://schemas.microsoft.com/office/powerpoint/2010/main" val="4215416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una sociedad bien </a:t>
            </a:r>
            <a:r>
              <a:rPr lang="es-PE" dirty="0" smtClean="0"/>
              <a:t>ordenada</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2574127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la estructura </a:t>
            </a:r>
            <a:r>
              <a:rPr lang="es-PE" dirty="0" smtClean="0"/>
              <a:t>básica</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3174235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Los límites de nuestra </a:t>
            </a:r>
            <a:r>
              <a:rPr lang="es-PE" dirty="0" smtClean="0"/>
              <a:t>investigación</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861340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la Posición </a:t>
            </a:r>
            <a:r>
              <a:rPr lang="es-PE" dirty="0" smtClean="0"/>
              <a:t>Original</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10917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las personas libres e </a:t>
            </a:r>
            <a:r>
              <a:rPr lang="es-PE" dirty="0" smtClean="0"/>
              <a:t>iguales</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1260594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Relación entre las ideas </a:t>
            </a:r>
            <a:r>
              <a:rPr lang="es-PE" dirty="0" smtClean="0"/>
              <a:t>fundamentales</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463930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justificación </a:t>
            </a:r>
            <a:r>
              <a:rPr lang="es-PE" dirty="0" smtClean="0"/>
              <a:t>pública</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251048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del equilibrio </a:t>
            </a:r>
            <a:r>
              <a:rPr lang="es-PE" dirty="0" smtClean="0"/>
              <a:t>reflexivo</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386412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un consenso </a:t>
            </a:r>
            <a:r>
              <a:rPr lang="es-PE" dirty="0" smtClean="0"/>
              <a:t>entrecruzado</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4142308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8" y="522514"/>
            <a:ext cx="7721783" cy="5603966"/>
          </a:xfrm>
        </p:spPr>
        <p:txBody>
          <a:bodyPr>
            <a:noAutofit/>
          </a:bodyPr>
          <a:lstStyle/>
          <a:p>
            <a:r>
              <a:rPr lang="es-PE" sz="2000" dirty="0" smtClean="0"/>
              <a:t>Con esta base, podemos revisar “La justicia como Equidad: </a:t>
            </a:r>
            <a:r>
              <a:rPr lang="es-PE" sz="2000" dirty="0" smtClean="0">
                <a:solidFill>
                  <a:srgbClr val="FF0000"/>
                </a:solidFill>
              </a:rPr>
              <a:t>Una Reformulación</a:t>
            </a:r>
            <a:r>
              <a:rPr lang="es-PE" sz="2000" dirty="0" smtClean="0"/>
              <a:t>”</a:t>
            </a:r>
          </a:p>
          <a:p>
            <a:pPr marL="514350" indent="-514350">
              <a:buFont typeface="+mj-lt"/>
              <a:buAutoNum type="arabicPeriod"/>
            </a:pPr>
            <a:r>
              <a:rPr lang="es-PE" sz="2000" dirty="0" smtClean="0"/>
              <a:t>Cuatro papeles que cumple la filosofía política</a:t>
            </a:r>
          </a:p>
          <a:p>
            <a:pPr marL="514350" indent="-514350">
              <a:buFont typeface="+mj-lt"/>
              <a:buAutoNum type="arabicPeriod"/>
            </a:pPr>
            <a:r>
              <a:rPr lang="es-PE" sz="2000" dirty="0" smtClean="0"/>
              <a:t>La sociedad como un sistema equitativo de cooperación</a:t>
            </a:r>
          </a:p>
          <a:p>
            <a:pPr marL="514350" indent="-514350">
              <a:buFont typeface="+mj-lt"/>
              <a:buAutoNum type="arabicPeriod"/>
            </a:pPr>
            <a:r>
              <a:rPr lang="es-PE" sz="2000" dirty="0" smtClean="0"/>
              <a:t>La idea de una sociedad bien ordenada</a:t>
            </a:r>
          </a:p>
          <a:p>
            <a:pPr marL="514350" indent="-514350">
              <a:buFont typeface="+mj-lt"/>
              <a:buAutoNum type="arabicPeriod"/>
            </a:pPr>
            <a:r>
              <a:rPr lang="es-PE" sz="2000" dirty="0" smtClean="0"/>
              <a:t>La idea de la estructura básica</a:t>
            </a:r>
          </a:p>
          <a:p>
            <a:pPr marL="514350" indent="-514350">
              <a:buFont typeface="+mj-lt"/>
              <a:buAutoNum type="arabicPeriod"/>
            </a:pPr>
            <a:r>
              <a:rPr lang="es-PE" sz="2000" dirty="0" smtClean="0"/>
              <a:t>Los límites de nuestra investigación</a:t>
            </a:r>
          </a:p>
          <a:p>
            <a:pPr marL="514350" indent="-514350">
              <a:buFont typeface="+mj-lt"/>
              <a:buAutoNum type="arabicPeriod"/>
            </a:pPr>
            <a:r>
              <a:rPr lang="es-PE" sz="2000" dirty="0" smtClean="0"/>
              <a:t>La idea de la Posición Original</a:t>
            </a:r>
          </a:p>
          <a:p>
            <a:pPr marL="514350" indent="-514350">
              <a:buFont typeface="+mj-lt"/>
              <a:buAutoNum type="arabicPeriod"/>
            </a:pPr>
            <a:r>
              <a:rPr lang="es-PE" sz="2000" dirty="0" smtClean="0"/>
              <a:t>La idea de las personas libres e iguales</a:t>
            </a:r>
          </a:p>
          <a:p>
            <a:pPr marL="514350" indent="-514350">
              <a:buFont typeface="+mj-lt"/>
              <a:buAutoNum type="arabicPeriod"/>
            </a:pPr>
            <a:r>
              <a:rPr lang="es-PE" sz="2000" dirty="0" smtClean="0"/>
              <a:t>Relación entre las ideas fundamentales</a:t>
            </a:r>
          </a:p>
          <a:p>
            <a:pPr marL="514350" indent="-514350">
              <a:buFont typeface="+mj-lt"/>
              <a:buAutoNum type="arabicPeriod"/>
            </a:pPr>
            <a:r>
              <a:rPr lang="es-PE" sz="2000" dirty="0" smtClean="0"/>
              <a:t>La idea de justificación pública</a:t>
            </a:r>
          </a:p>
          <a:p>
            <a:pPr marL="514350" indent="-514350">
              <a:buFont typeface="+mj-lt"/>
              <a:buAutoNum type="arabicPeriod"/>
            </a:pPr>
            <a:r>
              <a:rPr lang="es-PE" sz="2000" dirty="0" smtClean="0"/>
              <a:t>La idea del equilibrio reflexivo</a:t>
            </a:r>
          </a:p>
          <a:p>
            <a:pPr marL="514350" indent="-514350">
              <a:buFont typeface="+mj-lt"/>
              <a:buAutoNum type="arabicPeriod"/>
            </a:pPr>
            <a:r>
              <a:rPr lang="es-PE" sz="2000" dirty="0" smtClean="0"/>
              <a:t>La idea de un consenso entrecruzado</a:t>
            </a:r>
          </a:p>
          <a:p>
            <a:pPr marL="514350" indent="-514350">
              <a:buFont typeface="+mj-lt"/>
              <a:buAutoNum type="arabicPeriod"/>
            </a:pPr>
            <a:endParaRPr lang="es-PE" sz="2000" dirty="0"/>
          </a:p>
        </p:txBody>
      </p:sp>
      <p:pic>
        <p:nvPicPr>
          <p:cNvPr id="2" name="Imagen 1"/>
          <p:cNvPicPr>
            <a:picLocks noChangeAspect="1"/>
          </p:cNvPicPr>
          <p:nvPr/>
        </p:nvPicPr>
        <p:blipFill>
          <a:blip r:embed="rId2"/>
          <a:stretch>
            <a:fillRect/>
          </a:stretch>
        </p:blipFill>
        <p:spPr>
          <a:xfrm>
            <a:off x="8559982" y="522514"/>
            <a:ext cx="3771900" cy="3562350"/>
          </a:xfrm>
          <a:prstGeom prst="rect">
            <a:avLst/>
          </a:prstGeom>
        </p:spPr>
      </p:pic>
    </p:spTree>
    <p:extLst>
      <p:ext uri="{BB962C8B-B14F-4D97-AF65-F5344CB8AC3E}">
        <p14:creationId xmlns:p14="http://schemas.microsoft.com/office/powerpoint/2010/main" val="2134367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41" y="437152"/>
            <a:ext cx="4311922" cy="61900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bk12e1-cdn.myschoolcdn.com/ftpimages/659/news/large_news961714_8964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986" y="789850"/>
            <a:ext cx="5284377" cy="5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75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35132"/>
            <a:ext cx="10515600" cy="6361612"/>
          </a:xfrm>
        </p:spPr>
        <p:txBody>
          <a:bodyPr>
            <a:noAutofit/>
          </a:bodyPr>
          <a:lstStyle/>
          <a:p>
            <a:pPr algn="just"/>
            <a:r>
              <a:rPr lang="es-PE" sz="1800" dirty="0" smtClean="0"/>
              <a:t>Además de presentar una alternativa al </a:t>
            </a:r>
            <a:r>
              <a:rPr lang="es-PE" sz="1800" dirty="0" smtClean="0">
                <a:solidFill>
                  <a:srgbClr val="FF0000"/>
                </a:solidFill>
              </a:rPr>
              <a:t>utilitarismo</a:t>
            </a:r>
            <a:r>
              <a:rPr lang="es-PE" sz="1800" dirty="0" smtClean="0"/>
              <a:t>, </a:t>
            </a:r>
            <a:r>
              <a:rPr lang="es-PE" sz="1800" dirty="0" smtClean="0">
                <a:solidFill>
                  <a:schemeClr val="bg1">
                    <a:lumMod val="75000"/>
                  </a:schemeClr>
                </a:solidFill>
              </a:rPr>
              <a:t>(la </a:t>
            </a:r>
            <a:r>
              <a:rPr lang="es-PE" sz="1800" dirty="0">
                <a:solidFill>
                  <a:schemeClr val="bg1">
                    <a:lumMod val="75000"/>
                  </a:schemeClr>
                </a:solidFill>
              </a:rPr>
              <a:t>mejor acción es la que produce la mayor utilidad para el mayor número de individuos involucrados</a:t>
            </a:r>
            <a:r>
              <a:rPr lang="es-PE" sz="1800" dirty="0" smtClean="0">
                <a:solidFill>
                  <a:schemeClr val="bg1">
                    <a:lumMod val="75000"/>
                  </a:schemeClr>
                </a:solidFill>
              </a:rPr>
              <a:t>)</a:t>
            </a:r>
            <a:r>
              <a:rPr lang="es-PE" sz="1800" dirty="0" smtClean="0"/>
              <a:t> </a:t>
            </a:r>
            <a:r>
              <a:rPr lang="es-PE" sz="1800" dirty="0" err="1" smtClean="0"/>
              <a:t>Rawls</a:t>
            </a:r>
            <a:r>
              <a:rPr lang="es-PE" sz="1800" dirty="0" smtClean="0"/>
              <a:t> critica el </a:t>
            </a:r>
            <a:r>
              <a:rPr lang="es-PE" sz="1800" dirty="0" smtClean="0">
                <a:solidFill>
                  <a:srgbClr val="FF0000"/>
                </a:solidFill>
              </a:rPr>
              <a:t>perfeccionismo</a:t>
            </a:r>
            <a:r>
              <a:rPr lang="es-PE" sz="1800" dirty="0" smtClean="0"/>
              <a:t> (por ejemplo, el perfeccionismo metafísico de Leibniz) y el </a:t>
            </a:r>
            <a:r>
              <a:rPr lang="es-PE" sz="1800" dirty="0" smtClean="0">
                <a:solidFill>
                  <a:srgbClr val="FF0000"/>
                </a:solidFill>
              </a:rPr>
              <a:t>intuicionismo</a:t>
            </a:r>
            <a:r>
              <a:rPr lang="es-PE" sz="1800" dirty="0" smtClean="0"/>
              <a:t> (</a:t>
            </a:r>
            <a:r>
              <a:rPr lang="es-PE" sz="1800" dirty="0" smtClean="0">
                <a:solidFill>
                  <a:schemeClr val="bg1">
                    <a:lumMod val="75000"/>
                  </a:schemeClr>
                </a:solidFill>
              </a:rPr>
              <a:t>En filosofía de las matemáticas, supone que todo objeto matemático es un constructo mental humano y en cuanto producto tal, existe en cuanto es posible construirlo mentalmente</a:t>
            </a:r>
            <a:r>
              <a:rPr lang="es-PE" sz="1800" dirty="0" smtClean="0"/>
              <a:t>). </a:t>
            </a:r>
          </a:p>
          <a:p>
            <a:pPr algn="just"/>
            <a:r>
              <a:rPr lang="es-PE" sz="1800" dirty="0" err="1" smtClean="0"/>
              <a:t>Rawls</a:t>
            </a:r>
            <a:r>
              <a:rPr lang="es-PE" sz="1800" dirty="0" smtClean="0"/>
              <a:t> propone una abstracción de otra abstracción: el </a:t>
            </a:r>
            <a:r>
              <a:rPr lang="es-PE" sz="1800" dirty="0" smtClean="0">
                <a:solidFill>
                  <a:srgbClr val="FF0000"/>
                </a:solidFill>
              </a:rPr>
              <a:t>contrato social </a:t>
            </a:r>
            <a:r>
              <a:rPr lang="es-PE" sz="1800" dirty="0" smtClean="0"/>
              <a:t>desarrollado por Hobbes, Locke, Rousseau, entre otros. Describen un </a:t>
            </a:r>
            <a:r>
              <a:rPr lang="es-PE" sz="1800" dirty="0" smtClean="0">
                <a:solidFill>
                  <a:srgbClr val="FF0000"/>
                </a:solidFill>
              </a:rPr>
              <a:t>estado natural </a:t>
            </a:r>
            <a:r>
              <a:rPr lang="es-PE" sz="1800" dirty="0" smtClean="0"/>
              <a:t>(Locke/Rousseau)</a:t>
            </a:r>
            <a:r>
              <a:rPr lang="es-PE" sz="1800" dirty="0" smtClean="0">
                <a:solidFill>
                  <a:srgbClr val="FF0000"/>
                </a:solidFill>
              </a:rPr>
              <a:t> </a:t>
            </a:r>
            <a:r>
              <a:rPr lang="es-PE" sz="1800" dirty="0" smtClean="0"/>
              <a:t>o de guerra (Hobbes), en donde no hay autoridad política, es decir, aún no se ha constituido una sociedad civil. El estado natural no es un hecho histórico necesariamente, sino que supone una concepción que sirve de base para explicar el aparecimiento y desenvolvimiento del estado. A diferencia de los animales, el humano racional requiere de reglas organizadas para articular los diversos intereses. </a:t>
            </a:r>
          </a:p>
          <a:p>
            <a:pPr algn="just"/>
            <a:r>
              <a:rPr lang="es-PE" sz="1800" dirty="0" smtClean="0"/>
              <a:t>De acuerdo a </a:t>
            </a:r>
            <a:r>
              <a:rPr lang="es-PE" sz="1800" dirty="0" smtClean="0">
                <a:solidFill>
                  <a:srgbClr val="FF0000"/>
                </a:solidFill>
              </a:rPr>
              <a:t>Hobbes</a:t>
            </a:r>
            <a:r>
              <a:rPr lang="es-PE" sz="1800" dirty="0" smtClean="0"/>
              <a:t>, lo humano consigna naturalmente la maldad, y por ello el hombres es como un lobo para otros hombres, debido a su ilimitada capacidad de violencia. El modo en que se resuelve el conflicto supone que los fuertes dominan a los débiles y buscan garantizar que se mantenga dicha estructura. (Luego aparece el estado como </a:t>
            </a:r>
            <a:r>
              <a:rPr lang="es-PE" sz="1800" dirty="0" err="1" smtClean="0"/>
              <a:t>Leviathan</a:t>
            </a:r>
            <a:r>
              <a:rPr lang="es-PE" sz="1800" dirty="0" smtClean="0"/>
              <a:t>).</a:t>
            </a:r>
          </a:p>
          <a:p>
            <a:pPr algn="just"/>
            <a:r>
              <a:rPr lang="es-PE" sz="1800" dirty="0" smtClean="0"/>
              <a:t>De acuerdo a </a:t>
            </a:r>
            <a:r>
              <a:rPr lang="es-PE" sz="1800" dirty="0" smtClean="0">
                <a:solidFill>
                  <a:srgbClr val="FF0000"/>
                </a:solidFill>
              </a:rPr>
              <a:t>Locke</a:t>
            </a:r>
            <a:r>
              <a:rPr lang="es-PE" sz="1800" dirty="0" smtClean="0"/>
              <a:t>, el estado natural es una realidad y no una mera construcción teórica. En tal estado, las personas están sujetas a la ley natural que se posibilita gracias a la razón: cada individuo puede ser juez y aplicar la pena por sí mismo al infractor. Dicha </a:t>
            </a:r>
            <a:r>
              <a:rPr lang="es-PE" sz="1800" dirty="0" err="1" smtClean="0"/>
              <a:t>aleatoreidad</a:t>
            </a:r>
            <a:r>
              <a:rPr lang="es-PE" sz="1800" dirty="0" smtClean="0"/>
              <a:t> individual es lo que conlleva a la necesidad de una sociedad civil. (Y la ley natural se mantiene vigente a través del principio de la desobediencia civil.)</a:t>
            </a:r>
          </a:p>
          <a:p>
            <a:pPr algn="just"/>
            <a:r>
              <a:rPr lang="es-PE" sz="1800" dirty="0" smtClean="0"/>
              <a:t>De acuerdo a </a:t>
            </a:r>
            <a:r>
              <a:rPr lang="es-PE" sz="1800" dirty="0" smtClean="0">
                <a:solidFill>
                  <a:srgbClr val="FF0000"/>
                </a:solidFill>
              </a:rPr>
              <a:t>Rousseau</a:t>
            </a:r>
            <a:r>
              <a:rPr lang="es-PE" sz="1800" dirty="0" smtClean="0"/>
              <a:t>, lejos de un estado natural caótico, presenta la idea de un buen salvaje. Con la instauración de la propiedad privada se termina la libertad natural. Al sofocar las cualidades naturales, se despiertan pasiones, vicios y afanes de posesión, dominio y sometimiento, por lo que la sociedad pasa de un estado natural armónico a una sociedad que supone un constante estado de guerra. </a:t>
            </a:r>
          </a:p>
          <a:p>
            <a:pPr algn="just"/>
            <a:endParaRPr lang="es-PE" sz="1800" dirty="0"/>
          </a:p>
        </p:txBody>
      </p:sp>
    </p:spTree>
    <p:extLst>
      <p:ext uri="{BB962C8B-B14F-4D97-AF65-F5344CB8AC3E}">
        <p14:creationId xmlns:p14="http://schemas.microsoft.com/office/powerpoint/2010/main" val="420299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6100355"/>
          </a:xfrm>
        </p:spPr>
        <p:txBody>
          <a:bodyPr>
            <a:normAutofit fontScale="77500" lnSpcReduction="20000"/>
          </a:bodyPr>
          <a:lstStyle/>
          <a:p>
            <a:pPr algn="just"/>
            <a:r>
              <a:rPr lang="es-PE" dirty="0" smtClean="0">
                <a:solidFill>
                  <a:srgbClr val="FF0000"/>
                </a:solidFill>
              </a:rPr>
              <a:t>Kant</a:t>
            </a:r>
            <a:r>
              <a:rPr lang="es-PE" dirty="0" smtClean="0"/>
              <a:t>, interpreta la justica por medio de la noción de autonomía de la razón. Tengamos en cuenta el imperativo categórico y cómo la razón postula sus propios principios. </a:t>
            </a:r>
            <a:r>
              <a:rPr lang="es-PE" dirty="0" err="1" smtClean="0"/>
              <a:t>Rawls</a:t>
            </a:r>
            <a:r>
              <a:rPr lang="es-PE" dirty="0" smtClean="0"/>
              <a:t> va a desarrollar la idea de </a:t>
            </a:r>
            <a:r>
              <a:rPr lang="es-PE" dirty="0" smtClean="0">
                <a:solidFill>
                  <a:srgbClr val="FF0000"/>
                </a:solidFill>
              </a:rPr>
              <a:t>justicia como equidad </a:t>
            </a:r>
            <a:r>
              <a:rPr lang="es-PE" dirty="0" smtClean="0"/>
              <a:t>en torno a la justicia como autonomía.</a:t>
            </a:r>
          </a:p>
          <a:p>
            <a:pPr algn="just"/>
            <a:r>
              <a:rPr lang="es-PE" dirty="0" smtClean="0"/>
              <a:t>Algunos estiman que la teoría de la justica de </a:t>
            </a:r>
            <a:r>
              <a:rPr lang="es-PE" dirty="0" err="1" smtClean="0"/>
              <a:t>Rawls</a:t>
            </a:r>
            <a:r>
              <a:rPr lang="es-PE" dirty="0" smtClean="0"/>
              <a:t> supone una síntesis contemporánea de tres corrientes del pensamiento socio-político: la democracia liberal, la economía de mercado y la teoría distributiva del bienestar.  </a:t>
            </a:r>
          </a:p>
          <a:p>
            <a:pPr algn="just"/>
            <a:r>
              <a:rPr lang="es-PE" dirty="0" smtClean="0"/>
              <a:t>La justicia, para </a:t>
            </a:r>
            <a:r>
              <a:rPr lang="es-PE" dirty="0" err="1" smtClean="0"/>
              <a:t>Rawls</a:t>
            </a:r>
            <a:r>
              <a:rPr lang="es-PE" dirty="0" smtClean="0"/>
              <a:t>, es la virtud fundamental e imprescindible de todo sistema social, por ello se </a:t>
            </a:r>
            <a:r>
              <a:rPr lang="es-PE" dirty="0" smtClean="0"/>
              <a:t>preocupa </a:t>
            </a:r>
            <a:r>
              <a:rPr lang="es-PE" dirty="0" smtClean="0"/>
              <a:t>de su origen.</a:t>
            </a:r>
          </a:p>
          <a:p>
            <a:pPr algn="just"/>
            <a:endParaRPr lang="es-PE" dirty="0"/>
          </a:p>
          <a:p>
            <a:pPr algn="just"/>
            <a:r>
              <a:rPr lang="es-PE" dirty="0" smtClean="0"/>
              <a:t> </a:t>
            </a:r>
            <a:r>
              <a:rPr lang="es-PE" dirty="0" err="1" smtClean="0"/>
              <a:t>Rawls</a:t>
            </a:r>
            <a:r>
              <a:rPr lang="es-PE" dirty="0" smtClean="0"/>
              <a:t> refiere que toda concepción de lo que la justicia implica surge del desacuerdo. El desacuerdo social supone los conflictos de intereses que los individuos manifiestan al tener pretensiones y horizontes incompatibles. Como en un estado de guerra, la discordia germinará en justicia. </a:t>
            </a:r>
          </a:p>
          <a:p>
            <a:pPr algn="just"/>
            <a:r>
              <a:rPr lang="es-PE" dirty="0" smtClean="0"/>
              <a:t>De acuerdo a Hobbes, hay tres causas de la discordia: la competencia, la desconfianza y la gloria. Esto genera parcialidad y fragmentación. </a:t>
            </a:r>
            <a:r>
              <a:rPr lang="es-PE" dirty="0" err="1" smtClean="0"/>
              <a:t>Rawls</a:t>
            </a:r>
            <a:r>
              <a:rPr lang="es-PE" dirty="0" smtClean="0"/>
              <a:t> propone que debemos reinterpretar la estructura que subyace al contrato social, por lo que se ha referido que su pensamiento significa un </a:t>
            </a:r>
            <a:r>
              <a:rPr lang="es-PE" dirty="0" err="1" smtClean="0"/>
              <a:t>neocontractualismo</a:t>
            </a:r>
            <a:r>
              <a:rPr lang="es-PE" dirty="0" smtClean="0"/>
              <a:t>. </a:t>
            </a:r>
          </a:p>
          <a:p>
            <a:pPr algn="just"/>
            <a:r>
              <a:rPr lang="es-PE" dirty="0" smtClean="0"/>
              <a:t>El interés de repensar el contrato social supone discutir sobre los principios de justicia apropiados para regular una adecuada distribución de los beneficios que son producto de la cooperación social. </a:t>
            </a:r>
            <a:endParaRPr lang="es-PE" dirty="0"/>
          </a:p>
        </p:txBody>
      </p:sp>
    </p:spTree>
    <p:extLst>
      <p:ext uri="{BB962C8B-B14F-4D97-AF65-F5344CB8AC3E}">
        <p14:creationId xmlns:p14="http://schemas.microsoft.com/office/powerpoint/2010/main" val="403654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959" y="705394"/>
            <a:ext cx="4394256" cy="58590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884" y="962112"/>
            <a:ext cx="3763282" cy="534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4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9269"/>
            <a:ext cx="10515600" cy="5497694"/>
          </a:xfrm>
        </p:spPr>
        <p:txBody>
          <a:bodyPr>
            <a:normAutofit fontScale="85000" lnSpcReduction="20000"/>
          </a:bodyPr>
          <a:lstStyle/>
          <a:p>
            <a:pPr algn="just"/>
            <a:r>
              <a:rPr lang="es-PE" dirty="0" smtClean="0"/>
              <a:t>En </a:t>
            </a:r>
            <a:r>
              <a:rPr lang="es-PE" i="1" dirty="0" smtClean="0"/>
              <a:t>Una teoría de la Justicia</a:t>
            </a:r>
            <a:r>
              <a:rPr lang="es-PE" dirty="0" smtClean="0"/>
              <a:t>, </a:t>
            </a:r>
            <a:r>
              <a:rPr lang="es-PE" dirty="0" err="1" smtClean="0"/>
              <a:t>Rawls</a:t>
            </a:r>
            <a:r>
              <a:rPr lang="es-PE" dirty="0" smtClean="0"/>
              <a:t> busca conciliar las tendencias que se disputan la primacía, o bien de la igualdad, o bien de la libertad como lo fundamental para una sociedad democrática. </a:t>
            </a:r>
            <a:r>
              <a:rPr lang="es-PE" dirty="0" err="1" smtClean="0"/>
              <a:t>Rawls</a:t>
            </a:r>
            <a:r>
              <a:rPr lang="es-PE" dirty="0" smtClean="0"/>
              <a:t> propone que ambas pueden integrarse en una unidad referida como “</a:t>
            </a:r>
            <a:r>
              <a:rPr lang="es-PE" i="1" dirty="0" smtClean="0">
                <a:solidFill>
                  <a:srgbClr val="FF0000"/>
                </a:solidFill>
              </a:rPr>
              <a:t>Justicia como Equidad</a:t>
            </a:r>
            <a:r>
              <a:rPr lang="es-PE" i="1" dirty="0" smtClean="0"/>
              <a:t>”</a:t>
            </a:r>
            <a:r>
              <a:rPr lang="es-PE" dirty="0" smtClean="0"/>
              <a:t>. </a:t>
            </a:r>
          </a:p>
          <a:p>
            <a:pPr algn="just"/>
            <a:r>
              <a:rPr lang="es-PE" dirty="0" smtClean="0"/>
              <a:t>En este sentido, la disputa referida no es sino ilusoria, puesto que ambos conceptos residen en la idea de </a:t>
            </a:r>
            <a:r>
              <a:rPr lang="es-PE" dirty="0" smtClean="0">
                <a:solidFill>
                  <a:srgbClr val="FF0000"/>
                </a:solidFill>
              </a:rPr>
              <a:t>Justicia</a:t>
            </a:r>
            <a:r>
              <a:rPr lang="es-PE" dirty="0" smtClean="0"/>
              <a:t>, y como refiere </a:t>
            </a:r>
            <a:r>
              <a:rPr lang="es-PE" dirty="0" err="1" smtClean="0"/>
              <a:t>Rawls</a:t>
            </a:r>
            <a:r>
              <a:rPr lang="es-PE" dirty="0" smtClean="0"/>
              <a:t>, la justicia es el valor universal al que toda sociedad apunta al margen de sus formas. </a:t>
            </a:r>
          </a:p>
          <a:p>
            <a:pPr algn="just"/>
            <a:r>
              <a:rPr lang="es-PE" dirty="0" smtClean="0"/>
              <a:t>Para establecer los principios de la justicia social, </a:t>
            </a:r>
            <a:r>
              <a:rPr lang="es-PE" dirty="0" err="1" smtClean="0"/>
              <a:t>Rawls</a:t>
            </a:r>
            <a:r>
              <a:rPr lang="es-PE" dirty="0" smtClean="0"/>
              <a:t> propone la idea de una “</a:t>
            </a:r>
            <a:r>
              <a:rPr lang="es-PE" dirty="0" smtClean="0">
                <a:solidFill>
                  <a:srgbClr val="FF0000"/>
                </a:solidFill>
              </a:rPr>
              <a:t>posición original</a:t>
            </a:r>
            <a:r>
              <a:rPr lang="es-PE" dirty="0" smtClean="0"/>
              <a:t>” (originalmente el concepto fue utilizado por primera vez por el economista húngaro John </a:t>
            </a:r>
            <a:r>
              <a:rPr lang="es-PE" dirty="0" err="1" smtClean="0"/>
              <a:t>Harsanyi</a:t>
            </a:r>
            <a:r>
              <a:rPr lang="es-PE" dirty="0" smtClean="0"/>
              <a:t>). Ello supone una situación hipotética que termina criticando la imagen del estado de naturaleza humano como salvaje, que pensadores como Hobbes habían propuesto.</a:t>
            </a:r>
          </a:p>
          <a:p>
            <a:pPr algn="just"/>
            <a:r>
              <a:rPr lang="es-PE" dirty="0" smtClean="0"/>
              <a:t>La diferencia entre las versiones del </a:t>
            </a:r>
            <a:r>
              <a:rPr lang="es-PE" dirty="0" smtClean="0">
                <a:solidFill>
                  <a:srgbClr val="FF0000"/>
                </a:solidFill>
              </a:rPr>
              <a:t>estado de naturaleza </a:t>
            </a:r>
            <a:r>
              <a:rPr lang="es-PE" dirty="0" smtClean="0"/>
              <a:t>(v.g. Locke/Hobbes/Rousseau) y la “</a:t>
            </a:r>
            <a:r>
              <a:rPr lang="es-PE" dirty="0" smtClean="0">
                <a:solidFill>
                  <a:srgbClr val="FF0000"/>
                </a:solidFill>
              </a:rPr>
              <a:t>posición original</a:t>
            </a:r>
            <a:r>
              <a:rPr lang="es-PE" dirty="0" smtClean="0"/>
              <a:t>” es que las primeras intentan explicar una determinada circunstancia para justificar el contrato social, mientras que la propuesta de </a:t>
            </a:r>
            <a:r>
              <a:rPr lang="es-PE" dirty="0" err="1" smtClean="0"/>
              <a:t>Rawls</a:t>
            </a:r>
            <a:r>
              <a:rPr lang="es-PE" dirty="0" smtClean="0"/>
              <a:t> es enteramente </a:t>
            </a:r>
            <a:r>
              <a:rPr lang="es-PE" dirty="0" smtClean="0">
                <a:solidFill>
                  <a:srgbClr val="FF0000"/>
                </a:solidFill>
              </a:rPr>
              <a:t>hipotética</a:t>
            </a:r>
            <a:r>
              <a:rPr lang="es-PE" dirty="0" smtClean="0"/>
              <a:t>. </a:t>
            </a:r>
          </a:p>
          <a:p>
            <a:pPr algn="just"/>
            <a:r>
              <a:rPr lang="es-PE" dirty="0" smtClean="0"/>
              <a:t>La “posición original” parte del concepto que supone la empresa del pensamiento filosófico político como uno que se beneficia en virtud del correcto posicionamiento de los individuos en torno a sus reflexiones sobre la </a:t>
            </a:r>
            <a:r>
              <a:rPr lang="es-PE" dirty="0" smtClean="0">
                <a:solidFill>
                  <a:srgbClr val="FF0000"/>
                </a:solidFill>
              </a:rPr>
              <a:t>justicia</a:t>
            </a:r>
            <a:r>
              <a:rPr lang="es-PE" dirty="0" smtClean="0"/>
              <a:t>.</a:t>
            </a:r>
          </a:p>
          <a:p>
            <a:pPr algn="just"/>
            <a:endParaRPr lang="es-PE" dirty="0"/>
          </a:p>
        </p:txBody>
      </p:sp>
    </p:spTree>
    <p:extLst>
      <p:ext uri="{BB962C8B-B14F-4D97-AF65-F5344CB8AC3E}">
        <p14:creationId xmlns:p14="http://schemas.microsoft.com/office/powerpoint/2010/main" val="135373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6035040"/>
          </a:xfrm>
        </p:spPr>
        <p:txBody>
          <a:bodyPr>
            <a:normAutofit fontScale="77500" lnSpcReduction="20000"/>
          </a:bodyPr>
          <a:lstStyle/>
          <a:p>
            <a:r>
              <a:rPr lang="es-PE" dirty="0" err="1" smtClean="0"/>
              <a:t>Rawls</a:t>
            </a:r>
            <a:r>
              <a:rPr lang="es-PE" dirty="0" smtClean="0"/>
              <a:t> plantea que los individuos en la “posición original” son racionales, es decir, buscan realizar fines mediante medios. Cada sujeto procura el máximo de su propio beneficio. Existe una indiferencia o desinterés mutuo, en cuanto a los individuos les compete su propio bienestar y no el mal o buen destino de otros. En este panorama, no existe la envidia, pero existen intereses opuestos y conflictos derivados que requieren de reconciliación.</a:t>
            </a:r>
          </a:p>
          <a:p>
            <a:pPr algn="just"/>
            <a:r>
              <a:rPr lang="es-PE" dirty="0" smtClean="0"/>
              <a:t>Respecto a que tan razonable es que aceptemos la legitimidad de un gobierno, establecemos el </a:t>
            </a:r>
            <a:r>
              <a:rPr lang="es-PE" dirty="0" smtClean="0">
                <a:solidFill>
                  <a:srgbClr val="FF0000"/>
                </a:solidFill>
              </a:rPr>
              <a:t>mínimo</a:t>
            </a:r>
            <a:r>
              <a:rPr lang="es-PE" dirty="0" smtClean="0"/>
              <a:t> standard de aceptabilidad moral. Así, </a:t>
            </a:r>
            <a:r>
              <a:rPr lang="es-PE" dirty="0" smtClean="0">
                <a:solidFill>
                  <a:srgbClr val="FF0000"/>
                </a:solidFill>
              </a:rPr>
              <a:t>un orden político puede ser legítimo, pero injusto</a:t>
            </a:r>
            <a:r>
              <a:rPr lang="es-PE" dirty="0" smtClean="0"/>
              <a:t>. La justicia, de acuerdo a </a:t>
            </a:r>
            <a:r>
              <a:rPr lang="es-PE" dirty="0" err="1" smtClean="0"/>
              <a:t>Rawls</a:t>
            </a:r>
            <a:r>
              <a:rPr lang="es-PE" dirty="0" smtClean="0"/>
              <a:t>, define el </a:t>
            </a:r>
            <a:r>
              <a:rPr lang="es-PE" dirty="0" smtClean="0">
                <a:solidFill>
                  <a:srgbClr val="FF0000"/>
                </a:solidFill>
              </a:rPr>
              <a:t>máximo</a:t>
            </a:r>
            <a:r>
              <a:rPr lang="es-PE" dirty="0" smtClean="0"/>
              <a:t> standard, es decir el arreglo social de las instituciones que se presenta como el moralmente más adecuado. </a:t>
            </a:r>
          </a:p>
          <a:p>
            <a:pPr algn="just"/>
            <a:r>
              <a:rPr lang="es-PE" dirty="0" smtClean="0"/>
              <a:t>En ese sentido, el esfuerzo de imaginar una “posición original” implica reflexionar sobre los </a:t>
            </a:r>
            <a:r>
              <a:rPr lang="es-PE" dirty="0" smtClean="0">
                <a:solidFill>
                  <a:srgbClr val="FF0000"/>
                </a:solidFill>
              </a:rPr>
              <a:t>principios de justicia</a:t>
            </a:r>
            <a:r>
              <a:rPr lang="es-PE" dirty="0" smtClean="0"/>
              <a:t> que se manifestarían en una sociedad fundada en la defensa de la </a:t>
            </a:r>
            <a:r>
              <a:rPr lang="es-PE" dirty="0" smtClean="0">
                <a:solidFill>
                  <a:srgbClr val="FF0000"/>
                </a:solidFill>
              </a:rPr>
              <a:t>libertad</a:t>
            </a:r>
            <a:r>
              <a:rPr lang="es-PE" dirty="0" smtClean="0"/>
              <a:t> y la cooperación justa entre los individuos de modo </a:t>
            </a:r>
            <a:r>
              <a:rPr lang="es-PE" dirty="0" smtClean="0">
                <a:solidFill>
                  <a:srgbClr val="FF0000"/>
                </a:solidFill>
              </a:rPr>
              <a:t>recíproco</a:t>
            </a:r>
            <a:r>
              <a:rPr lang="es-PE" dirty="0" smtClean="0"/>
              <a:t>. </a:t>
            </a:r>
          </a:p>
          <a:p>
            <a:pPr algn="just"/>
            <a:r>
              <a:rPr lang="es-PE" dirty="0" smtClean="0"/>
              <a:t>En el estado de naturaleza se propone la idea de que los fuertes y talentosos pueden </a:t>
            </a:r>
            <a:r>
              <a:rPr lang="es-PE" dirty="0" err="1" smtClean="0"/>
              <a:t>coercionar</a:t>
            </a:r>
            <a:r>
              <a:rPr lang="es-PE" dirty="0" smtClean="0"/>
              <a:t> y someter a los débiles e incapacitados. Algunos proponen que dicha coerción y su estructura podría </a:t>
            </a:r>
            <a:r>
              <a:rPr lang="es-PE" dirty="0" smtClean="0">
                <a:solidFill>
                  <a:srgbClr val="FF0000"/>
                </a:solidFill>
              </a:rPr>
              <a:t>invalidar</a:t>
            </a:r>
            <a:r>
              <a:rPr lang="es-PE" dirty="0" smtClean="0"/>
              <a:t> cualquier arreglo contractual situado en el estado de naturaleza. </a:t>
            </a:r>
          </a:p>
          <a:p>
            <a:pPr algn="just"/>
            <a:r>
              <a:rPr lang="es-PE" dirty="0" smtClean="0"/>
              <a:t>Por otro lado, en la PO, los que representan a los ciudadanos se colocan detrás de un “</a:t>
            </a:r>
            <a:r>
              <a:rPr lang="es-PE" dirty="0" smtClean="0">
                <a:solidFill>
                  <a:srgbClr val="FF0000"/>
                </a:solidFill>
              </a:rPr>
              <a:t>Velo de la Ignorancia</a:t>
            </a:r>
            <a:r>
              <a:rPr lang="es-PE" dirty="0" smtClean="0"/>
              <a:t>” que les priva de información sobre las características individuales de los ciudadanos que representan. Así, los grupos de representación ignoran los talentos, habilidades, etnicidad, género o religión de los ciudadanos que representan. </a:t>
            </a:r>
          </a:p>
          <a:p>
            <a:endParaRPr lang="es-PE" dirty="0"/>
          </a:p>
        </p:txBody>
      </p:sp>
    </p:spTree>
    <p:extLst>
      <p:ext uri="{BB962C8B-B14F-4D97-AF65-F5344CB8AC3E}">
        <p14:creationId xmlns:p14="http://schemas.microsoft.com/office/powerpoint/2010/main" val="294609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35576"/>
            <a:ext cx="10515600" cy="5891349"/>
          </a:xfrm>
        </p:spPr>
        <p:txBody>
          <a:bodyPr>
            <a:normAutofit fontScale="77500" lnSpcReduction="20000"/>
          </a:bodyPr>
          <a:lstStyle/>
          <a:p>
            <a:pPr algn="just"/>
            <a:r>
              <a:rPr lang="es-PE" dirty="0" smtClean="0"/>
              <a:t>El </a:t>
            </a:r>
            <a:r>
              <a:rPr lang="es-PE" dirty="0"/>
              <a:t>resultado supone que los representantes carecen de información para amenazar a los suyos por sus particularidades y en ese sentido, no se invalida el contrato social </a:t>
            </a:r>
            <a:r>
              <a:rPr lang="es-PE" dirty="0" smtClean="0"/>
              <a:t>que </a:t>
            </a:r>
            <a:r>
              <a:rPr lang="es-PE" dirty="0"/>
              <a:t>están intentando acordar, puesto que no se basa en una dinámica de dominio ni exclusión. </a:t>
            </a:r>
            <a:r>
              <a:rPr lang="es-PE" dirty="0" smtClean="0"/>
              <a:t>Por el contrario, se busca un lente universal que cualquiera pudiera aceptar para definir las circunstancias de vida en </a:t>
            </a:r>
            <a:r>
              <a:rPr lang="es-PE" dirty="0" smtClean="0">
                <a:solidFill>
                  <a:srgbClr val="FF0000"/>
                </a:solidFill>
              </a:rPr>
              <a:t>igualdad</a:t>
            </a:r>
            <a:r>
              <a:rPr lang="es-PE" dirty="0" smtClean="0"/>
              <a:t>. </a:t>
            </a:r>
          </a:p>
          <a:p>
            <a:pPr algn="just"/>
            <a:r>
              <a:rPr lang="es-PE" dirty="0" smtClean="0"/>
              <a:t>Así, con el Velo de la Ignorancia los individuos se colocan en una circunstancia y criterio en el que no se sabe su ulterior posición social, su suerte en la distribución de talentos y habilidades, fuerza, inteligencia, destreza, constitución física, sabiduría o carisma. Al colocarnos en esa posición, mediante el esfuerzo de imaginarlo, podemos considerar que lo mejor podría ser que todos accedan de igual modo a los beneficios de una sociedad. En esa ignorancia, lo poco que se sabe es que es beneficioso que se pueda disfrutar de bienes sociales primarios. </a:t>
            </a:r>
            <a:endParaRPr lang="es-PE" dirty="0"/>
          </a:p>
          <a:p>
            <a:pPr algn="just"/>
            <a:r>
              <a:rPr lang="es-PE" dirty="0"/>
              <a:t>Mientras que en la teoría del contrato social tenemos a personas en el estado de naturaleza accediendo a un contrato que define sus derechos y deberes básicos en una sociedad civil, en la teoría de </a:t>
            </a:r>
            <a:r>
              <a:rPr lang="es-PE" dirty="0" err="1"/>
              <a:t>Rawls</a:t>
            </a:r>
            <a:r>
              <a:rPr lang="es-PE" dirty="0"/>
              <a:t> de “justicia como equidad” es la PO la que reemplaza la idea del estado de naturaleza que discuten Hobbes, Locke, Rousseau y otros. </a:t>
            </a:r>
            <a:r>
              <a:rPr lang="es-PE" dirty="0" smtClean="0"/>
              <a:t>Mientras en el contrato social tradicional el acuerdo se llega con intermedio de la dominación, </a:t>
            </a:r>
            <a:r>
              <a:rPr lang="es-PE" dirty="0" err="1" smtClean="0"/>
              <a:t>Rawls</a:t>
            </a:r>
            <a:r>
              <a:rPr lang="es-PE" dirty="0" smtClean="0"/>
              <a:t> plantea en su reinterpretación que mediante la “posición original” y el “velo de la ignorancia” vemos unas relaciones justas entre contratantes que dota de igualdad e imparcialidad a los individuos e instituciones respectivamente. Así, los principios que guían el acuerdo poseen justicia equitativa. </a:t>
            </a:r>
            <a:endParaRPr lang="es-PE" dirty="0"/>
          </a:p>
        </p:txBody>
      </p:sp>
    </p:spTree>
    <p:extLst>
      <p:ext uri="{BB962C8B-B14F-4D97-AF65-F5344CB8AC3E}">
        <p14:creationId xmlns:p14="http://schemas.microsoft.com/office/powerpoint/2010/main" val="15190116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5032</TotalTime>
  <Words>3125</Words>
  <Application>Microsoft Office PowerPoint</Application>
  <PresentationFormat>Panorámica</PresentationFormat>
  <Paragraphs>86</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Calibri Light</vt:lpstr>
      <vt:lpstr>Tema de Office</vt:lpstr>
      <vt:lpstr>John Rawls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Cuatro papeles que cumple la filosofía política</vt:lpstr>
      <vt:lpstr>La sociedad como un sistema equitativo de cooperación</vt:lpstr>
      <vt:lpstr>La idea de una sociedad bien ordenada</vt:lpstr>
      <vt:lpstr>La idea de la estructura básica</vt:lpstr>
      <vt:lpstr>Los límites de nuestra investigación</vt:lpstr>
      <vt:lpstr>La idea de la Posición Original</vt:lpstr>
      <vt:lpstr>La idea de las personas libres e iguales</vt:lpstr>
      <vt:lpstr>Relación entre las ideas fundamentales</vt:lpstr>
      <vt:lpstr>La idea de justificación pública</vt:lpstr>
      <vt:lpstr>La idea del equilibrio reflexivo</vt:lpstr>
      <vt:lpstr>La idea de un consenso entrecruzado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Rawls</dc:title>
  <dc:creator>Usuario de Windows</dc:creator>
  <cp:lastModifiedBy>Usuario de Windows</cp:lastModifiedBy>
  <cp:revision>67</cp:revision>
  <dcterms:created xsi:type="dcterms:W3CDTF">2019-09-07T19:25:07Z</dcterms:created>
  <dcterms:modified xsi:type="dcterms:W3CDTF">2021-11-02T19:24:54Z</dcterms:modified>
</cp:coreProperties>
</file>