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56" r:id="rId9"/>
    <p:sldId id="267" r:id="rId10"/>
    <p:sldId id="268" r:id="rId11"/>
    <p:sldId id="265" r:id="rId12"/>
    <p:sldId id="257" r:id="rId13"/>
    <p:sldId id="269" r:id="rId14"/>
    <p:sldId id="266" r:id="rId15"/>
    <p:sldId id="270" r:id="rId16"/>
    <p:sldId id="272" r:id="rId17"/>
    <p:sldId id="273" r:id="rId18"/>
    <p:sldId id="274" r:id="rId19"/>
    <p:sldId id="271" r:id="rId20"/>
    <p:sldId id="275" r:id="rId2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6792A1-9E0B-4A10-A6AE-1F3B801F5E9A}" type="datetimeFigureOut">
              <a:rPr lang="es-PE" smtClean="0"/>
              <a:t>12/05/2020</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792A1-9E0B-4A10-A6AE-1F3B801F5E9A}" type="datetimeFigureOut">
              <a:rPr lang="es-PE" smtClean="0"/>
              <a:t>12/05/2020</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98460-8C86-4A92-BAB5-3B41CAE9E6F8}"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gif"/><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357166"/>
            <a:ext cx="8572560" cy="1077218"/>
          </a:xfrm>
          <a:prstGeom prst="rect">
            <a:avLst/>
          </a:prstGeom>
          <a:noFill/>
        </p:spPr>
        <p:txBody>
          <a:bodyPr wrap="square" rtlCol="0">
            <a:spAutoFit/>
          </a:bodyPr>
          <a:lstStyle/>
          <a:p>
            <a:pPr algn="ctr"/>
            <a:r>
              <a:rPr lang="es-PE" sz="3200" b="1" dirty="0" smtClean="0"/>
              <a:t>Breve </a:t>
            </a:r>
            <a:r>
              <a:rPr lang="es-PE" sz="3200" b="1" dirty="0"/>
              <a:t>c</a:t>
            </a:r>
            <a:r>
              <a:rPr lang="es-PE" sz="3200" b="1" dirty="0" smtClean="0"/>
              <a:t>ontexto histórico del pensamiento griego.</a:t>
            </a:r>
          </a:p>
          <a:p>
            <a:pPr algn="ctr"/>
            <a:r>
              <a:rPr lang="es-PE" sz="3200" b="1" dirty="0" smtClean="0"/>
              <a:t>Del mito a la razón.</a:t>
            </a:r>
            <a:endParaRPr lang="es-PE" sz="3200" b="1" dirty="0"/>
          </a:p>
        </p:txBody>
      </p:sp>
      <p:pic>
        <p:nvPicPr>
          <p:cNvPr id="2050" name="Picture 2" descr="Image result for grecia antigua"/>
          <p:cNvPicPr>
            <a:picLocks noChangeAspect="1" noChangeArrowheads="1"/>
          </p:cNvPicPr>
          <p:nvPr/>
        </p:nvPicPr>
        <p:blipFill>
          <a:blip r:embed="rId2"/>
          <a:srcRect/>
          <a:stretch>
            <a:fillRect/>
          </a:stretch>
        </p:blipFill>
        <p:spPr bwMode="auto">
          <a:xfrm>
            <a:off x="428596" y="1500174"/>
            <a:ext cx="8356590" cy="470058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minoico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Mapa grecia antigu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 result for alejandro magno conquistas mapa"/>
          <p:cNvPicPr>
            <a:picLocks noChangeAspect="1" noChangeArrowheads="1"/>
          </p:cNvPicPr>
          <p:nvPr/>
        </p:nvPicPr>
        <p:blipFill>
          <a:blip r:embed="rId2"/>
          <a:srcRect/>
          <a:stretch>
            <a:fillRect/>
          </a:stretch>
        </p:blipFill>
        <p:spPr bwMode="auto">
          <a:xfrm>
            <a:off x="0" y="0"/>
            <a:ext cx="9140648" cy="6858000"/>
          </a:xfrm>
          <a:prstGeom prst="rect">
            <a:avLst/>
          </a:prstGeom>
          <a:noFill/>
        </p:spPr>
      </p:pic>
      <p:pic>
        <p:nvPicPr>
          <p:cNvPr id="26628" name="Picture 4" descr="Related image"/>
          <p:cNvPicPr>
            <a:picLocks noChangeAspect="1" noChangeArrowheads="1"/>
          </p:cNvPicPr>
          <p:nvPr/>
        </p:nvPicPr>
        <p:blipFill>
          <a:blip r:embed="rId3"/>
          <a:srcRect/>
          <a:stretch>
            <a:fillRect/>
          </a:stretch>
        </p:blipFill>
        <p:spPr bwMode="auto">
          <a:xfrm>
            <a:off x="0" y="0"/>
            <a:ext cx="1500198" cy="10633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642910" y="3286124"/>
            <a:ext cx="800105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8 Grupo"/>
          <p:cNvGrpSpPr/>
          <p:nvPr/>
        </p:nvGrpSpPr>
        <p:grpSpPr>
          <a:xfrm>
            <a:off x="8358214" y="2428868"/>
            <a:ext cx="466728" cy="1143802"/>
            <a:chOff x="4143372" y="2500306"/>
            <a:chExt cx="466728" cy="1143802"/>
          </a:xfrm>
        </p:grpSpPr>
        <p:cxnSp>
          <p:nvCxnSpPr>
            <p:cNvPr id="7" name="6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143372" y="2500306"/>
              <a:ext cx="466728" cy="369332"/>
            </a:xfrm>
            <a:prstGeom prst="rect">
              <a:avLst/>
            </a:prstGeom>
            <a:noFill/>
          </p:spPr>
          <p:txBody>
            <a:bodyPr wrap="square" rtlCol="0">
              <a:spAutoFit/>
            </a:bodyPr>
            <a:lstStyle/>
            <a:p>
              <a:pPr algn="ctr"/>
              <a:r>
                <a:rPr lang="es-PE" dirty="0" smtClean="0"/>
                <a:t>0</a:t>
              </a:r>
              <a:endParaRPr lang="es-PE" dirty="0"/>
            </a:p>
          </p:txBody>
        </p:sp>
      </p:grpSp>
      <p:grpSp>
        <p:nvGrpSpPr>
          <p:cNvPr id="3" name="12 Grupo"/>
          <p:cNvGrpSpPr/>
          <p:nvPr/>
        </p:nvGrpSpPr>
        <p:grpSpPr>
          <a:xfrm>
            <a:off x="714349" y="2500306"/>
            <a:ext cx="1357323" cy="1143802"/>
            <a:chOff x="4143373" y="2500306"/>
            <a:chExt cx="443392" cy="1143802"/>
          </a:xfrm>
        </p:grpSpPr>
        <p:cxnSp>
          <p:nvCxnSpPr>
            <p:cNvPr id="14" name="13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143373" y="2500306"/>
              <a:ext cx="443392" cy="369332"/>
            </a:xfrm>
            <a:prstGeom prst="rect">
              <a:avLst/>
            </a:prstGeom>
            <a:noFill/>
          </p:spPr>
          <p:txBody>
            <a:bodyPr wrap="square" rtlCol="0">
              <a:spAutoFit/>
            </a:bodyPr>
            <a:lstStyle/>
            <a:p>
              <a:pPr algn="ctr"/>
              <a:r>
                <a:rPr lang="es-PE" dirty="0" smtClean="0"/>
                <a:t>?</a:t>
              </a:r>
              <a:endParaRPr lang="es-PE" dirty="0"/>
            </a:p>
          </p:txBody>
        </p:sp>
      </p:grpSp>
      <p:sp>
        <p:nvSpPr>
          <p:cNvPr id="13" name="12 CuadroTexto"/>
          <p:cNvSpPr txBox="1"/>
          <p:nvPr/>
        </p:nvSpPr>
        <p:spPr>
          <a:xfrm rot="18018935">
            <a:off x="948131" y="275804"/>
            <a:ext cx="2180498" cy="2308324"/>
          </a:xfrm>
          <a:prstGeom prst="rect">
            <a:avLst/>
          </a:prstGeom>
          <a:noFill/>
        </p:spPr>
        <p:txBody>
          <a:bodyPr wrap="square" rtlCol="0">
            <a:spAutoFit/>
          </a:bodyPr>
          <a:lstStyle/>
          <a:p>
            <a:r>
              <a:rPr lang="es-PE" dirty="0" smtClean="0"/>
              <a:t>Lo Inexpugnable</a:t>
            </a:r>
          </a:p>
          <a:p>
            <a:r>
              <a:rPr lang="es-PE" dirty="0" smtClean="0"/>
              <a:t>Edad de Piedra</a:t>
            </a:r>
          </a:p>
          <a:p>
            <a:r>
              <a:rPr lang="es-PE" dirty="0" smtClean="0"/>
              <a:t>E. Herramientas</a:t>
            </a:r>
          </a:p>
          <a:p>
            <a:r>
              <a:rPr lang="es-PE" dirty="0" smtClean="0"/>
              <a:t>E. Bronce</a:t>
            </a:r>
          </a:p>
          <a:p>
            <a:r>
              <a:rPr lang="es-PE" dirty="0" smtClean="0"/>
              <a:t>E. Hierro</a:t>
            </a:r>
          </a:p>
          <a:p>
            <a:r>
              <a:rPr lang="es-PE" dirty="0" smtClean="0"/>
              <a:t>					</a:t>
            </a:r>
            <a:endParaRPr lang="es-PE" dirty="0"/>
          </a:p>
        </p:txBody>
      </p:sp>
      <p:sp>
        <p:nvSpPr>
          <p:cNvPr id="23" name="22 CuadroTexto"/>
          <p:cNvSpPr txBox="1"/>
          <p:nvPr/>
        </p:nvSpPr>
        <p:spPr>
          <a:xfrm rot="18026577">
            <a:off x="1767785" y="3045657"/>
            <a:ext cx="3429024" cy="1754326"/>
          </a:xfrm>
          <a:prstGeom prst="rect">
            <a:avLst/>
          </a:prstGeom>
          <a:noFill/>
        </p:spPr>
        <p:txBody>
          <a:bodyPr wrap="square" rtlCol="0">
            <a:spAutoFit/>
          </a:bodyPr>
          <a:lstStyle/>
          <a:p>
            <a:r>
              <a:rPr lang="es-PE" dirty="0" smtClean="0"/>
              <a:t>Minoica</a:t>
            </a:r>
          </a:p>
          <a:p>
            <a:r>
              <a:rPr lang="es-PE" dirty="0" smtClean="0"/>
              <a:t>Micénica</a:t>
            </a:r>
          </a:p>
          <a:p>
            <a:r>
              <a:rPr lang="es-PE" dirty="0" smtClean="0"/>
              <a:t>Época Oscura</a:t>
            </a:r>
          </a:p>
          <a:p>
            <a:r>
              <a:rPr lang="es-PE" dirty="0" smtClean="0"/>
              <a:t>Época Arcaica</a:t>
            </a:r>
          </a:p>
          <a:p>
            <a:r>
              <a:rPr lang="es-PE" dirty="0" smtClean="0"/>
              <a:t>Época Clásica</a:t>
            </a:r>
          </a:p>
          <a:p>
            <a:r>
              <a:rPr lang="es-PE" dirty="0" smtClean="0"/>
              <a:t>Época Helenística</a:t>
            </a:r>
            <a:endParaRPr lang="es-PE" dirty="0"/>
          </a:p>
        </p:txBody>
      </p:sp>
      <p:pic>
        <p:nvPicPr>
          <p:cNvPr id="1026" name="Picture 2" descr="Image result for aristote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101" y="349162"/>
            <a:ext cx="2632481" cy="2294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1"/>
            <a:ext cx="8229600" cy="3600399"/>
          </a:xfrm>
        </p:spPr>
        <p:txBody>
          <a:bodyPr>
            <a:normAutofit fontScale="47500" lnSpcReduction="20000"/>
          </a:bodyPr>
          <a:lstStyle/>
          <a:p>
            <a:pPr marL="0" indent="0" algn="ctr">
              <a:buNone/>
            </a:pPr>
            <a:r>
              <a:rPr lang="es-PE" b="1" u="sng" dirty="0" smtClean="0"/>
              <a:t>Breve cronología de los modales : ¿Qué es lo civili</a:t>
            </a:r>
            <a:r>
              <a:rPr lang="es-PE" b="1" u="sng" dirty="0"/>
              <a:t>z</a:t>
            </a:r>
            <a:r>
              <a:rPr lang="es-PE" b="1" u="sng" dirty="0" smtClean="0"/>
              <a:t>ado?</a:t>
            </a:r>
          </a:p>
          <a:p>
            <a:pPr marL="0" indent="0" algn="just">
              <a:buNone/>
            </a:pPr>
            <a:endParaRPr lang="es-PE" dirty="0" smtClean="0"/>
          </a:p>
          <a:p>
            <a:pPr algn="just"/>
            <a:r>
              <a:rPr lang="es-PE" dirty="0" smtClean="0"/>
              <a:t>¿Porqué consideramos algo educado o no? ¿Diógenes tenía modales? ¿Los caníbales son civilizados?</a:t>
            </a:r>
          </a:p>
          <a:p>
            <a:pPr algn="just"/>
            <a:r>
              <a:rPr lang="es-PE" dirty="0" smtClean="0"/>
              <a:t>El proceso civilizatorio supone, bajo los modales, un intento de autocontrol individual. Supone dominar la “bestia interna” que lo humano posee, para practicar a cambio el actuar apropiadamente y con amabilidad. </a:t>
            </a:r>
          </a:p>
          <a:p>
            <a:pPr algn="just"/>
            <a:r>
              <a:rPr lang="es-PE" b="1" u="sng" dirty="0" smtClean="0"/>
              <a:t>Griegos</a:t>
            </a:r>
            <a:r>
              <a:rPr lang="es-PE" dirty="0" smtClean="0"/>
              <a:t>: vs Bárbaros, quienes no comparten lengua ni costumbres.</a:t>
            </a:r>
          </a:p>
          <a:p>
            <a:pPr algn="just"/>
            <a:r>
              <a:rPr lang="es-PE" b="1" u="sng" dirty="0" smtClean="0"/>
              <a:t>Romanos</a:t>
            </a:r>
            <a:r>
              <a:rPr lang="es-PE" dirty="0" smtClean="0"/>
              <a:t>: Desarrollan un concepto más sofisticado para las maneras romanas; los adinerados toman un baño semanal, se depilan las fosas nasales, se predica una ética del trato a la mujer (considerar el mito de las sabinas), la forma de comer pollo y pescado es una particular y se cepillan los dientes con huesos y conchas molidas u orina de caballo. Quizás su higiene no era la mas saludable, pero atendamos a la sofisticación de sus costumbres. Se da importancia a la buena presencia personal en cuanto ordenada y limpia. Ello les distingue de los bárbaros que viven al norte más allá de donde crece el olivo (los germanos y celtas). </a:t>
            </a:r>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2028825" y="3717032"/>
            <a:ext cx="5086350" cy="27717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3356992"/>
            <a:ext cx="8229600" cy="2769171"/>
          </a:xfrm>
        </p:spPr>
        <p:txBody>
          <a:bodyPr>
            <a:normAutofit fontScale="62500" lnSpcReduction="20000"/>
          </a:bodyPr>
          <a:lstStyle/>
          <a:p>
            <a:pPr algn="just"/>
            <a:r>
              <a:rPr lang="es-PE" b="1" u="sng" dirty="0"/>
              <a:t>Edad Media</a:t>
            </a:r>
            <a:r>
              <a:rPr lang="es-PE" dirty="0"/>
              <a:t>: La reina francesa </a:t>
            </a:r>
            <a:r>
              <a:rPr lang="es-PE" dirty="0" err="1"/>
              <a:t>Eleanor</a:t>
            </a:r>
            <a:r>
              <a:rPr lang="es-PE" dirty="0"/>
              <a:t> de Aquitania recurre a la poesía para infundir el buen trato a la mujer por parte de los soldados. Ordena componer canciones de amor que suavicen el temperamento masculino. Los intentos de la reina son civilizatorios. Los militares infundidos por la lírica en el buen trato representan </a:t>
            </a:r>
            <a:r>
              <a:rPr lang="es-PE" dirty="0" smtClean="0"/>
              <a:t>el ideal de caballerosidad (</a:t>
            </a:r>
            <a:r>
              <a:rPr lang="es-PE" i="1" dirty="0" err="1" smtClean="0"/>
              <a:t>chivalry</a:t>
            </a:r>
            <a:r>
              <a:rPr lang="es-PE" dirty="0" smtClean="0"/>
              <a:t>). </a:t>
            </a:r>
          </a:p>
          <a:p>
            <a:pPr algn="just"/>
            <a:r>
              <a:rPr lang="es-PE" dirty="0" smtClean="0"/>
              <a:t>La idea repercute en las cortes, estableciendo que se deben frenar los impulsos y temperamentos agresivos para proteger el honor y la dignidad.  La aristocracia, con el tiempo, se vuelve consciente de su comportamiento en situaciones sociales, refrenando su bestialidad a cambio del decoro. </a:t>
            </a:r>
            <a:endParaRPr lang="es-PE" dirty="0"/>
          </a:p>
          <a:p>
            <a:pPr algn="just"/>
            <a:endParaRPr lang="es-PE" dirty="0"/>
          </a:p>
        </p:txBody>
      </p:sp>
      <p:pic>
        <p:nvPicPr>
          <p:cNvPr id="4" name="Imagen 3"/>
          <p:cNvPicPr>
            <a:picLocks noChangeAspect="1"/>
          </p:cNvPicPr>
          <p:nvPr/>
        </p:nvPicPr>
        <p:blipFill>
          <a:blip r:embed="rId2"/>
          <a:stretch>
            <a:fillRect/>
          </a:stretch>
        </p:blipFill>
        <p:spPr>
          <a:xfrm>
            <a:off x="2647950" y="253093"/>
            <a:ext cx="3848100" cy="2867025"/>
          </a:xfrm>
          <a:prstGeom prst="rect">
            <a:avLst/>
          </a:prstGeom>
        </p:spPr>
      </p:pic>
    </p:spTree>
    <p:extLst>
      <p:ext uri="{BB962C8B-B14F-4D97-AF65-F5344CB8AC3E}">
        <p14:creationId xmlns:p14="http://schemas.microsoft.com/office/powerpoint/2010/main" val="351018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332656"/>
            <a:ext cx="4402832" cy="5793507"/>
          </a:xfrm>
        </p:spPr>
        <p:txBody>
          <a:bodyPr>
            <a:normAutofit fontScale="62500" lnSpcReduction="20000"/>
          </a:bodyPr>
          <a:lstStyle/>
          <a:p>
            <a:pPr algn="just"/>
            <a:r>
              <a:rPr lang="es-PE" b="1" dirty="0"/>
              <a:t>Edad Moderna</a:t>
            </a:r>
            <a:r>
              <a:rPr lang="es-PE" dirty="0"/>
              <a:t>: Se populariza la copa de vidrio de Venecia. Debido a su fragilidad, obliga a las personas a ser delicadas en su trato con los objetos materiales, viéndose como algo elegante. En la Florencia del renacimiento se popularizan los tenedores, haciendo que las personas, en lugar de usar las manos, moderen el apetito mediante el autocontrol de comer con utensilios.</a:t>
            </a:r>
          </a:p>
          <a:p>
            <a:pPr algn="just"/>
            <a:r>
              <a:rPr lang="es-PE" dirty="0"/>
              <a:t>Durante el colonialismo se discute sobre el salvaje sin modales y el buen salvaje. Para </a:t>
            </a:r>
            <a:r>
              <a:rPr lang="es-PE" dirty="0" err="1"/>
              <a:t>Russeau</a:t>
            </a:r>
            <a:r>
              <a:rPr lang="es-PE" dirty="0"/>
              <a:t> los humanos que viven en estado de naturaleza carecen de modales, pero son sinceros en sus actos y careciendo de sofisticación, </a:t>
            </a:r>
            <a:r>
              <a:rPr lang="es-PE" dirty="0" smtClean="0"/>
              <a:t>son honestos y directos, criticando así lo “</a:t>
            </a:r>
            <a:r>
              <a:rPr lang="es-PE" dirty="0" err="1" smtClean="0"/>
              <a:t>sobrecivilizado</a:t>
            </a:r>
            <a:r>
              <a:rPr lang="es-PE" dirty="0" smtClean="0"/>
              <a:t>”. (Los moralistas tradicionales y Hobbes tienen otra postura)</a:t>
            </a:r>
          </a:p>
          <a:p>
            <a:pPr algn="just"/>
            <a:endParaRPr lang="es-PE" dirty="0"/>
          </a:p>
        </p:txBody>
      </p:sp>
      <p:pic>
        <p:nvPicPr>
          <p:cNvPr id="4" name="Imagen 3"/>
          <p:cNvPicPr>
            <a:picLocks noChangeAspect="1"/>
          </p:cNvPicPr>
          <p:nvPr/>
        </p:nvPicPr>
        <p:blipFill>
          <a:blip r:embed="rId2"/>
          <a:stretch>
            <a:fillRect/>
          </a:stretch>
        </p:blipFill>
        <p:spPr>
          <a:xfrm>
            <a:off x="6228184" y="116632"/>
            <a:ext cx="1523628" cy="2766588"/>
          </a:xfrm>
          <a:prstGeom prst="rect">
            <a:avLst/>
          </a:prstGeom>
        </p:spPr>
      </p:pic>
      <p:pic>
        <p:nvPicPr>
          <p:cNvPr id="3074" name="Picture 2" descr="http://blogs.peru21.pe/paracomertemejor/ImagenBlogPajaresMano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585" y="3501008"/>
            <a:ext cx="2790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8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188640"/>
            <a:ext cx="8229600" cy="1977083"/>
          </a:xfrm>
        </p:spPr>
        <p:txBody>
          <a:bodyPr>
            <a:normAutofit lnSpcReduction="10000"/>
          </a:bodyPr>
          <a:lstStyle/>
          <a:p>
            <a:pPr algn="just"/>
            <a:r>
              <a:rPr lang="es-PE" b="1" dirty="0"/>
              <a:t>Edad Industrial</a:t>
            </a:r>
            <a:r>
              <a:rPr lang="es-PE" dirty="0"/>
              <a:t>: Los valores humanos son trastocados en el horizonte de un capitalismo depredador y un consumismo acrítico en donde se fomenta el conformismo. </a:t>
            </a:r>
          </a:p>
          <a:p>
            <a:endParaRPr lang="es-PE" dirty="0"/>
          </a:p>
        </p:txBody>
      </p:sp>
      <p:pic>
        <p:nvPicPr>
          <p:cNvPr id="4100" name="Picture 4" descr="Image result for industrial niÃ±os fab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696744" cy="469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06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7"/>
            <a:ext cx="8229600" cy="792088"/>
          </a:xfrm>
        </p:spPr>
        <p:txBody>
          <a:bodyPr/>
          <a:lstStyle/>
          <a:p>
            <a:r>
              <a:rPr lang="es-PE" dirty="0"/>
              <a:t>Siglo XXI</a:t>
            </a:r>
            <a:r>
              <a:rPr lang="es-PE" dirty="0" smtClean="0"/>
              <a:t>:</a:t>
            </a:r>
            <a:endParaRPr lang="es-PE" dirty="0"/>
          </a:p>
        </p:txBody>
      </p:sp>
      <p:pic>
        <p:nvPicPr>
          <p:cNvPr id="2050" name="Picture 2" descr="Image result for mujer en las propagandas sexis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908720"/>
            <a:ext cx="4320478" cy="216023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5292080" y="332657"/>
            <a:ext cx="2933700" cy="3286125"/>
          </a:xfrm>
          <a:prstGeom prst="rect">
            <a:avLst/>
          </a:prstGeom>
        </p:spPr>
      </p:pic>
      <p:pic>
        <p:nvPicPr>
          <p:cNvPr id="2056" name="Picture 8" descr="https://encrypted-tbn0.gstatic.com/images?q=tbn:ANd9GcSy0wlrKNS7pGTijY_4GSfywqOmI8vY8tZBbM0jmhjw7-RLyjFeM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 y="3428999"/>
            <a:ext cx="4320478" cy="2875083"/>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4831059" y="4147490"/>
            <a:ext cx="3933825" cy="2143125"/>
          </a:xfrm>
          <a:prstGeom prst="rect">
            <a:avLst/>
          </a:prstGeom>
        </p:spPr>
      </p:pic>
      <p:pic>
        <p:nvPicPr>
          <p:cNvPr id="10" name="Imagen 9"/>
          <p:cNvPicPr>
            <a:picLocks noChangeAspect="1"/>
          </p:cNvPicPr>
          <p:nvPr/>
        </p:nvPicPr>
        <p:blipFill>
          <a:blip r:embed="rId6"/>
          <a:stretch>
            <a:fillRect/>
          </a:stretch>
        </p:blipFill>
        <p:spPr>
          <a:xfrm>
            <a:off x="3851920" y="2271556"/>
            <a:ext cx="2567757" cy="16959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642910" y="3286124"/>
            <a:ext cx="800105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8 Grupo"/>
          <p:cNvGrpSpPr/>
          <p:nvPr/>
        </p:nvGrpSpPr>
        <p:grpSpPr>
          <a:xfrm>
            <a:off x="4143372" y="2500306"/>
            <a:ext cx="466728" cy="1143802"/>
            <a:chOff x="4143372" y="2500306"/>
            <a:chExt cx="466728" cy="1143802"/>
          </a:xfrm>
        </p:grpSpPr>
        <p:cxnSp>
          <p:nvCxnSpPr>
            <p:cNvPr id="7" name="6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143372" y="2500306"/>
              <a:ext cx="466728" cy="369332"/>
            </a:xfrm>
            <a:prstGeom prst="rect">
              <a:avLst/>
            </a:prstGeom>
            <a:noFill/>
          </p:spPr>
          <p:txBody>
            <a:bodyPr wrap="square" rtlCol="0">
              <a:spAutoFit/>
            </a:bodyPr>
            <a:lstStyle/>
            <a:p>
              <a:pPr algn="ctr"/>
              <a:r>
                <a:rPr lang="es-PE" dirty="0" smtClean="0"/>
                <a:t>0</a:t>
              </a:r>
              <a:endParaRPr lang="es-PE" dirty="0"/>
            </a:p>
          </p:txBody>
        </p:sp>
      </p:grpSp>
      <p:grpSp>
        <p:nvGrpSpPr>
          <p:cNvPr id="10" name="9 Grupo"/>
          <p:cNvGrpSpPr/>
          <p:nvPr/>
        </p:nvGrpSpPr>
        <p:grpSpPr>
          <a:xfrm>
            <a:off x="7715272" y="2500306"/>
            <a:ext cx="1000132" cy="1143802"/>
            <a:chOff x="4143372" y="2500306"/>
            <a:chExt cx="466728" cy="1143802"/>
          </a:xfrm>
        </p:grpSpPr>
        <p:cxnSp>
          <p:nvCxnSpPr>
            <p:cNvPr id="11" name="10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4143372" y="2500306"/>
              <a:ext cx="466728" cy="646331"/>
            </a:xfrm>
            <a:prstGeom prst="rect">
              <a:avLst/>
            </a:prstGeom>
            <a:noFill/>
          </p:spPr>
          <p:txBody>
            <a:bodyPr wrap="square" rtlCol="0">
              <a:spAutoFit/>
            </a:bodyPr>
            <a:lstStyle/>
            <a:p>
              <a:pPr algn="ctr"/>
              <a:r>
                <a:rPr lang="es-PE" dirty="0" smtClean="0"/>
                <a:t>2019</a:t>
              </a:r>
              <a:endParaRPr lang="es-PE" dirty="0"/>
            </a:p>
          </p:txBody>
        </p:sp>
      </p:grpSp>
      <p:grpSp>
        <p:nvGrpSpPr>
          <p:cNvPr id="13" name="12 Grupo"/>
          <p:cNvGrpSpPr/>
          <p:nvPr/>
        </p:nvGrpSpPr>
        <p:grpSpPr>
          <a:xfrm>
            <a:off x="714349" y="2500306"/>
            <a:ext cx="1357323" cy="1143802"/>
            <a:chOff x="4143373" y="2500306"/>
            <a:chExt cx="443392" cy="1143802"/>
          </a:xfrm>
        </p:grpSpPr>
        <p:cxnSp>
          <p:nvCxnSpPr>
            <p:cNvPr id="14" name="13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143373" y="2500306"/>
              <a:ext cx="443392" cy="369332"/>
            </a:xfrm>
            <a:prstGeom prst="rect">
              <a:avLst/>
            </a:prstGeom>
            <a:noFill/>
          </p:spPr>
          <p:txBody>
            <a:bodyPr wrap="square" rtlCol="0">
              <a:spAutoFit/>
            </a:bodyPr>
            <a:lstStyle/>
            <a:p>
              <a:pPr algn="ctr"/>
              <a:r>
                <a:rPr lang="es-PE" dirty="0" smtClean="0"/>
                <a:t>?</a:t>
              </a:r>
              <a:endParaRPr lang="es-PE"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Volvamos unos pasos: El contexto de Aristóteles</a:t>
            </a:r>
            <a:endParaRPr lang="es-PE" dirty="0"/>
          </a:p>
        </p:txBody>
      </p:sp>
      <p:sp>
        <p:nvSpPr>
          <p:cNvPr id="3" name="Marcador de contenido 2"/>
          <p:cNvSpPr>
            <a:spLocks noGrp="1"/>
          </p:cNvSpPr>
          <p:nvPr>
            <p:ph idx="1"/>
          </p:nvPr>
        </p:nvSpPr>
        <p:spPr>
          <a:xfrm>
            <a:off x="457200" y="2924944"/>
            <a:ext cx="8229600" cy="3201219"/>
          </a:xfrm>
        </p:spPr>
        <p:txBody>
          <a:bodyPr>
            <a:normAutofit lnSpcReduction="10000"/>
          </a:bodyPr>
          <a:lstStyle/>
          <a:p>
            <a:r>
              <a:rPr lang="es-PE" dirty="0" smtClean="0"/>
              <a:t>¿En qué consiste la ética de las virtudes?</a:t>
            </a:r>
          </a:p>
          <a:p>
            <a:r>
              <a:rPr lang="es-PE" dirty="0" smtClean="0"/>
              <a:t>¿Qué supone el tránsito del mito a la razón?</a:t>
            </a:r>
          </a:p>
          <a:p>
            <a:r>
              <a:rPr lang="es-PE" dirty="0" smtClean="0"/>
              <a:t>¿De qué modo esto influye en la ciencia moderna?</a:t>
            </a:r>
          </a:p>
          <a:p>
            <a:r>
              <a:rPr lang="es-PE" dirty="0" smtClean="0"/>
              <a:t>¿Qué concepto de Justicia, Honor y Excelencia moral existe en </a:t>
            </a:r>
            <a:r>
              <a:rPr lang="es-PE" smtClean="0"/>
              <a:t>este horizonte?</a:t>
            </a:r>
            <a:endParaRPr lang="es-PE" dirty="0"/>
          </a:p>
        </p:txBody>
      </p:sp>
    </p:spTree>
    <p:extLst>
      <p:ext uri="{BB962C8B-B14F-4D97-AF65-F5344CB8AC3E}">
        <p14:creationId xmlns:p14="http://schemas.microsoft.com/office/powerpoint/2010/main" val="30714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oldcivilizations.files.wordpress.com/2010/08/eras20geologicas.jpg"/>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le:Geologic time scale.gif"/>
          <p:cNvPicPr>
            <a:picLocks noChangeAspect="1" noChangeArrowheads="1"/>
          </p:cNvPicPr>
          <p:nvPr/>
        </p:nvPicPr>
        <p:blipFill>
          <a:blip r:embed="rId2"/>
          <a:srcRect/>
          <a:stretch>
            <a:fillRect/>
          </a:stretch>
        </p:blipFill>
        <p:spPr bwMode="auto">
          <a:xfrm>
            <a:off x="1714480" y="500042"/>
            <a:ext cx="5715040" cy="574375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4643438" y="2108167"/>
            <a:ext cx="4864134" cy="4749833"/>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0" y="0"/>
            <a:ext cx="4686333" cy="4572032"/>
          </a:xfrm>
          <a:prstGeom prst="rect">
            <a:avLst/>
          </a:prstGeom>
          <a:noFill/>
          <a:ln w="9525">
            <a:noFill/>
            <a:miter lim="800000"/>
            <a:headEnd/>
            <a:tailEnd/>
          </a:ln>
          <a:effectLst/>
        </p:spPr>
      </p:pic>
      <p:cxnSp>
        <p:nvCxnSpPr>
          <p:cNvPr id="8" name="7 Conector recto de flecha"/>
          <p:cNvCxnSpPr/>
          <p:nvPr/>
        </p:nvCxnSpPr>
        <p:spPr>
          <a:xfrm rot="5400000" flipH="1" flipV="1">
            <a:off x="4001290" y="6285702"/>
            <a:ext cx="1143008" cy="158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857232"/>
            <a:ext cx="9158441" cy="4929222"/>
          </a:xfrm>
          <a:prstGeom prst="rect">
            <a:avLst/>
          </a:prstGeom>
          <a:noFill/>
          <a:ln w="9525">
            <a:noFill/>
            <a:miter lim="800000"/>
            <a:headEnd/>
            <a:tailEnd/>
          </a:ln>
          <a:effectLst/>
        </p:spPr>
      </p:pic>
      <p:sp>
        <p:nvSpPr>
          <p:cNvPr id="3" name="2 Rectángulo"/>
          <p:cNvSpPr/>
          <p:nvPr/>
        </p:nvSpPr>
        <p:spPr>
          <a:xfrm>
            <a:off x="0" y="3643314"/>
            <a:ext cx="9144000" cy="2071702"/>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a:p>
        </p:txBody>
      </p:sp>
      <p:cxnSp>
        <p:nvCxnSpPr>
          <p:cNvPr id="4" name="3 Conector recto de flecha"/>
          <p:cNvCxnSpPr/>
          <p:nvPr/>
        </p:nvCxnSpPr>
        <p:spPr>
          <a:xfrm rot="5400000" flipH="1" flipV="1">
            <a:off x="8287570" y="5714222"/>
            <a:ext cx="1143008" cy="158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642910" y="3286124"/>
            <a:ext cx="800105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8 Grupo"/>
          <p:cNvGrpSpPr/>
          <p:nvPr/>
        </p:nvGrpSpPr>
        <p:grpSpPr>
          <a:xfrm>
            <a:off x="8358214" y="2428868"/>
            <a:ext cx="466728" cy="1143802"/>
            <a:chOff x="4143372" y="2500306"/>
            <a:chExt cx="466728" cy="1143802"/>
          </a:xfrm>
        </p:grpSpPr>
        <p:cxnSp>
          <p:nvCxnSpPr>
            <p:cNvPr id="7" name="6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143372" y="2500306"/>
              <a:ext cx="466728" cy="369332"/>
            </a:xfrm>
            <a:prstGeom prst="rect">
              <a:avLst/>
            </a:prstGeom>
            <a:noFill/>
          </p:spPr>
          <p:txBody>
            <a:bodyPr wrap="square" rtlCol="0">
              <a:spAutoFit/>
            </a:bodyPr>
            <a:lstStyle/>
            <a:p>
              <a:pPr algn="ctr"/>
              <a:r>
                <a:rPr lang="es-PE" dirty="0" smtClean="0"/>
                <a:t>0</a:t>
              </a:r>
              <a:endParaRPr lang="es-PE" dirty="0"/>
            </a:p>
          </p:txBody>
        </p:sp>
      </p:grpSp>
      <p:grpSp>
        <p:nvGrpSpPr>
          <p:cNvPr id="4" name="12 Grupo"/>
          <p:cNvGrpSpPr/>
          <p:nvPr/>
        </p:nvGrpSpPr>
        <p:grpSpPr>
          <a:xfrm>
            <a:off x="714349" y="2500306"/>
            <a:ext cx="1357323" cy="1143802"/>
            <a:chOff x="4143373" y="2500306"/>
            <a:chExt cx="443392" cy="1143802"/>
          </a:xfrm>
        </p:grpSpPr>
        <p:cxnSp>
          <p:nvCxnSpPr>
            <p:cNvPr id="14" name="13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143373" y="2500306"/>
              <a:ext cx="443392" cy="369332"/>
            </a:xfrm>
            <a:prstGeom prst="rect">
              <a:avLst/>
            </a:prstGeom>
            <a:noFill/>
          </p:spPr>
          <p:txBody>
            <a:bodyPr wrap="square" rtlCol="0">
              <a:spAutoFit/>
            </a:bodyPr>
            <a:lstStyle/>
            <a:p>
              <a:pPr algn="ctr"/>
              <a:r>
                <a:rPr lang="es-PE" dirty="0" smtClean="0"/>
                <a:t>?</a:t>
              </a:r>
              <a:endParaRPr lang="es-PE" dirty="0"/>
            </a:p>
          </p:txBody>
        </p:sp>
      </p:grpSp>
      <p:sp>
        <p:nvSpPr>
          <p:cNvPr id="13" name="12 CuadroTexto"/>
          <p:cNvSpPr txBox="1"/>
          <p:nvPr/>
        </p:nvSpPr>
        <p:spPr>
          <a:xfrm rot="18018935">
            <a:off x="948131" y="275804"/>
            <a:ext cx="2180498" cy="2308324"/>
          </a:xfrm>
          <a:prstGeom prst="rect">
            <a:avLst/>
          </a:prstGeom>
          <a:noFill/>
        </p:spPr>
        <p:txBody>
          <a:bodyPr wrap="square" rtlCol="0">
            <a:spAutoFit/>
          </a:bodyPr>
          <a:lstStyle/>
          <a:p>
            <a:r>
              <a:rPr lang="es-PE" dirty="0" smtClean="0"/>
              <a:t>Lo Inexpugnable</a:t>
            </a:r>
          </a:p>
          <a:p>
            <a:r>
              <a:rPr lang="es-PE" dirty="0" smtClean="0"/>
              <a:t>Edad de Piedra</a:t>
            </a:r>
          </a:p>
          <a:p>
            <a:r>
              <a:rPr lang="es-PE" dirty="0" smtClean="0"/>
              <a:t>E. Herramientas</a:t>
            </a:r>
          </a:p>
          <a:p>
            <a:r>
              <a:rPr lang="es-PE" dirty="0" smtClean="0"/>
              <a:t>E. Bronce</a:t>
            </a:r>
          </a:p>
          <a:p>
            <a:r>
              <a:rPr lang="es-PE" dirty="0" smtClean="0"/>
              <a:t>E. Hierro</a:t>
            </a:r>
          </a:p>
          <a:p>
            <a:r>
              <a:rPr lang="es-PE" dirty="0" smtClean="0"/>
              <a:t>					</a:t>
            </a:r>
            <a:endParaRPr lang="es-PE" dirty="0"/>
          </a:p>
        </p:txBody>
      </p:sp>
      <p:pic>
        <p:nvPicPr>
          <p:cNvPr id="21506" name="Picture 2"/>
          <p:cNvPicPr>
            <a:picLocks noChangeAspect="1" noChangeArrowheads="1"/>
          </p:cNvPicPr>
          <p:nvPr/>
        </p:nvPicPr>
        <p:blipFill>
          <a:blip r:embed="rId2"/>
          <a:srcRect/>
          <a:stretch>
            <a:fillRect/>
          </a:stretch>
        </p:blipFill>
        <p:spPr bwMode="auto">
          <a:xfrm>
            <a:off x="428596" y="3714752"/>
            <a:ext cx="3267075" cy="70485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1285852" y="4357694"/>
            <a:ext cx="685800" cy="752475"/>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2500298" y="285728"/>
            <a:ext cx="771525" cy="762000"/>
          </a:xfrm>
          <a:prstGeom prst="rect">
            <a:avLst/>
          </a:prstGeom>
          <a:noFill/>
          <a:ln w="9525">
            <a:noFill/>
            <a:miter lim="800000"/>
            <a:headEnd/>
            <a:tailEnd/>
          </a:ln>
          <a:effectLst/>
        </p:spPr>
      </p:pic>
      <p:pic>
        <p:nvPicPr>
          <p:cNvPr id="21509" name="Picture 5"/>
          <p:cNvPicPr>
            <a:picLocks noChangeAspect="1" noChangeArrowheads="1"/>
          </p:cNvPicPr>
          <p:nvPr/>
        </p:nvPicPr>
        <p:blipFill>
          <a:blip r:embed="rId5"/>
          <a:srcRect/>
          <a:stretch>
            <a:fillRect/>
          </a:stretch>
        </p:blipFill>
        <p:spPr bwMode="auto">
          <a:xfrm>
            <a:off x="1928794" y="2428868"/>
            <a:ext cx="666750" cy="676275"/>
          </a:xfrm>
          <a:prstGeom prst="rect">
            <a:avLst/>
          </a:prstGeom>
          <a:noFill/>
          <a:ln w="9525">
            <a:noFill/>
            <a:miter lim="800000"/>
            <a:headEnd/>
            <a:tailEnd/>
          </a:ln>
          <a:effectLst/>
        </p:spPr>
      </p:pic>
      <p:pic>
        <p:nvPicPr>
          <p:cNvPr id="21510" name="Picture 6"/>
          <p:cNvPicPr>
            <a:picLocks noChangeAspect="1" noChangeArrowheads="1"/>
          </p:cNvPicPr>
          <p:nvPr/>
        </p:nvPicPr>
        <p:blipFill>
          <a:blip r:embed="rId6"/>
          <a:srcRect/>
          <a:stretch>
            <a:fillRect/>
          </a:stretch>
        </p:blipFill>
        <p:spPr bwMode="auto">
          <a:xfrm>
            <a:off x="3357554" y="785794"/>
            <a:ext cx="723900" cy="704850"/>
          </a:xfrm>
          <a:prstGeom prst="rect">
            <a:avLst/>
          </a:prstGeom>
          <a:noFill/>
          <a:ln w="9525">
            <a:noFill/>
            <a:miter lim="800000"/>
            <a:headEnd/>
            <a:tailEnd/>
          </a:ln>
          <a:effectLst/>
        </p:spPr>
      </p:pic>
      <p:pic>
        <p:nvPicPr>
          <p:cNvPr id="21511" name="Picture 7"/>
          <p:cNvPicPr>
            <a:picLocks noChangeAspect="1" noChangeArrowheads="1"/>
          </p:cNvPicPr>
          <p:nvPr/>
        </p:nvPicPr>
        <p:blipFill>
          <a:blip r:embed="rId7"/>
          <a:srcRect/>
          <a:stretch>
            <a:fillRect/>
          </a:stretch>
        </p:blipFill>
        <p:spPr bwMode="auto">
          <a:xfrm>
            <a:off x="5000628" y="785794"/>
            <a:ext cx="2085975" cy="1409700"/>
          </a:xfrm>
          <a:prstGeom prst="rect">
            <a:avLst/>
          </a:prstGeom>
          <a:noFill/>
          <a:ln w="9525">
            <a:noFill/>
            <a:miter lim="800000"/>
            <a:headEnd/>
            <a:tailEnd/>
          </a:ln>
          <a:effectLst/>
        </p:spPr>
      </p:pic>
      <p:pic>
        <p:nvPicPr>
          <p:cNvPr id="21512" name="Picture 8"/>
          <p:cNvPicPr>
            <a:picLocks noChangeAspect="1" noChangeArrowheads="1"/>
          </p:cNvPicPr>
          <p:nvPr/>
        </p:nvPicPr>
        <p:blipFill>
          <a:blip r:embed="rId8"/>
          <a:srcRect/>
          <a:stretch>
            <a:fillRect/>
          </a:stretch>
        </p:blipFill>
        <p:spPr bwMode="auto">
          <a:xfrm>
            <a:off x="5286380" y="3286124"/>
            <a:ext cx="3400425" cy="742950"/>
          </a:xfrm>
          <a:prstGeom prst="rect">
            <a:avLst/>
          </a:prstGeom>
          <a:noFill/>
          <a:ln w="9525">
            <a:noFill/>
            <a:miter lim="800000"/>
            <a:headEnd/>
            <a:tailEnd/>
          </a:ln>
          <a:effectLst/>
        </p:spPr>
      </p:pic>
      <p:pic>
        <p:nvPicPr>
          <p:cNvPr id="21513" name="Picture 9"/>
          <p:cNvPicPr>
            <a:picLocks noChangeAspect="1" noChangeArrowheads="1"/>
          </p:cNvPicPr>
          <p:nvPr/>
        </p:nvPicPr>
        <p:blipFill>
          <a:blip r:embed="rId9"/>
          <a:srcRect/>
          <a:stretch>
            <a:fillRect/>
          </a:stretch>
        </p:blipFill>
        <p:spPr bwMode="auto">
          <a:xfrm>
            <a:off x="5786446" y="2500306"/>
            <a:ext cx="742950" cy="742950"/>
          </a:xfrm>
          <a:prstGeom prst="rect">
            <a:avLst/>
          </a:prstGeom>
          <a:noFill/>
          <a:ln w="9525">
            <a:noFill/>
            <a:miter lim="800000"/>
            <a:headEnd/>
            <a:tailEnd/>
          </a:ln>
          <a:effectLst/>
        </p:spPr>
      </p:pic>
      <p:pic>
        <p:nvPicPr>
          <p:cNvPr id="21514" name="Picture 10"/>
          <p:cNvPicPr>
            <a:picLocks noChangeAspect="1" noChangeArrowheads="1"/>
          </p:cNvPicPr>
          <p:nvPr/>
        </p:nvPicPr>
        <p:blipFill>
          <a:blip r:embed="rId10"/>
          <a:srcRect/>
          <a:stretch>
            <a:fillRect/>
          </a:stretch>
        </p:blipFill>
        <p:spPr bwMode="auto">
          <a:xfrm>
            <a:off x="4800600" y="4000504"/>
            <a:ext cx="4343400" cy="762000"/>
          </a:xfrm>
          <a:prstGeom prst="rect">
            <a:avLst/>
          </a:prstGeom>
          <a:noFill/>
          <a:ln w="9525">
            <a:noFill/>
            <a:miter lim="800000"/>
            <a:headEnd/>
            <a:tailEnd/>
          </a:ln>
          <a:effectLst/>
        </p:spPr>
      </p:pic>
      <p:pic>
        <p:nvPicPr>
          <p:cNvPr id="21515" name="Picture 11"/>
          <p:cNvPicPr>
            <a:picLocks noChangeAspect="1" noChangeArrowheads="1"/>
          </p:cNvPicPr>
          <p:nvPr/>
        </p:nvPicPr>
        <p:blipFill>
          <a:blip r:embed="rId11"/>
          <a:srcRect/>
          <a:stretch>
            <a:fillRect/>
          </a:stretch>
        </p:blipFill>
        <p:spPr bwMode="auto">
          <a:xfrm>
            <a:off x="5715000" y="4714884"/>
            <a:ext cx="3429000" cy="771525"/>
          </a:xfrm>
          <a:prstGeom prst="rect">
            <a:avLst/>
          </a:prstGeom>
          <a:noFill/>
          <a:ln w="9525">
            <a:noFill/>
            <a:miter lim="800000"/>
            <a:headEnd/>
            <a:tailEnd/>
          </a:ln>
          <a:effectLst/>
        </p:spPr>
      </p:pic>
      <p:pic>
        <p:nvPicPr>
          <p:cNvPr id="21516" name="Picture 12"/>
          <p:cNvPicPr>
            <a:picLocks noChangeAspect="1" noChangeArrowheads="1"/>
          </p:cNvPicPr>
          <p:nvPr/>
        </p:nvPicPr>
        <p:blipFill>
          <a:blip r:embed="rId12"/>
          <a:srcRect/>
          <a:stretch>
            <a:fillRect/>
          </a:stretch>
        </p:blipFill>
        <p:spPr bwMode="auto">
          <a:xfrm>
            <a:off x="6643702" y="5429264"/>
            <a:ext cx="1214446" cy="1198674"/>
          </a:xfrm>
          <a:prstGeom prst="rect">
            <a:avLst/>
          </a:prstGeom>
          <a:noFill/>
          <a:ln w="9525">
            <a:noFill/>
            <a:miter lim="800000"/>
            <a:headEnd/>
            <a:tailEnd/>
          </a:ln>
          <a:effectLst/>
        </p:spPr>
      </p:pic>
      <p:pic>
        <p:nvPicPr>
          <p:cNvPr id="21518" name="Picture 14" descr="Image result for age of empires 1 trirreme"/>
          <p:cNvPicPr>
            <a:picLocks noChangeAspect="1" noChangeArrowheads="1"/>
          </p:cNvPicPr>
          <p:nvPr/>
        </p:nvPicPr>
        <p:blipFill>
          <a:blip r:embed="rId13"/>
          <a:srcRect/>
          <a:stretch>
            <a:fillRect/>
          </a:stretch>
        </p:blipFill>
        <p:spPr bwMode="auto">
          <a:xfrm>
            <a:off x="2643174" y="5214950"/>
            <a:ext cx="1966908" cy="1404934"/>
          </a:xfrm>
          <a:prstGeom prst="rect">
            <a:avLst/>
          </a:prstGeom>
          <a:noFill/>
        </p:spPr>
      </p:pic>
      <p:pic>
        <p:nvPicPr>
          <p:cNvPr id="21520" name="Picture 16" descr="Image result for age of empires 1 villager"/>
          <p:cNvPicPr>
            <a:picLocks noChangeAspect="1" noChangeArrowheads="1"/>
          </p:cNvPicPr>
          <p:nvPr/>
        </p:nvPicPr>
        <p:blipFill>
          <a:blip r:embed="rId14"/>
          <a:srcRect/>
          <a:stretch>
            <a:fillRect/>
          </a:stretch>
        </p:blipFill>
        <p:spPr bwMode="auto">
          <a:xfrm>
            <a:off x="214282" y="5715016"/>
            <a:ext cx="2216940" cy="93344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520"/>
                                        </p:tgtEl>
                                        <p:attrNameLst>
                                          <p:attrName>style.visibility</p:attrName>
                                        </p:attrNameLst>
                                      </p:cBhvr>
                                      <p:to>
                                        <p:strVal val="visible"/>
                                      </p:to>
                                    </p:set>
                                    <p:animEffect transition="in" filter="blinds(horizontal)">
                                      <p:cBhvr>
                                        <p:cTn id="30" dur="500"/>
                                        <p:tgtEl>
                                          <p:spTgt spid="21520"/>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21506"/>
                                        </p:tgtEl>
                                        <p:attrNameLst>
                                          <p:attrName>style.visibility</p:attrName>
                                        </p:attrNameLst>
                                      </p:cBhvr>
                                      <p:to>
                                        <p:strVal val="visible"/>
                                      </p:to>
                                    </p:set>
                                    <p:animEffect transition="in" filter="diamond(in)">
                                      <p:cBhvr>
                                        <p:cTn id="35" dur="2000"/>
                                        <p:tgtEl>
                                          <p:spTgt spid="21506"/>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1508"/>
                                        </p:tgtEl>
                                        <p:attrNameLst>
                                          <p:attrName>style.visibility</p:attrName>
                                        </p:attrNameLst>
                                      </p:cBhvr>
                                      <p:to>
                                        <p:strVal val="visible"/>
                                      </p:to>
                                    </p:set>
                                    <p:animEffect transition="in" filter="checkerboard(across)">
                                      <p:cBhvr>
                                        <p:cTn id="40" dur="500"/>
                                        <p:tgtEl>
                                          <p:spTgt spid="2150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510"/>
                                        </p:tgtEl>
                                        <p:attrNameLst>
                                          <p:attrName>style.visibility</p:attrName>
                                        </p:attrNameLst>
                                      </p:cBhvr>
                                      <p:to>
                                        <p:strVal val="visible"/>
                                      </p:to>
                                    </p:set>
                                    <p:anim calcmode="lin" valueType="num">
                                      <p:cBhvr additive="base">
                                        <p:cTn id="45" dur="500" fill="hold"/>
                                        <p:tgtEl>
                                          <p:spTgt spid="21510"/>
                                        </p:tgtEl>
                                        <p:attrNameLst>
                                          <p:attrName>ppt_x</p:attrName>
                                        </p:attrNameLst>
                                      </p:cBhvr>
                                      <p:tavLst>
                                        <p:tav tm="0">
                                          <p:val>
                                            <p:strVal val="#ppt_x"/>
                                          </p:val>
                                        </p:tav>
                                        <p:tav tm="100000">
                                          <p:val>
                                            <p:strVal val="#ppt_x"/>
                                          </p:val>
                                        </p:tav>
                                      </p:tavLst>
                                    </p:anim>
                                    <p:anim calcmode="lin" valueType="num">
                                      <p:cBhvr additive="base">
                                        <p:cTn id="46"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507"/>
                                        </p:tgtEl>
                                        <p:attrNameLst>
                                          <p:attrName>style.visibility</p:attrName>
                                        </p:attrNameLst>
                                      </p:cBhvr>
                                      <p:to>
                                        <p:strVal val="visible"/>
                                      </p:to>
                                    </p:set>
                                    <p:anim calcmode="lin" valueType="num">
                                      <p:cBhvr additive="base">
                                        <p:cTn id="51" dur="500" fill="hold"/>
                                        <p:tgtEl>
                                          <p:spTgt spid="21507"/>
                                        </p:tgtEl>
                                        <p:attrNameLst>
                                          <p:attrName>ppt_x</p:attrName>
                                        </p:attrNameLst>
                                      </p:cBhvr>
                                      <p:tavLst>
                                        <p:tav tm="0">
                                          <p:val>
                                            <p:strVal val="#ppt_x"/>
                                          </p:val>
                                        </p:tav>
                                        <p:tav tm="100000">
                                          <p:val>
                                            <p:strVal val="#ppt_x"/>
                                          </p:val>
                                        </p:tav>
                                      </p:tavLst>
                                    </p:anim>
                                    <p:anim calcmode="lin" valueType="num">
                                      <p:cBhvr additive="base">
                                        <p:cTn id="52"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1509"/>
                                        </p:tgtEl>
                                        <p:attrNameLst>
                                          <p:attrName>style.visibility</p:attrName>
                                        </p:attrNameLst>
                                      </p:cBhvr>
                                      <p:to>
                                        <p:strVal val="visible"/>
                                      </p:to>
                                    </p:set>
                                    <p:animEffect transition="in" filter="checkerboard(across)">
                                      <p:cBhvr>
                                        <p:cTn id="57" dur="500"/>
                                        <p:tgtEl>
                                          <p:spTgt spid="2150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1518"/>
                                        </p:tgtEl>
                                        <p:attrNameLst>
                                          <p:attrName>style.visibility</p:attrName>
                                        </p:attrNameLst>
                                      </p:cBhvr>
                                      <p:to>
                                        <p:strVal val="visible"/>
                                      </p:to>
                                    </p:set>
                                    <p:animEffect transition="in" filter="box(in)">
                                      <p:cBhvr>
                                        <p:cTn id="62" dur="500"/>
                                        <p:tgtEl>
                                          <p:spTgt spid="2151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511"/>
                                        </p:tgtEl>
                                        <p:attrNameLst>
                                          <p:attrName>style.visibility</p:attrName>
                                        </p:attrNameLst>
                                      </p:cBhvr>
                                      <p:to>
                                        <p:strVal val="visible"/>
                                      </p:to>
                                    </p:set>
                                    <p:anim calcmode="lin" valueType="num">
                                      <p:cBhvr additive="base">
                                        <p:cTn id="67" dur="500" fill="hold"/>
                                        <p:tgtEl>
                                          <p:spTgt spid="21511"/>
                                        </p:tgtEl>
                                        <p:attrNameLst>
                                          <p:attrName>ppt_x</p:attrName>
                                        </p:attrNameLst>
                                      </p:cBhvr>
                                      <p:tavLst>
                                        <p:tav tm="0">
                                          <p:val>
                                            <p:strVal val="#ppt_x"/>
                                          </p:val>
                                        </p:tav>
                                        <p:tav tm="100000">
                                          <p:val>
                                            <p:strVal val="#ppt_x"/>
                                          </p:val>
                                        </p:tav>
                                      </p:tavLst>
                                    </p:anim>
                                    <p:anim calcmode="lin" valueType="num">
                                      <p:cBhvr additive="base">
                                        <p:cTn id="68"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21513"/>
                                        </p:tgtEl>
                                        <p:attrNameLst>
                                          <p:attrName>style.visibility</p:attrName>
                                        </p:attrNameLst>
                                      </p:cBhvr>
                                      <p:to>
                                        <p:strVal val="visible"/>
                                      </p:to>
                                    </p:set>
                                    <p:animEffect transition="in" filter="box(in)">
                                      <p:cBhvr>
                                        <p:cTn id="73" dur="500"/>
                                        <p:tgtEl>
                                          <p:spTgt spid="2151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1512"/>
                                        </p:tgtEl>
                                        <p:attrNameLst>
                                          <p:attrName>style.visibility</p:attrName>
                                        </p:attrNameLst>
                                      </p:cBhvr>
                                      <p:to>
                                        <p:strVal val="visible"/>
                                      </p:to>
                                    </p:set>
                                    <p:anim calcmode="lin" valueType="num">
                                      <p:cBhvr additive="base">
                                        <p:cTn id="78" dur="500" fill="hold"/>
                                        <p:tgtEl>
                                          <p:spTgt spid="21512"/>
                                        </p:tgtEl>
                                        <p:attrNameLst>
                                          <p:attrName>ppt_x</p:attrName>
                                        </p:attrNameLst>
                                      </p:cBhvr>
                                      <p:tavLst>
                                        <p:tav tm="0">
                                          <p:val>
                                            <p:strVal val="#ppt_x"/>
                                          </p:val>
                                        </p:tav>
                                        <p:tav tm="100000">
                                          <p:val>
                                            <p:strVal val="#ppt_x"/>
                                          </p:val>
                                        </p:tav>
                                      </p:tavLst>
                                    </p:anim>
                                    <p:anim calcmode="lin" valueType="num">
                                      <p:cBhvr additive="base">
                                        <p:cTn id="79"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1514"/>
                                        </p:tgtEl>
                                        <p:attrNameLst>
                                          <p:attrName>style.visibility</p:attrName>
                                        </p:attrNameLst>
                                      </p:cBhvr>
                                      <p:to>
                                        <p:strVal val="visible"/>
                                      </p:to>
                                    </p:set>
                                    <p:anim calcmode="lin" valueType="num">
                                      <p:cBhvr additive="base">
                                        <p:cTn id="84" dur="500" fill="hold"/>
                                        <p:tgtEl>
                                          <p:spTgt spid="21514"/>
                                        </p:tgtEl>
                                        <p:attrNameLst>
                                          <p:attrName>ppt_x</p:attrName>
                                        </p:attrNameLst>
                                      </p:cBhvr>
                                      <p:tavLst>
                                        <p:tav tm="0">
                                          <p:val>
                                            <p:strVal val="#ppt_x"/>
                                          </p:val>
                                        </p:tav>
                                        <p:tav tm="100000">
                                          <p:val>
                                            <p:strVal val="#ppt_x"/>
                                          </p:val>
                                        </p:tav>
                                      </p:tavLst>
                                    </p:anim>
                                    <p:anim calcmode="lin" valueType="num">
                                      <p:cBhvr additive="base">
                                        <p:cTn id="85"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21515"/>
                                        </p:tgtEl>
                                        <p:attrNameLst>
                                          <p:attrName>style.visibility</p:attrName>
                                        </p:attrNameLst>
                                      </p:cBhvr>
                                      <p:to>
                                        <p:strVal val="visible"/>
                                      </p:to>
                                    </p:set>
                                    <p:animEffect transition="in" filter="box(in)">
                                      <p:cBhvr>
                                        <p:cTn id="90" dur="500"/>
                                        <p:tgtEl>
                                          <p:spTgt spid="21515"/>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21516"/>
                                        </p:tgtEl>
                                        <p:attrNameLst>
                                          <p:attrName>style.visibility</p:attrName>
                                        </p:attrNameLst>
                                      </p:cBhvr>
                                      <p:to>
                                        <p:strVal val="visible"/>
                                      </p:to>
                                    </p:set>
                                    <p:animEffect transition="in" filter="box(in)">
                                      <p:cBhvr>
                                        <p:cTn id="95"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pic>
        <p:nvPicPr>
          <p:cNvPr id="1028" name="Picture 4" descr="Image result for aristoteles"/>
          <p:cNvPicPr>
            <a:picLocks noChangeAspect="1" noChangeArrowheads="1"/>
          </p:cNvPicPr>
          <p:nvPr/>
        </p:nvPicPr>
        <p:blipFill>
          <a:blip r:embed="rId3"/>
          <a:srcRect/>
          <a:stretch>
            <a:fillRect/>
          </a:stretch>
        </p:blipFill>
        <p:spPr bwMode="auto">
          <a:xfrm>
            <a:off x="6572264" y="1428736"/>
            <a:ext cx="820079" cy="10715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Related image"/>
          <p:cNvPicPr>
            <a:picLocks noChangeAspect="1" noChangeArrowheads="1"/>
          </p:cNvPicPr>
          <p:nvPr/>
        </p:nvPicPr>
        <p:blipFill>
          <a:blip r:embed="rId2"/>
          <a:srcRect/>
          <a:stretch>
            <a:fillRect/>
          </a:stretch>
        </p:blipFill>
        <p:spPr bwMode="auto">
          <a:xfrm>
            <a:off x="0" y="-1"/>
            <a:ext cx="9144000" cy="68476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12297</TotalTime>
  <Words>590</Words>
  <Application>Microsoft Office PowerPoint</Application>
  <PresentationFormat>Presentación en pantalla (4:3)</PresentationFormat>
  <Paragraphs>44</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Volvamos unos pasos: El contexto de Aristóteles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Usuario de Windows</cp:lastModifiedBy>
  <cp:revision>330</cp:revision>
  <dcterms:created xsi:type="dcterms:W3CDTF">2019-06-28T11:04:24Z</dcterms:created>
  <dcterms:modified xsi:type="dcterms:W3CDTF">2020-05-12T21:34:53Z</dcterms:modified>
</cp:coreProperties>
</file>