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57" r:id="rId5"/>
    <p:sldId id="267" r:id="rId6"/>
    <p:sldId id="258" r:id="rId7"/>
    <p:sldId id="260" r:id="rId8"/>
    <p:sldId id="261" r:id="rId9"/>
    <p:sldId id="262" r:id="rId10"/>
    <p:sldId id="263" r:id="rId11"/>
    <p:sldId id="264" r:id="rId12"/>
    <p:sldId id="265" r:id="rId13"/>
    <p:sldId id="266" r:id="rId14"/>
    <p:sldId id="259" r:id="rId1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varScale="1">
        <p:scale>
          <a:sx n="69" d="100"/>
          <a:sy n="69" d="100"/>
        </p:scale>
        <p:origin x="14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20/10/2021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20/10/2021</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799" y="3563754"/>
            <a:ext cx="7772400" cy="1470025"/>
          </a:xfrm>
        </p:spPr>
        <p:txBody>
          <a:bodyPr/>
          <a:lstStyle/>
          <a:p>
            <a:r>
              <a:rPr lang="es-PE" dirty="0" smtClean="0"/>
              <a:t>Kant</a:t>
            </a:r>
            <a:endParaRPr lang="es-PE" dirty="0"/>
          </a:p>
        </p:txBody>
      </p:sp>
      <p:sp>
        <p:nvSpPr>
          <p:cNvPr id="3" name="2 Subtítulo"/>
          <p:cNvSpPr>
            <a:spLocks noGrp="1"/>
          </p:cNvSpPr>
          <p:nvPr>
            <p:ph type="subTitle" idx="1"/>
          </p:nvPr>
        </p:nvSpPr>
        <p:spPr>
          <a:xfrm>
            <a:off x="1371600" y="4941168"/>
            <a:ext cx="6400800" cy="1752600"/>
          </a:xfrm>
        </p:spPr>
        <p:txBody>
          <a:bodyPr/>
          <a:lstStyle/>
          <a:p>
            <a:r>
              <a:rPr lang="es-PE" dirty="0" smtClean="0"/>
              <a:t>Apuntes sobre la C.R.P. previos a la F.M.C.</a:t>
            </a:r>
            <a:endParaRPr lang="es-PE" dirty="0"/>
          </a:p>
        </p:txBody>
      </p:sp>
      <p:pic>
        <p:nvPicPr>
          <p:cNvPr id="4" name="Imagen 3"/>
          <p:cNvPicPr>
            <a:picLocks noChangeAspect="1"/>
          </p:cNvPicPr>
          <p:nvPr/>
        </p:nvPicPr>
        <p:blipFill>
          <a:blip r:embed="rId2"/>
          <a:stretch>
            <a:fillRect/>
          </a:stretch>
        </p:blipFill>
        <p:spPr>
          <a:xfrm>
            <a:off x="2851993" y="188640"/>
            <a:ext cx="3440013" cy="3497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85728"/>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Dios)</a:t>
            </a:r>
          </a:p>
          <a:p>
            <a:endParaRPr lang="es-PE" dirty="0"/>
          </a:p>
          <a:p>
            <a:r>
              <a:rPr lang="es-PE" dirty="0" smtClean="0"/>
              <a:t>“Mundo”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r>
              <a:rPr lang="es-PE" dirty="0" smtClean="0"/>
              <a:t>La idea de mundo es la condición que hace posible que mi experiencia tenga sentido, del mismo modo que la idea de alma libre condiciona el sentido de nuestro juicio moral.  Los postulados de la razón práctica dotan de sentido nuestra experiencia.  La 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r>
              <a:rPr lang="es-PE" dirty="0" smtClean="0"/>
              <a:t>Tanto la idea de “mundo”, como la de “alma”, se llenan de sentido con la idea de “Dios”.</a:t>
            </a:r>
          </a:p>
          <a:p>
            <a:r>
              <a:rPr lang="es-PE" dirty="0" smtClean="0"/>
              <a:t>Recordemos que al señalar los límites de la razón, habíamos establecido que Kant defendía la peligrosa idea que supone lo siguiente: “No es irracional pensar que de Dios no se sigue necesariamente su existencia”. Pero sabemos que Kant era un creyente y había estimado que las inclinaciones metafísicas del ser humano no se pueden detener, aún cuando esta ciencia no tenga la misma cohesión que la ciencia natural del sistema de Newton. El límite de la razón es la experiencia, de Dios no puedo tener experiencia, pero eso no me impide tener fe, o alguna apertura a lo sublime. </a:t>
            </a:r>
          </a:p>
          <a:p>
            <a:endParaRPr lang="es-PE" dirty="0"/>
          </a:p>
          <a:p>
            <a:endParaRPr lang="es-PE" dirty="0" smtClean="0"/>
          </a:p>
        </p:txBody>
      </p:sp>
      <p:pic>
        <p:nvPicPr>
          <p:cNvPr id="19458" name="Picture 2" descr="Image result for chocolate sublime"/>
          <p:cNvPicPr>
            <a:picLocks noChangeAspect="1" noChangeArrowheads="1"/>
          </p:cNvPicPr>
          <p:nvPr/>
        </p:nvPicPr>
        <p:blipFill>
          <a:blip r:embed="rId2"/>
          <a:srcRect/>
          <a:stretch>
            <a:fillRect/>
          </a:stretch>
        </p:blipFill>
        <p:spPr bwMode="auto">
          <a:xfrm>
            <a:off x="8215338" y="6357958"/>
            <a:ext cx="2092147" cy="57148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214290"/>
            <a:ext cx="8643998" cy="5909310"/>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a:t>
            </a:r>
          </a:p>
          <a:p>
            <a:endParaRPr lang="es-PE" dirty="0"/>
          </a:p>
          <a:p>
            <a:r>
              <a:rPr lang="es-PE" dirty="0" smtClean="0"/>
              <a:t>Hasta acá, hemos podido ver que el entendimiento y la sensibilidad corresponden a la analítica trascendental. Por otro lado, la razón práctica que postula ideas pertenece a la dialéctica trascendental. Consideremos como conclusión, que en todo nivel, la razón da sentido a nuestra experiencia. </a:t>
            </a:r>
          </a:p>
          <a:p>
            <a:endParaRPr lang="es-PE" dirty="0"/>
          </a:p>
          <a:p>
            <a:r>
              <a:rPr lang="es-PE" dirty="0" smtClean="0"/>
              <a:t>Respecto al alma libre, podemos decir brevemente que se considera “libre” por tener la capacidad de elegir. Supone que cada uno tiene una personalidad que le inclina hacia un lado distinto, este concepto individual parte de la idea de conciencia subjetiva. </a:t>
            </a:r>
          </a:p>
          <a:p>
            <a:endParaRPr lang="es-PE" dirty="0"/>
          </a:p>
          <a:p>
            <a:r>
              <a:rPr lang="es-PE" dirty="0" smtClean="0"/>
              <a:t>Consideramos al alma inmortal en dos sentidos. Por un lado, nuestra alma es la misma de hace 10 años, y será la misma en adelante, pero por otro lado, se refiere a la expectativas religiosas.</a:t>
            </a:r>
          </a:p>
          <a:p>
            <a:endParaRPr lang="es-PE" dirty="0"/>
          </a:p>
          <a:p>
            <a:r>
              <a:rPr lang="es-PE" dirty="0" smtClean="0"/>
              <a:t>El postulado de alma inmortal y libre es lo que otorga sentido a nuestros juicios morales o a nuestro desplegar ético. Se presupone la libertad de elección (y no un determinismo mecánico o </a:t>
            </a:r>
            <a:r>
              <a:rPr lang="es-PE" dirty="0" err="1" smtClean="0"/>
              <a:t>predeterminante</a:t>
            </a:r>
            <a:r>
              <a:rPr lang="es-PE" dirty="0" smtClean="0"/>
              <a:t>) y del mismo modo, se presupone el deseo de alcanzar la recta felicidad. </a:t>
            </a:r>
          </a:p>
          <a:p>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4524315"/>
          </a:xfrm>
          <a:prstGeom prst="rect">
            <a:avLst/>
          </a:prstGeom>
          <a:noFill/>
        </p:spPr>
        <p:txBody>
          <a:bodyPr wrap="square" rtlCol="0">
            <a:spAutoFit/>
          </a:bodyPr>
          <a:lstStyle/>
          <a:p>
            <a:r>
              <a:rPr lang="es-PE" dirty="0" smtClean="0"/>
              <a:t>Por último, en la idea de Dios tenemos quien otorgue sentido al concepto de origen del mundo y del alma inmortal. Para Kant, Dios no puede demostrarse racionalmente. Recordemos que ha limitado el conocimiento a los fenómenos y abre las puertas a la fe. </a:t>
            </a:r>
          </a:p>
          <a:p>
            <a:endParaRPr lang="es-PE" dirty="0"/>
          </a:p>
          <a:p>
            <a:r>
              <a:rPr lang="es-PE" dirty="0" smtClean="0"/>
              <a:t>A partir de Kant, podemos ver una notable influencia en pensadores posteriores. El idealismo alemán retomará la tríada de la razón práctica: Hegel partirá de Dios, </a:t>
            </a:r>
            <a:r>
              <a:rPr lang="es-PE" dirty="0" err="1" smtClean="0"/>
              <a:t>Fichte</a:t>
            </a:r>
            <a:r>
              <a:rPr lang="es-PE" dirty="0" smtClean="0"/>
              <a:t> del alma libre y </a:t>
            </a:r>
            <a:r>
              <a:rPr lang="es-PE" dirty="0" err="1" smtClean="0"/>
              <a:t>Schelling</a:t>
            </a:r>
            <a:r>
              <a:rPr lang="es-PE" dirty="0" smtClean="0"/>
              <a:t> del mundo. Además, el fenómeno en Kant dará pie a la fenomenología de Husserl. </a:t>
            </a:r>
          </a:p>
          <a:p>
            <a:endParaRPr lang="es-PE" dirty="0"/>
          </a:p>
          <a:p>
            <a:r>
              <a:rPr lang="es-PE" dirty="0" smtClean="0"/>
              <a:t>Consideremos 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p>
          <a:p>
            <a:endParaRPr lang="es-PE" dirty="0"/>
          </a:p>
          <a:p>
            <a:r>
              <a:rPr lang="es-PE" dirty="0" smtClean="0"/>
              <a:t>Con esto en mente, podemos pasar a revisar </a:t>
            </a:r>
          </a:p>
          <a:p>
            <a:r>
              <a:rPr lang="es-PE" dirty="0" smtClean="0"/>
              <a:t>el pensamiento ético de Kant. </a:t>
            </a:r>
          </a:p>
        </p:txBody>
      </p:sp>
      <p:pic>
        <p:nvPicPr>
          <p:cNvPr id="23554" name="Picture 2" descr="Image result for kant meme"/>
          <p:cNvPicPr>
            <a:picLocks noChangeAspect="1" noChangeArrowheads="1"/>
          </p:cNvPicPr>
          <p:nvPr/>
        </p:nvPicPr>
        <p:blipFill>
          <a:blip r:embed="rId2"/>
          <a:srcRect/>
          <a:stretch>
            <a:fillRect/>
          </a:stretch>
        </p:blipFill>
        <p:spPr bwMode="auto">
          <a:xfrm>
            <a:off x="5572132" y="4000504"/>
            <a:ext cx="2095500" cy="2667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428596" y="971298"/>
            <a:ext cx="8311822" cy="545809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lstStyle/>
          <a:p>
            <a:pPr marL="0" indent="0">
              <a:buNone/>
            </a:pPr>
            <a:r>
              <a:rPr lang="es-PE" dirty="0" smtClean="0"/>
              <a:t>PARA EL CONTROL DE LA PROX SEMANA</a:t>
            </a:r>
          </a:p>
          <a:p>
            <a:pPr marL="0" indent="0">
              <a:buNone/>
            </a:pPr>
            <a:endParaRPr lang="es-PE" dirty="0"/>
          </a:p>
          <a:p>
            <a:pPr marL="0" indent="0">
              <a:buNone/>
            </a:pPr>
            <a:r>
              <a:rPr lang="es-PE" sz="4000" b="1" dirty="0" smtClean="0"/>
              <a:t>- “Giro </a:t>
            </a:r>
            <a:r>
              <a:rPr lang="es-PE" sz="2400" b="1" dirty="0" smtClean="0">
                <a:solidFill>
                  <a:schemeClr val="bg1">
                    <a:lumMod val="75000"/>
                  </a:schemeClr>
                </a:solidFill>
              </a:rPr>
              <a:t>(epistemológico)</a:t>
            </a:r>
            <a:r>
              <a:rPr lang="es-PE" sz="4000" b="1" dirty="0" smtClean="0">
                <a:solidFill>
                  <a:schemeClr val="bg1">
                    <a:lumMod val="75000"/>
                  </a:schemeClr>
                </a:solidFill>
              </a:rPr>
              <a:t> </a:t>
            </a:r>
            <a:r>
              <a:rPr lang="es-PE" sz="4000" b="1" dirty="0" smtClean="0"/>
              <a:t>Copernicano” en Kant  </a:t>
            </a:r>
            <a:r>
              <a:rPr lang="es-PE" b="1" dirty="0" smtClean="0">
                <a:solidFill>
                  <a:schemeClr val="bg1">
                    <a:lumMod val="75000"/>
                  </a:schemeClr>
                </a:solidFill>
              </a:rPr>
              <a:t>(se refiere a la cosa en sí/fenómeno)</a:t>
            </a:r>
          </a:p>
          <a:p>
            <a:pPr marL="0" indent="0">
              <a:buNone/>
            </a:pPr>
            <a:endParaRPr lang="es-PE" sz="4000" b="1" dirty="0"/>
          </a:p>
          <a:p>
            <a:pPr marL="0" indent="0">
              <a:buNone/>
            </a:pPr>
            <a:r>
              <a:rPr lang="es-PE" sz="4000" b="1" dirty="0" smtClean="0"/>
              <a:t>- La moral en Kant (Kant pretende una </a:t>
            </a:r>
            <a:r>
              <a:rPr lang="es-PE" sz="4000" b="1" dirty="0" smtClean="0">
                <a:solidFill>
                  <a:srgbClr val="FF0000"/>
                </a:solidFill>
              </a:rPr>
              <a:t>moral universal</a:t>
            </a:r>
            <a:r>
              <a:rPr lang="es-PE" sz="4000" b="1" dirty="0" smtClean="0"/>
              <a:t>; el fundamento de esta moral: </a:t>
            </a:r>
            <a:r>
              <a:rPr lang="es-PE" sz="4000" b="1" dirty="0" smtClean="0">
                <a:solidFill>
                  <a:srgbClr val="FF0000"/>
                </a:solidFill>
              </a:rPr>
              <a:t>LA RAZÓN</a:t>
            </a:r>
            <a:r>
              <a:rPr lang="es-PE" sz="4000" b="1" dirty="0" smtClean="0"/>
              <a:t>)</a:t>
            </a:r>
            <a:endParaRPr lang="es-PE" sz="4000" b="1" dirty="0"/>
          </a:p>
        </p:txBody>
      </p:sp>
    </p:spTree>
    <p:extLst>
      <p:ext uri="{BB962C8B-B14F-4D97-AF65-F5344CB8AC3E}">
        <p14:creationId xmlns:p14="http://schemas.microsoft.com/office/powerpoint/2010/main" val="199154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6" name="Conector recto 5"/>
          <p:cNvCxnSpPr/>
          <p:nvPr/>
        </p:nvCxnSpPr>
        <p:spPr>
          <a:xfrm>
            <a:off x="4644008" y="188640"/>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6718375" y="3002079"/>
            <a:ext cx="0" cy="648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pic>
        <p:nvPicPr>
          <p:cNvPr id="15" name="Imagen 14"/>
          <p:cNvPicPr>
            <a:picLocks noChangeAspect="1"/>
          </p:cNvPicPr>
          <p:nvPr/>
        </p:nvPicPr>
        <p:blipFill>
          <a:blip r:embed="rId4"/>
          <a:stretch>
            <a:fillRect/>
          </a:stretch>
        </p:blipFill>
        <p:spPr>
          <a:xfrm>
            <a:off x="4871817" y="404664"/>
            <a:ext cx="4103449" cy="2088232"/>
          </a:xfrm>
          <a:prstGeom prst="rect">
            <a:avLst/>
          </a:prstGeom>
        </p:spPr>
      </p:pic>
      <p:pic>
        <p:nvPicPr>
          <p:cNvPr id="16" name="Imagen 15"/>
          <p:cNvPicPr>
            <a:picLocks noChangeAspect="1"/>
          </p:cNvPicPr>
          <p:nvPr/>
        </p:nvPicPr>
        <p:blipFill>
          <a:blip r:embed="rId5"/>
          <a:stretch>
            <a:fillRect/>
          </a:stretch>
        </p:blipFill>
        <p:spPr>
          <a:xfrm>
            <a:off x="4179569" y="5229213"/>
            <a:ext cx="4944064" cy="1514593"/>
          </a:xfrm>
          <a:prstGeom prst="rect">
            <a:avLst/>
          </a:prstGeom>
        </p:spPr>
      </p:pic>
      <p:pic>
        <p:nvPicPr>
          <p:cNvPr id="17" name="Imagen 16"/>
          <p:cNvPicPr>
            <a:picLocks noChangeAspect="1"/>
          </p:cNvPicPr>
          <p:nvPr/>
        </p:nvPicPr>
        <p:blipFill>
          <a:blip r:embed="rId6"/>
          <a:stretch>
            <a:fillRect/>
          </a:stretch>
        </p:blipFill>
        <p:spPr>
          <a:xfrm>
            <a:off x="5515085" y="3676582"/>
            <a:ext cx="2406580" cy="1435773"/>
          </a:xfrm>
          <a:prstGeom prst="rect">
            <a:avLst/>
          </a:prstGeom>
        </p:spPr>
      </p:pic>
      <p:sp>
        <p:nvSpPr>
          <p:cNvPr id="18" name="CuadroTexto 17"/>
          <p:cNvSpPr txBox="1"/>
          <p:nvPr/>
        </p:nvSpPr>
        <p:spPr>
          <a:xfrm>
            <a:off x="144017" y="3706023"/>
            <a:ext cx="3312369" cy="369332"/>
          </a:xfrm>
          <a:prstGeom prst="rect">
            <a:avLst/>
          </a:prstGeom>
          <a:noFill/>
        </p:spPr>
        <p:txBody>
          <a:bodyPr wrap="square" rtlCol="0">
            <a:spAutoFit/>
          </a:bodyPr>
          <a:lstStyle/>
          <a:p>
            <a:r>
              <a:rPr lang="es-PE" dirty="0" smtClean="0"/>
              <a:t>Giro Copernicano</a:t>
            </a:r>
            <a:endParaRPr lang="es-PE" dirty="0"/>
          </a:p>
        </p:txBody>
      </p:sp>
    </p:spTree>
    <p:extLst>
      <p:ext uri="{BB962C8B-B14F-4D97-AF65-F5344CB8AC3E}">
        <p14:creationId xmlns:p14="http://schemas.microsoft.com/office/powerpoint/2010/main" val="290851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0"/>
            <a:ext cx="10013545" cy="6858000"/>
          </a:xfrm>
          <a:prstGeom prst="rect">
            <a:avLst/>
          </a:prstGeom>
          <a:noFill/>
          <a:ln w="9525">
            <a:noFill/>
            <a:miter lim="800000"/>
            <a:headEnd/>
            <a:tailEnd/>
          </a:ln>
          <a:effectLst/>
        </p:spPr>
      </p:pic>
      <p:sp>
        <p:nvSpPr>
          <p:cNvPr id="2" name="Rectángulo 1"/>
          <p:cNvSpPr/>
          <p:nvPr/>
        </p:nvSpPr>
        <p:spPr>
          <a:xfrm>
            <a:off x="3707904" y="2924944"/>
            <a:ext cx="352839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6660232" y="1268760"/>
            <a:ext cx="2664296"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4716016" y="4149080"/>
            <a:ext cx="5040560" cy="1384995"/>
          </a:xfrm>
          <a:prstGeom prst="rect">
            <a:avLst/>
          </a:prstGeom>
          <a:noFill/>
        </p:spPr>
        <p:txBody>
          <a:bodyPr wrap="square" rtlCol="0">
            <a:spAutoFit/>
          </a:bodyPr>
          <a:lstStyle/>
          <a:p>
            <a:r>
              <a:rPr lang="es-PE" sz="2800" dirty="0" smtClean="0">
                <a:solidFill>
                  <a:srgbClr val="FF0000"/>
                </a:solidFill>
              </a:rPr>
              <a:t>Mecanicismo determinista</a:t>
            </a:r>
          </a:p>
          <a:p>
            <a:r>
              <a:rPr lang="es-PE" sz="2800" dirty="0" smtClean="0">
                <a:solidFill>
                  <a:srgbClr val="FF0000"/>
                </a:solidFill>
              </a:rPr>
              <a:t>Vs</a:t>
            </a:r>
          </a:p>
          <a:p>
            <a:r>
              <a:rPr lang="es-PE" sz="2800" dirty="0" smtClean="0">
                <a:solidFill>
                  <a:srgbClr val="FF0000"/>
                </a:solidFill>
              </a:rPr>
              <a:t>Voluntad humana</a:t>
            </a:r>
            <a:endParaRPr lang="es-PE" sz="2800" dirty="0">
              <a:solidFill>
                <a:srgbClr val="FF0000"/>
              </a:solidFill>
            </a:endParaRPr>
          </a:p>
        </p:txBody>
      </p:sp>
      <p:sp>
        <p:nvSpPr>
          <p:cNvPr id="6" name="Rectángulo 5"/>
          <p:cNvSpPr/>
          <p:nvPr/>
        </p:nvSpPr>
        <p:spPr>
          <a:xfrm>
            <a:off x="107504" y="961015"/>
            <a:ext cx="1872208" cy="19442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936" y="764704"/>
            <a:ext cx="9048064" cy="5400600"/>
          </a:xfrm>
          <a:prstGeom prst="rect">
            <a:avLst/>
          </a:prstGeom>
        </p:spPr>
      </p:pic>
      <p:pic>
        <p:nvPicPr>
          <p:cNvPr id="3" name="Imagen 2"/>
          <p:cNvPicPr>
            <a:picLocks noChangeAspect="1"/>
          </p:cNvPicPr>
          <p:nvPr/>
        </p:nvPicPr>
        <p:blipFill>
          <a:blip r:embed="rId3"/>
          <a:stretch>
            <a:fillRect/>
          </a:stretch>
        </p:blipFill>
        <p:spPr>
          <a:xfrm>
            <a:off x="4788024" y="116632"/>
            <a:ext cx="4103451" cy="2088233"/>
          </a:xfrm>
          <a:prstGeom prst="rect">
            <a:avLst/>
          </a:prstGeom>
        </p:spPr>
      </p:pic>
    </p:spTree>
    <p:extLst>
      <p:ext uri="{BB962C8B-B14F-4D97-AF65-F5344CB8AC3E}">
        <p14:creationId xmlns:p14="http://schemas.microsoft.com/office/powerpoint/2010/main" val="426135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fundamentalmente de la Filosofía Práctica.</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494605" y="2771412"/>
            <a:ext cx="8358246" cy="2123658"/>
          </a:xfrm>
          <a:prstGeom prst="rect">
            <a:avLst/>
          </a:prstGeom>
          <a:noFill/>
        </p:spPr>
        <p:txBody>
          <a:bodyPr wrap="square" rtlCol="0">
            <a:spAutoFit/>
          </a:bodyPr>
          <a:lstStyle/>
          <a:p>
            <a:pPr algn="just"/>
            <a:r>
              <a:rPr lang="es-PE" sz="1600" dirty="0" smtClean="0"/>
              <a:t>Pero también se ocupa de la epistemología. La razón teórica se ocupa del conocimiento de la realidad, y más precisamente, de las estructuras mediante las cuáles conocemos. </a:t>
            </a:r>
          </a:p>
          <a:p>
            <a:endParaRPr lang="es-PE" sz="1600" dirty="0"/>
          </a:p>
          <a:p>
            <a:pPr algn="just"/>
            <a:r>
              <a:rPr lang="es-PE" sz="1600" dirty="0" smtClean="0"/>
              <a:t>El proyecto de Kant es conocido como filosofía crítica. Supone una crítica a la razón misma. La razón se critica a sí misma para saber qué puede conocer legítimamente y qué no. (Límites de la razón)</a:t>
            </a:r>
          </a:p>
          <a:p>
            <a:endParaRPr lang="es-PE" sz="1600" dirty="0"/>
          </a:p>
          <a:p>
            <a:endParaRPr lang="es-PE" sz="1600" dirty="0"/>
          </a:p>
        </p:txBody>
      </p:sp>
      <p:sp>
        <p:nvSpPr>
          <p:cNvPr id="2" name="CuadroTexto 1"/>
          <p:cNvSpPr txBox="1"/>
          <p:nvPr/>
        </p:nvSpPr>
        <p:spPr>
          <a:xfrm>
            <a:off x="1505376" y="4539327"/>
            <a:ext cx="6336704" cy="1815882"/>
          </a:xfrm>
          <a:prstGeom prst="rect">
            <a:avLst/>
          </a:prstGeom>
          <a:noFill/>
        </p:spPr>
        <p:txBody>
          <a:bodyPr wrap="square" rtlCol="0">
            <a:spAutoFit/>
          </a:bodyPr>
          <a:lstStyle/>
          <a:p>
            <a:pPr algn="ctr"/>
            <a:r>
              <a:rPr lang="es-PE" sz="2800" dirty="0" smtClean="0"/>
              <a:t>DIOS</a:t>
            </a:r>
          </a:p>
          <a:p>
            <a:pPr algn="ctr"/>
            <a:r>
              <a:rPr lang="es-PE" sz="2800" dirty="0" smtClean="0"/>
              <a:t>ALMA INMORTAL</a:t>
            </a:r>
          </a:p>
          <a:p>
            <a:pPr algn="ctr"/>
            <a:r>
              <a:rPr lang="es-PE" sz="2800" dirty="0" smtClean="0"/>
              <a:t>LIBERTAD</a:t>
            </a:r>
          </a:p>
          <a:p>
            <a:pPr algn="ctr"/>
            <a:r>
              <a:rPr lang="es-PE" sz="2800" dirty="0" smtClean="0"/>
              <a:t>MUNDO </a:t>
            </a:r>
            <a:endParaRPr lang="es-PE"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2893100"/>
          </a:xfrm>
          <a:prstGeom prst="rect">
            <a:avLst/>
          </a:prstGeom>
          <a:noFill/>
        </p:spPr>
        <p:txBody>
          <a:bodyPr wrap="square" rtlCol="0">
            <a:spAutoFit/>
          </a:bodyPr>
          <a:lstStyle/>
          <a:p>
            <a:pPr algn="just"/>
            <a:r>
              <a:rPr lang="es-PE" sz="1400" dirty="0" smtClean="0"/>
              <a:t>Kant recibe la tradición alemana racionalista. Lo que sostiene esta tradición es que existen ideas innatas a la razón, de modo que no necesito salir de mi razón para tener conocimiento de la realidad, en este sentido, se prescinde totalmente de la experiencia.</a:t>
            </a:r>
          </a:p>
          <a:p>
            <a:pPr algn="just"/>
            <a:endParaRPr lang="es-PE" sz="1400" dirty="0"/>
          </a:p>
          <a:p>
            <a:pPr algn="just"/>
            <a:r>
              <a:rPr lang="es-PE" sz="1400" dirty="0" smtClean="0"/>
              <a:t>Una gran influencia de Kant y perteneciente a ésta tradición alemana racionalista es Christian </a:t>
            </a:r>
            <a:r>
              <a:rPr lang="es-PE" sz="1400" dirty="0" err="1" smtClean="0"/>
              <a:t>Wolff</a:t>
            </a:r>
            <a:r>
              <a:rPr lang="es-PE" sz="1400" dirty="0" smtClean="0"/>
              <a:t>, quien a su vez, ha recibido a Leibniz. Kant no lee directamente a Leibniz, sino mediante </a:t>
            </a:r>
            <a:r>
              <a:rPr lang="es-PE" sz="1400" dirty="0" err="1" smtClean="0"/>
              <a:t>Wolff</a:t>
            </a:r>
            <a:r>
              <a:rPr lang="es-PE" sz="1400" dirty="0" smtClean="0"/>
              <a:t>, ello se debe probablemente al desprestigio de Leibniz frente a Newton.</a:t>
            </a:r>
          </a:p>
          <a:p>
            <a:pPr algn="just"/>
            <a:endParaRPr lang="es-PE" sz="1400" dirty="0"/>
          </a:p>
          <a:p>
            <a:pPr algn="just"/>
            <a:r>
              <a:rPr lang="es-PE" sz="1400" dirty="0" smtClean="0"/>
              <a:t>Los mercaderes ingleses llevaron a </a:t>
            </a:r>
            <a:r>
              <a:rPr lang="es-PE" sz="1400" dirty="0" err="1" smtClean="0"/>
              <a:t>Köningsberg</a:t>
            </a:r>
            <a:r>
              <a:rPr lang="es-PE" sz="1400" dirty="0" smtClean="0"/>
              <a:t> los textos de </a:t>
            </a:r>
            <a:r>
              <a:rPr lang="es-PE" sz="1400" dirty="0" err="1" smtClean="0"/>
              <a:t>Hume</a:t>
            </a:r>
            <a:r>
              <a:rPr lang="es-PE" sz="1400" dirty="0" smtClean="0"/>
              <a:t>, el escéptico empirista. Al removerle las convicciones racionalistas (como por ejemplo, la idea de causalidad), Kant declara que </a:t>
            </a:r>
            <a:r>
              <a:rPr lang="es-PE" sz="1400" dirty="0" err="1" smtClean="0"/>
              <a:t>Hume</a:t>
            </a:r>
            <a:r>
              <a:rPr lang="es-PE" sz="1400" dirty="0" smtClean="0"/>
              <a:t> le ha despertado de su sueño dogmático: NO HAY IDEAS INNATAS, su origen se encuentra en la experiencia. Mientras los racionalistas consideraban las ideas innatas como intuiciones racionales, los empiristas creen en una intuición sensible. Kant, de algún modo, sintetiza ambas corrientes.</a:t>
            </a:r>
            <a:endParaRPr lang="es-PE" sz="1400" dirty="0"/>
          </a:p>
        </p:txBody>
      </p:sp>
      <p:pic>
        <p:nvPicPr>
          <p:cNvPr id="17410" name="Picture 2"/>
          <p:cNvPicPr>
            <a:picLocks noChangeAspect="1" noChangeArrowheads="1"/>
          </p:cNvPicPr>
          <p:nvPr/>
        </p:nvPicPr>
        <p:blipFill>
          <a:blip r:embed="rId2"/>
          <a:srcRect/>
          <a:stretch>
            <a:fillRect/>
          </a:stretch>
        </p:blipFill>
        <p:spPr bwMode="auto">
          <a:xfrm>
            <a:off x="-92560" y="3789040"/>
            <a:ext cx="9400557" cy="2592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590931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a:t>
            </a:r>
            <a:r>
              <a:rPr lang="es-PE" dirty="0" smtClean="0">
                <a:solidFill>
                  <a:srgbClr val="FF0000"/>
                </a:solidFill>
              </a:rPr>
              <a:t>Según Kant: PODEMOS CONOCER LOS FENÓMENOS PERO NO LA COSA EN SÍ.</a:t>
            </a:r>
          </a:p>
          <a:p>
            <a:pPr algn="just">
              <a:buNone/>
            </a:pPr>
            <a:endParaRPr lang="es-PE" dirty="0"/>
          </a:p>
          <a:p>
            <a:pPr algn="just">
              <a:buNone/>
            </a:pPr>
            <a:r>
              <a:rPr lang="es-PE" dirty="0" smtClean="0"/>
              <a:t>Entonces… puede ser legítimo preguntarnos…. ¿Qué pasa con la verdad?</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 De éste modo, se cortan las alas del despotismo…. En este sentido, la C.R.P. no es sólo un texto sobre teoría del conocimiento humano, sino que además tiene claros alcances políticos.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22530" name="Picture 2" descr="Image result for kant funny"/>
          <p:cNvPicPr>
            <a:picLocks noChangeAspect="1" noChangeArrowheads="1"/>
          </p:cNvPicPr>
          <p:nvPr/>
        </p:nvPicPr>
        <p:blipFill>
          <a:blip r:embed="rId2" cstate="print"/>
          <a:srcRect/>
          <a:stretch>
            <a:fillRect/>
          </a:stretch>
        </p:blipFill>
        <p:spPr bwMode="auto">
          <a:xfrm>
            <a:off x="7072330" y="5572140"/>
            <a:ext cx="1240238" cy="10715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a:t>
            </a:r>
            <a:r>
              <a:rPr lang="es-PE" dirty="0" err="1" smtClean="0"/>
              <a:t>Locke</a:t>
            </a:r>
            <a:r>
              <a:rPr lang="es-PE" dirty="0" smtClean="0"/>
              <a:t> había establecido que la mente es como un papel en blanco en donde se imprimen nuestras impresiones (Una tabula rasa, en contra del concepto de ideas innatas). Para Kant, en la mente hay una estructura predeterminada y percibimos las cosas ordenadamente gracias a dicha arquitectónica. La 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a:t>
            </a:r>
            <a:r>
              <a:rPr lang="es-PE" b="1" u="sng" dirty="0" err="1" smtClean="0">
                <a:solidFill>
                  <a:srgbClr val="FF0000"/>
                </a:solidFill>
              </a:rPr>
              <a:t>sensibildiad</a:t>
            </a:r>
            <a:r>
              <a:rPr lang="es-PE" b="1" u="sng" dirty="0" smtClean="0">
                <a:solidFill>
                  <a:srgbClr val="FF0000"/>
                </a:solidFill>
              </a:rPr>
              <a:t>, mientras que las categorías se ubican en el entendimiento. Todas ellas son condiciones de posibilidad, estructuras a priori o estructuras trascendentales. </a:t>
            </a:r>
          </a:p>
          <a:p>
            <a:pPr algn="just"/>
            <a:endParaRPr lang="es-PE" b="1" u="sng" dirty="0">
              <a:solidFill>
                <a:srgbClr val="FF0000"/>
              </a:solidFill>
            </a:endParaRPr>
          </a:p>
          <a:p>
            <a:pPr algn="just"/>
            <a:r>
              <a:rPr lang="es-PE" dirty="0" smtClean="0"/>
              <a:t>El mundo de mis experiencias es el mundo fenoménico. El objeto del mundo, la cosa en sí, produce en mis condiciones de </a:t>
            </a:r>
            <a:r>
              <a:rPr lang="es-PE" dirty="0" err="1" smtClean="0"/>
              <a:t>posibilidiad</a:t>
            </a:r>
            <a:r>
              <a:rPr lang="es-PE" dirty="0" smtClean="0"/>
              <a:t> (</a:t>
            </a:r>
            <a:r>
              <a:rPr lang="es-PE" dirty="0" err="1" smtClean="0"/>
              <a:t>sensib+entend</a:t>
            </a:r>
            <a:r>
              <a:rPr lang="es-PE" dirty="0" smtClean="0"/>
              <a:t>) un fenómeno. Kant 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1625</Words>
  <Application>Microsoft Office PowerPoint</Application>
  <PresentationFormat>Presentación en pantalla (4:3)</PresentationFormat>
  <Paragraphs>67</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Tema de Office</vt:lpstr>
      <vt:lpstr>Kant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Usuario de Windows</cp:lastModifiedBy>
  <cp:revision>53</cp:revision>
  <dcterms:created xsi:type="dcterms:W3CDTF">2017-10-18T00:35:59Z</dcterms:created>
  <dcterms:modified xsi:type="dcterms:W3CDTF">2021-10-20T19:23:13Z</dcterms:modified>
</cp:coreProperties>
</file>