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9" r:id="rId7"/>
    <p:sldId id="270" r:id="rId8"/>
    <p:sldId id="260" r:id="rId9"/>
    <p:sldId id="262" r:id="rId10"/>
    <p:sldId id="271" r:id="rId11"/>
    <p:sldId id="272" r:id="rId12"/>
    <p:sldId id="273" r:id="rId13"/>
    <p:sldId id="263" r:id="rId14"/>
    <p:sldId id="264" r:id="rId15"/>
    <p:sldId id="274" r:id="rId16"/>
    <p:sldId id="275" r:id="rId17"/>
    <p:sldId id="276" r:id="rId18"/>
    <p:sldId id="277" r:id="rId19"/>
    <p:sldId id="265" r:id="rId20"/>
    <p:sldId id="266" r:id="rId21"/>
    <p:sldId id="278" r:id="rId22"/>
    <p:sldId id="279" r:id="rId23"/>
    <p:sldId id="267" r:id="rId24"/>
    <p:sldId id="280" r:id="rId25"/>
    <p:sldId id="268" r:id="rId26"/>
    <p:sldId id="281" r:id="rId27"/>
    <p:sldId id="282" r:id="rId28"/>
    <p:sldId id="283" r:id="rId29"/>
    <p:sldId id="284" r:id="rId30"/>
    <p:sldId id="285" r:id="rId31"/>
    <p:sldId id="286" r:id="rId3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794"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B7C3DC7-85DC-41EB-A0A7-05C88D50C5E3}" type="datetimeFigureOut">
              <a:rPr lang="es-PE" smtClean="0"/>
              <a:t>16/05/2020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316166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B7C3DC7-85DC-41EB-A0A7-05C88D50C5E3}" type="datetimeFigureOut">
              <a:rPr lang="es-PE" smtClean="0"/>
              <a:t>16/05/2020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352689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B7C3DC7-85DC-41EB-A0A7-05C88D50C5E3}" type="datetimeFigureOut">
              <a:rPr lang="es-PE" smtClean="0"/>
              <a:t>16/05/2020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361468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B7C3DC7-85DC-41EB-A0A7-05C88D50C5E3}" type="datetimeFigureOut">
              <a:rPr lang="es-PE" smtClean="0"/>
              <a:t>16/05/2020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41959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B7C3DC7-85DC-41EB-A0A7-05C88D50C5E3}" type="datetimeFigureOut">
              <a:rPr lang="es-PE" smtClean="0"/>
              <a:t>16/05/2020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246627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B7C3DC7-85DC-41EB-A0A7-05C88D50C5E3}" type="datetimeFigureOut">
              <a:rPr lang="es-PE" smtClean="0"/>
              <a:t>16/05/2020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243593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B7C3DC7-85DC-41EB-A0A7-05C88D50C5E3}" type="datetimeFigureOut">
              <a:rPr lang="es-PE" smtClean="0"/>
              <a:t>16/05/2020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67658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B7C3DC7-85DC-41EB-A0A7-05C88D50C5E3}" type="datetimeFigureOut">
              <a:rPr lang="es-PE" smtClean="0"/>
              <a:t>16/05/2020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426035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B7C3DC7-85DC-41EB-A0A7-05C88D50C5E3}" type="datetimeFigureOut">
              <a:rPr lang="es-PE" smtClean="0"/>
              <a:t>16/05/2020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270000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7C3DC7-85DC-41EB-A0A7-05C88D50C5E3}" type="datetimeFigureOut">
              <a:rPr lang="es-PE" smtClean="0"/>
              <a:t>16/05/2020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179260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7C3DC7-85DC-41EB-A0A7-05C88D50C5E3}" type="datetimeFigureOut">
              <a:rPr lang="es-PE" smtClean="0"/>
              <a:t>16/05/2020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E5757C-F227-47F1-A704-47AD9FAF30F3}" type="slidenum">
              <a:rPr lang="es-PE" smtClean="0"/>
              <a:t>‹Nº›</a:t>
            </a:fld>
            <a:endParaRPr lang="es-PE"/>
          </a:p>
        </p:txBody>
      </p:sp>
    </p:spTree>
    <p:extLst>
      <p:ext uri="{BB962C8B-B14F-4D97-AF65-F5344CB8AC3E}">
        <p14:creationId xmlns:p14="http://schemas.microsoft.com/office/powerpoint/2010/main" val="321495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C3DC7-85DC-41EB-A0A7-05C88D50C5E3}" type="datetimeFigureOut">
              <a:rPr lang="es-PE" smtClean="0"/>
              <a:t>16/05/2020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5757C-F227-47F1-A704-47AD9FAF30F3}" type="slidenum">
              <a:rPr lang="es-PE" smtClean="0"/>
              <a:t>‹Nº›</a:t>
            </a:fld>
            <a:endParaRPr lang="es-PE"/>
          </a:p>
        </p:txBody>
      </p:sp>
    </p:spTree>
    <p:extLst>
      <p:ext uri="{BB962C8B-B14F-4D97-AF65-F5344CB8AC3E}">
        <p14:creationId xmlns:p14="http://schemas.microsoft.com/office/powerpoint/2010/main" val="3491072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26" name="Picture 2" descr="Aristóteles, el que sabía de todo - Zen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29" y="1267097"/>
            <a:ext cx="7663542" cy="43107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524000" y="195943"/>
            <a:ext cx="9144000" cy="1201783"/>
          </a:xfrm>
        </p:spPr>
        <p:txBody>
          <a:bodyPr/>
          <a:lstStyle/>
          <a:p>
            <a:r>
              <a:rPr lang="es-PE" dirty="0" smtClean="0">
                <a:solidFill>
                  <a:schemeClr val="bg1"/>
                </a:solidFill>
              </a:rPr>
              <a:t>Aristóteles</a:t>
            </a:r>
            <a:endParaRPr lang="es-PE" dirty="0">
              <a:solidFill>
                <a:schemeClr val="bg1"/>
              </a:solidFill>
            </a:endParaRPr>
          </a:p>
        </p:txBody>
      </p:sp>
      <p:sp>
        <p:nvSpPr>
          <p:cNvPr id="3" name="Subtítulo 2"/>
          <p:cNvSpPr>
            <a:spLocks noGrp="1"/>
          </p:cNvSpPr>
          <p:nvPr>
            <p:ph type="subTitle" idx="1"/>
          </p:nvPr>
        </p:nvSpPr>
        <p:spPr>
          <a:xfrm>
            <a:off x="1524000" y="5747657"/>
            <a:ext cx="9144000" cy="822959"/>
          </a:xfrm>
        </p:spPr>
        <p:txBody>
          <a:bodyPr/>
          <a:lstStyle/>
          <a:p>
            <a:r>
              <a:rPr lang="es-PE" dirty="0" smtClean="0">
                <a:solidFill>
                  <a:schemeClr val="bg1"/>
                </a:solidFill>
              </a:rPr>
              <a:t>Un pequeño panorama de su pensamiento</a:t>
            </a:r>
            <a:endParaRPr lang="es-PE" dirty="0">
              <a:solidFill>
                <a:schemeClr val="bg1"/>
              </a:solidFill>
            </a:endParaRPr>
          </a:p>
        </p:txBody>
      </p:sp>
    </p:spTree>
    <p:extLst>
      <p:ext uri="{BB962C8B-B14F-4D97-AF65-F5344CB8AC3E}">
        <p14:creationId xmlns:p14="http://schemas.microsoft.com/office/powerpoint/2010/main" val="406132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Metafísica: El ente en cuanto ente</a:t>
            </a:r>
            <a:endParaRPr lang="es-PE" dirty="0"/>
          </a:p>
        </p:txBody>
      </p:sp>
      <p:sp>
        <p:nvSpPr>
          <p:cNvPr id="3" name="Marcador de contenido 2"/>
          <p:cNvSpPr>
            <a:spLocks noGrp="1"/>
          </p:cNvSpPr>
          <p:nvPr>
            <p:ph idx="1"/>
          </p:nvPr>
        </p:nvSpPr>
        <p:spPr/>
        <p:txBody>
          <a:bodyPr>
            <a:normAutofit lnSpcReduction="10000"/>
          </a:bodyPr>
          <a:lstStyle/>
          <a:p>
            <a:pPr algn="just"/>
            <a:r>
              <a:rPr lang="es-PE" dirty="0" smtClean="0"/>
              <a:t>Se separa entre objetos naturales o físicos y los objetos matemáticos. “La naturaleza es el principio de movimiento de las cosas; algo es natural cuando tiene en sí mismo el principio de su movimiento como un árbol o un caballo a diferencia de la mesa. Las cosas naturales son cosas verdaderas, pero se corrompen, llegan y dejan de ser y en ese sentido no son plenamente entes; por otro lado los objetos matemáticos no se mueven y sus ciencia es más exacta, pero existen en la mente y no fuera de ella, en este sentido no son cosas. Sólo un ente es capaz de ser inmóvil y al mismo tiempo separado, si este ente existe, debe bastarse a sí mismo y sería el ente supremo en el sentido en que podría llamarse plenamente ente: el motor inmóvil.” (Marías, s/a, s/p)</a:t>
            </a:r>
            <a:endParaRPr lang="es-PE" dirty="0"/>
          </a:p>
        </p:txBody>
      </p:sp>
    </p:spTree>
    <p:extLst>
      <p:ext uri="{BB962C8B-B14F-4D97-AF65-F5344CB8AC3E}">
        <p14:creationId xmlns:p14="http://schemas.microsoft.com/office/powerpoint/2010/main" val="346361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Metafísica: Dios</a:t>
            </a:r>
            <a:endParaRPr lang="es-PE" dirty="0"/>
          </a:p>
        </p:txBody>
      </p:sp>
      <p:sp>
        <p:nvSpPr>
          <p:cNvPr id="3" name="Marcador de contenido 2"/>
          <p:cNvSpPr>
            <a:spLocks noGrp="1"/>
          </p:cNvSpPr>
          <p:nvPr>
            <p:ph idx="1"/>
          </p:nvPr>
        </p:nvSpPr>
        <p:spPr/>
        <p:txBody>
          <a:bodyPr>
            <a:normAutofit fontScale="77500" lnSpcReduction="20000"/>
          </a:bodyPr>
          <a:lstStyle/>
          <a:p>
            <a:pPr algn="just"/>
            <a:r>
              <a:rPr lang="es-PE" dirty="0" smtClean="0"/>
              <a:t>Este motor inmóvil que “mueve sin ser movido” es llamado </a:t>
            </a:r>
            <a:r>
              <a:rPr lang="el-GR" dirty="0"/>
              <a:t>θεός</a:t>
            </a:r>
            <a:r>
              <a:rPr lang="es-PE" dirty="0" smtClean="0"/>
              <a:t> o Dios.</a:t>
            </a:r>
          </a:p>
          <a:p>
            <a:pPr algn="just"/>
            <a:r>
              <a:rPr lang="es-PE" dirty="0" smtClean="0"/>
              <a:t>La ciencia de lo que es, en cuanto es, también lo es de esta substancia única. Desde que la vida es más plena que la inercia, luego Dios debe estar vivo. (Influencia de argumentos ontológicos medievales) </a:t>
            </a:r>
          </a:p>
          <a:p>
            <a:pPr algn="just"/>
            <a:r>
              <a:rPr lang="es-PE" dirty="0" smtClean="0"/>
              <a:t>Aristóteles ya había señalado la superioridad de la vida teorética o contemplativa, relacionándola con lo divino. </a:t>
            </a:r>
          </a:p>
          <a:p>
            <a:pPr algn="just"/>
            <a:r>
              <a:rPr lang="es-PE" dirty="0" smtClean="0"/>
              <a:t>En el hombre la teoría versa sobre cosas, pero Dios es suficiente así que el carácter de su despliegue teórico no consiste en pensamiento “de algo”, sin lo cual no podría ser, sino que es pensamiento del pensamiento mismo. “La actividad de Dios es el saber supremo, y la metafísica es divina por ser ciencia de Dios, en ese doble sentido de que Dios es su objeto y a la vez su sujeto eminente”. (</a:t>
            </a:r>
            <a:r>
              <a:rPr lang="es-PE" i="1" dirty="0" smtClean="0"/>
              <a:t>Ib</a:t>
            </a:r>
            <a:r>
              <a:rPr lang="es-PE" dirty="0" smtClean="0"/>
              <a:t>.)</a:t>
            </a:r>
          </a:p>
          <a:p>
            <a:pPr algn="just"/>
            <a:r>
              <a:rPr lang="es-PE" dirty="0" smtClean="0"/>
              <a:t>En Dios hay sabiduría total, en el hombre, cuando mucho hay amor a la sabiduría.</a:t>
            </a:r>
          </a:p>
          <a:p>
            <a:pPr algn="just"/>
            <a:r>
              <a:rPr lang="es-PE" dirty="0" smtClean="0"/>
              <a:t>Para que un hombre sea filósofo no debe haber pensado una sola vez, sino que debe tenerse por hábito, sólo así, la teoría y contemplación pueden derivar en una virtud humana. </a:t>
            </a:r>
            <a:endParaRPr lang="es-PE" dirty="0"/>
          </a:p>
        </p:txBody>
      </p:sp>
    </p:spTree>
    <p:extLst>
      <p:ext uri="{BB962C8B-B14F-4D97-AF65-F5344CB8AC3E}">
        <p14:creationId xmlns:p14="http://schemas.microsoft.com/office/powerpoint/2010/main" val="265471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Metafísica: Substancia</a:t>
            </a:r>
            <a:endParaRPr lang="es-PE" dirty="0"/>
          </a:p>
        </p:txBody>
      </p:sp>
      <p:sp>
        <p:nvSpPr>
          <p:cNvPr id="3" name="Marcador de contenido 2"/>
          <p:cNvSpPr>
            <a:spLocks noGrp="1"/>
          </p:cNvSpPr>
          <p:nvPr>
            <p:ph idx="1"/>
          </p:nvPr>
        </p:nvSpPr>
        <p:spPr/>
        <p:txBody>
          <a:bodyPr>
            <a:normAutofit fontScale="92500" lnSpcReduction="20000"/>
          </a:bodyPr>
          <a:lstStyle/>
          <a:p>
            <a:pPr algn="just"/>
            <a:r>
              <a:rPr lang="es-PE" dirty="0" smtClean="0"/>
              <a:t>El ente es polisémico: se dice de muchos modos. Se entiende en varios sentidos. </a:t>
            </a:r>
          </a:p>
          <a:p>
            <a:pPr algn="just"/>
            <a:r>
              <a:rPr lang="es-PE" dirty="0" smtClean="0"/>
              <a:t>El ser es uno y múltiple a la vez.</a:t>
            </a:r>
          </a:p>
          <a:p>
            <a:pPr algn="just"/>
            <a:r>
              <a:rPr lang="es-PE" dirty="0" smtClean="0"/>
              <a:t>El sentido fundamental del ser es la substancia. </a:t>
            </a:r>
          </a:p>
          <a:p>
            <a:pPr algn="just"/>
            <a:r>
              <a:rPr lang="es-PE" dirty="0" smtClean="0"/>
              <a:t>El resto de los modos del ser dependen de esta substancia. Le afectan como accidentes. </a:t>
            </a:r>
          </a:p>
          <a:p>
            <a:pPr algn="just"/>
            <a:r>
              <a:rPr lang="es-PE" dirty="0" smtClean="0"/>
              <a:t>Mientras que para Platón, lo real es lo ideal; En Aristóteles hablamos de la substancia individual compuesta de forma y materia. Ni la forma sola conforma el ente, ni la materia sola lo hace; decimos que algo </a:t>
            </a:r>
            <a:r>
              <a:rPr lang="es-PE" dirty="0" smtClean="0">
                <a:solidFill>
                  <a:srgbClr val="FF0000"/>
                </a:solidFill>
              </a:rPr>
              <a:t>es</a:t>
            </a:r>
            <a:r>
              <a:rPr lang="es-PE" dirty="0" smtClean="0"/>
              <a:t> cuando tiene tanto su forma y materia encarnadas en un individuo particular. </a:t>
            </a:r>
          </a:p>
          <a:p>
            <a:pPr algn="just"/>
            <a:r>
              <a:rPr lang="es-PE" dirty="0" smtClean="0"/>
              <a:t>De este modo la metafísica como filosofía primera supone la ciencia del ente en cuanto es, un carácter divino y la ciencia de la substancia. </a:t>
            </a:r>
            <a:endParaRPr lang="es-PE" dirty="0"/>
          </a:p>
        </p:txBody>
      </p:sp>
    </p:spTree>
    <p:extLst>
      <p:ext uri="{BB962C8B-B14F-4D97-AF65-F5344CB8AC3E}">
        <p14:creationId xmlns:p14="http://schemas.microsoft.com/office/powerpoint/2010/main" val="231588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Modos de Ser</a:t>
            </a:r>
            <a:endParaRPr lang="es-PE" dirty="0"/>
          </a:p>
        </p:txBody>
      </p:sp>
      <p:sp>
        <p:nvSpPr>
          <p:cNvPr id="3" name="Marcador de contenido 2"/>
          <p:cNvSpPr>
            <a:spLocks noGrp="1"/>
          </p:cNvSpPr>
          <p:nvPr>
            <p:ph idx="1"/>
          </p:nvPr>
        </p:nvSpPr>
        <p:spPr>
          <a:xfrm>
            <a:off x="838200" y="1397726"/>
            <a:ext cx="10515600" cy="5199017"/>
          </a:xfrm>
        </p:spPr>
        <p:txBody>
          <a:bodyPr>
            <a:normAutofit fontScale="85000" lnSpcReduction="20000"/>
          </a:bodyPr>
          <a:lstStyle/>
          <a:p>
            <a:pPr algn="just"/>
            <a:r>
              <a:rPr lang="es-PE" dirty="0" smtClean="0"/>
              <a:t>El Ser se dice de muchas maneras, pero especialmente de acuerdo a estos cuatro parámetros. </a:t>
            </a:r>
          </a:p>
          <a:p>
            <a:pPr lvl="1" algn="just"/>
            <a:r>
              <a:rPr lang="es-PE" b="1" u="sng" dirty="0" smtClean="0"/>
              <a:t>El ser “per se” y el ser “per accidens”: </a:t>
            </a:r>
            <a:r>
              <a:rPr lang="es-PE" dirty="0" smtClean="0"/>
              <a:t>Es distinto enunciar: “Esa mujer es música” a decir “Esa mujer es un ser vivo”. En un caso hablamos de una característica accidental, y en el otro hablamos de algo esencial que comparte con otros seres. Podemos entender “el ser” como substancia esencial o como la afección accidental de dicha substancia. </a:t>
            </a:r>
          </a:p>
          <a:p>
            <a:pPr lvl="1" algn="just"/>
            <a:r>
              <a:rPr lang="es-PE" b="1" u="sng" dirty="0" smtClean="0"/>
              <a:t>Categorías: </a:t>
            </a:r>
            <a:r>
              <a:rPr lang="es-PE" dirty="0" smtClean="0"/>
              <a:t>Son modos de “predicar” el ser, son flexiones o modos del ser, por ejemplo, substancia, cantidad, cualidad, relación, lugar, tiempo, posición, estado, acción, pasión. La unidad de estas categorías es la substancia.</a:t>
            </a:r>
          </a:p>
          <a:p>
            <a:pPr lvl="1" algn="just"/>
            <a:r>
              <a:rPr lang="es-PE" b="1" u="sng" dirty="0" smtClean="0"/>
              <a:t>V o F: </a:t>
            </a:r>
            <a:r>
              <a:rPr lang="es-PE" dirty="0" smtClean="0"/>
              <a:t>La verdad o falsedad se da en un juicio. La verdad o falsedad de algo corresponde a la substancia de la cosa misma. Algo es verdadero cuando muestra el ser que tiene, y es falso cuando muestra otro ser que el suyo, como por ejemplo, al ver un disco labrado de plomo que parece una moneda pero no es “real” o “verdadera”. Decimos estos adjetivos de modo muy especial. </a:t>
            </a:r>
          </a:p>
          <a:p>
            <a:pPr lvl="1" algn="just"/>
            <a:r>
              <a:rPr lang="es-PE" b="1" u="sng" dirty="0" smtClean="0"/>
              <a:t>Potencia y Acto: </a:t>
            </a:r>
            <a:r>
              <a:rPr lang="es-PE" dirty="0" smtClean="0"/>
              <a:t>El ente de la semilla y la flor tienen una unidad, es actualidad en su florecer y es potencia siendo semilla. Hace falta considerar que la potencialidad no se da independientemente, sino que es siempre potencia de un acto, así, el acto ontológicamente es anterior a la potencia. De una semilla de girasol no crecerán robles ni vacas. Se distingue la actualidad actual de la actualidad potencial. Dios es acto puro, no tiene potencia ni movimiento, es actual pero no actualizado. Así, para la metafísica, la pregunta fundamental es: ¿qué es el ser? Y más puntualmente: ¿Qué es la substancia?</a:t>
            </a:r>
            <a:endParaRPr lang="es-PE" dirty="0"/>
          </a:p>
        </p:txBody>
      </p:sp>
    </p:spTree>
    <p:extLst>
      <p:ext uri="{BB962C8B-B14F-4D97-AF65-F5344CB8AC3E}">
        <p14:creationId xmlns:p14="http://schemas.microsoft.com/office/powerpoint/2010/main" val="341320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Substancia</a:t>
            </a:r>
            <a:endParaRPr lang="es-PE" dirty="0"/>
          </a:p>
        </p:txBody>
      </p:sp>
      <p:sp>
        <p:nvSpPr>
          <p:cNvPr id="3" name="Marcador de contenido 2"/>
          <p:cNvSpPr>
            <a:spLocks noGrp="1"/>
          </p:cNvSpPr>
          <p:nvPr>
            <p:ph idx="1"/>
          </p:nvPr>
        </p:nvSpPr>
        <p:spPr/>
        <p:txBody>
          <a:bodyPr>
            <a:normAutofit fontScale="92500" lnSpcReduction="20000"/>
          </a:bodyPr>
          <a:lstStyle/>
          <a:p>
            <a:pPr algn="just"/>
            <a:r>
              <a:rPr lang="es-PE" dirty="0" smtClean="0"/>
              <a:t>La substancia o </a:t>
            </a:r>
            <a:r>
              <a:rPr lang="el-GR" dirty="0" smtClean="0">
                <a:solidFill>
                  <a:srgbClr val="FF0000"/>
                </a:solidFill>
              </a:rPr>
              <a:t>οὐσία</a:t>
            </a:r>
            <a:r>
              <a:rPr lang="es-PE" dirty="0" smtClean="0"/>
              <a:t> inicialmente significa haber, hacienda, bienes, más precisamente, lo que se posee. En castellano podemos comprenderlo más claramente cuando decimos que algo es “substancioso”. </a:t>
            </a:r>
          </a:p>
          <a:p>
            <a:pPr algn="just"/>
            <a:r>
              <a:rPr lang="es-PE" dirty="0" smtClean="0"/>
              <a:t>Substancia deriva sub-</a:t>
            </a:r>
            <a:r>
              <a:rPr lang="es-PE" dirty="0" err="1" smtClean="0"/>
              <a:t>stantia</a:t>
            </a:r>
            <a:r>
              <a:rPr lang="es-PE" dirty="0" smtClean="0"/>
              <a:t>, lo que yace debajo del sujeto. </a:t>
            </a:r>
          </a:p>
          <a:p>
            <a:pPr algn="just"/>
            <a:r>
              <a:rPr lang="es-PE" dirty="0" smtClean="0"/>
              <a:t>La substancia es el soporte o sustrato de sus accidentes. Es ante todo una cosa, algo separado, independiente, que existe por sí y no por otro. Su modo fundamental es la naturaleza. </a:t>
            </a:r>
          </a:p>
          <a:p>
            <a:pPr algn="just"/>
            <a:r>
              <a:rPr lang="es-PE" dirty="0" smtClean="0"/>
              <a:t>Tenemos substancias concretas: este árbol, éste hombre. Estas son substancias primeras. </a:t>
            </a:r>
          </a:p>
          <a:p>
            <a:pPr algn="just"/>
            <a:r>
              <a:rPr lang="es-PE" dirty="0" err="1" smtClean="0"/>
              <a:t>Tambien</a:t>
            </a:r>
            <a:r>
              <a:rPr lang="es-PE" dirty="0" smtClean="0"/>
              <a:t> tenemos a los entes universales, géneros, especies: Estas son substancias segundas. </a:t>
            </a:r>
          </a:p>
          <a:p>
            <a:pPr algn="just"/>
            <a:r>
              <a:rPr lang="es-PE" dirty="0" smtClean="0"/>
              <a:t>Para pensar en la estructura ontológica de la substancia debemos pensar en la distinción entre materia y forma. </a:t>
            </a:r>
            <a:endParaRPr lang="es-PE" dirty="0"/>
          </a:p>
        </p:txBody>
      </p:sp>
    </p:spTree>
    <p:extLst>
      <p:ext uri="{BB962C8B-B14F-4D97-AF65-F5344CB8AC3E}">
        <p14:creationId xmlns:p14="http://schemas.microsoft.com/office/powerpoint/2010/main" val="206158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Substancia: Materia y Forma</a:t>
            </a:r>
            <a:endParaRPr lang="es-PE" dirty="0"/>
          </a:p>
        </p:txBody>
      </p:sp>
      <p:sp>
        <p:nvSpPr>
          <p:cNvPr id="3" name="Marcador de contenido 2"/>
          <p:cNvSpPr>
            <a:spLocks noGrp="1"/>
          </p:cNvSpPr>
          <p:nvPr>
            <p:ph idx="1"/>
          </p:nvPr>
        </p:nvSpPr>
        <p:spPr>
          <a:xfrm>
            <a:off x="838200" y="1825625"/>
            <a:ext cx="10515600" cy="4836432"/>
          </a:xfrm>
        </p:spPr>
        <p:txBody>
          <a:bodyPr>
            <a:normAutofit fontScale="85000" lnSpcReduction="20000"/>
          </a:bodyPr>
          <a:lstStyle/>
          <a:p>
            <a:pPr algn="just"/>
            <a:r>
              <a:rPr lang="es-PE" dirty="0" smtClean="0"/>
              <a:t>La substancia se entiende como un compuesto; no son dos partes de algo, sino que hablamos de dos momentos ontológicos de lo mismo que el análisis deriva de la </a:t>
            </a:r>
            <a:r>
              <a:rPr lang="el-GR" dirty="0" smtClean="0"/>
              <a:t>οὐσία</a:t>
            </a:r>
            <a:r>
              <a:rPr lang="es-PE" dirty="0" smtClean="0"/>
              <a:t>.</a:t>
            </a:r>
          </a:p>
          <a:p>
            <a:pPr algn="just"/>
            <a:r>
              <a:rPr lang="es-PE" dirty="0" smtClean="0"/>
              <a:t>La materia es de lo cual una cosa está hecha.</a:t>
            </a:r>
          </a:p>
          <a:p>
            <a:pPr algn="just"/>
            <a:r>
              <a:rPr lang="es-PE" dirty="0" smtClean="0"/>
              <a:t>La forma es lo que le hace ser lo que sea.</a:t>
            </a:r>
          </a:p>
          <a:p>
            <a:pPr algn="just"/>
            <a:r>
              <a:rPr lang="es-PE" dirty="0" smtClean="0"/>
              <a:t>En una mesa, por ejemplo, vemos la materia de madera y la forma de superficie con patas. </a:t>
            </a:r>
          </a:p>
          <a:p>
            <a:pPr algn="just"/>
            <a:r>
              <a:rPr lang="es-PE" dirty="0" smtClean="0"/>
              <a:t>La materia, forma o idea, no existe separada: la materia se informa por la “esencia”. La forma dota de sentido a la materia. </a:t>
            </a:r>
          </a:p>
          <a:p>
            <a:pPr algn="just"/>
            <a:r>
              <a:rPr lang="es-PE" dirty="0" smtClean="0"/>
              <a:t>Sólo se dan juntas en la substancia individual. </a:t>
            </a:r>
          </a:p>
          <a:p>
            <a:pPr algn="just"/>
            <a:r>
              <a:rPr lang="es-PE" dirty="0" smtClean="0"/>
              <a:t>La materia pura es simple posibilidad, su actualización depende y supone de una forma. </a:t>
            </a:r>
          </a:p>
          <a:p>
            <a:pPr algn="just"/>
            <a:r>
              <a:rPr lang="es-PE" dirty="0" smtClean="0"/>
              <a:t>Dios es pura realidad actual, no tiene materia por cuanto no tiene mezcla de potencia y acto, sino que, como hemos referido, es actualidad pura.</a:t>
            </a:r>
            <a:endParaRPr lang="es-PE" dirty="0"/>
          </a:p>
        </p:txBody>
      </p:sp>
    </p:spTree>
    <p:extLst>
      <p:ext uri="{BB962C8B-B14F-4D97-AF65-F5344CB8AC3E}">
        <p14:creationId xmlns:p14="http://schemas.microsoft.com/office/powerpoint/2010/main" val="48630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Substancia: Causas</a:t>
            </a:r>
            <a:endParaRPr lang="es-PE" dirty="0"/>
          </a:p>
        </p:txBody>
      </p:sp>
      <p:sp>
        <p:nvSpPr>
          <p:cNvPr id="3" name="Marcador de contenido 2"/>
          <p:cNvSpPr>
            <a:spLocks noGrp="1"/>
          </p:cNvSpPr>
          <p:nvPr>
            <p:ph idx="1"/>
          </p:nvPr>
        </p:nvSpPr>
        <p:spPr/>
        <p:txBody>
          <a:bodyPr>
            <a:normAutofit lnSpcReduction="10000"/>
          </a:bodyPr>
          <a:lstStyle/>
          <a:p>
            <a:r>
              <a:rPr lang="es-PE" dirty="0" smtClean="0"/>
              <a:t>Hay distintos sentidos en que se puede preguntar por el “</a:t>
            </a:r>
            <a:r>
              <a:rPr lang="es-PE" i="1" dirty="0" smtClean="0"/>
              <a:t>porque</a:t>
            </a:r>
            <a:r>
              <a:rPr lang="es-PE" dirty="0" smtClean="0"/>
              <a:t>” de una cosa: </a:t>
            </a:r>
          </a:p>
          <a:p>
            <a:pPr lvl="1"/>
            <a:r>
              <a:rPr lang="es-PE" dirty="0" smtClean="0"/>
              <a:t>Causa </a:t>
            </a:r>
            <a:r>
              <a:rPr lang="es-PE" dirty="0" smtClean="0">
                <a:solidFill>
                  <a:schemeClr val="accent6"/>
                </a:solidFill>
              </a:rPr>
              <a:t>Material</a:t>
            </a:r>
            <a:r>
              <a:rPr lang="es-PE" dirty="0" smtClean="0"/>
              <a:t>: el componente material, aquello de lo que algo está hecho.</a:t>
            </a:r>
          </a:p>
          <a:p>
            <a:pPr lvl="1"/>
            <a:r>
              <a:rPr lang="es-PE" dirty="0" smtClean="0"/>
              <a:t>Causa </a:t>
            </a:r>
            <a:r>
              <a:rPr lang="es-PE" dirty="0" smtClean="0">
                <a:solidFill>
                  <a:srgbClr val="FF0000"/>
                </a:solidFill>
              </a:rPr>
              <a:t>Formal</a:t>
            </a:r>
            <a:r>
              <a:rPr lang="es-PE" dirty="0" smtClean="0"/>
              <a:t>: lo que informa al ente y hace que sea lo que es.</a:t>
            </a:r>
          </a:p>
          <a:p>
            <a:pPr lvl="1"/>
            <a:r>
              <a:rPr lang="es-PE" dirty="0" smtClean="0"/>
              <a:t>Causa </a:t>
            </a:r>
            <a:r>
              <a:rPr lang="es-PE" dirty="0" smtClean="0">
                <a:solidFill>
                  <a:schemeClr val="accent1">
                    <a:lumMod val="75000"/>
                  </a:schemeClr>
                </a:solidFill>
              </a:rPr>
              <a:t>Eficiente</a:t>
            </a:r>
            <a:r>
              <a:rPr lang="es-PE" dirty="0" smtClean="0"/>
              <a:t>: el principio primero de movimiento o del cambio, quien hace o agencia la cosa causada.</a:t>
            </a:r>
          </a:p>
          <a:p>
            <a:pPr lvl="1"/>
            <a:r>
              <a:rPr lang="es-PE" dirty="0" smtClean="0"/>
              <a:t>Causa </a:t>
            </a:r>
            <a:r>
              <a:rPr lang="es-PE" dirty="0" smtClean="0">
                <a:solidFill>
                  <a:srgbClr val="7030A0"/>
                </a:solidFill>
              </a:rPr>
              <a:t>Final</a:t>
            </a:r>
            <a:r>
              <a:rPr lang="es-PE" dirty="0" smtClean="0"/>
              <a:t>: es la finalidad por la que algo es causado.</a:t>
            </a:r>
            <a:endParaRPr lang="es-PE" dirty="0"/>
          </a:p>
          <a:p>
            <a:r>
              <a:rPr lang="es-PE" dirty="0" smtClean="0"/>
              <a:t>Por ejemplo; en una estatua de bronce de Miguel Grau, tenemos que  c. </a:t>
            </a:r>
            <a:r>
              <a:rPr lang="es-PE" dirty="0" smtClean="0">
                <a:solidFill>
                  <a:schemeClr val="accent6"/>
                </a:solidFill>
              </a:rPr>
              <a:t>material</a:t>
            </a:r>
            <a:r>
              <a:rPr lang="es-PE" dirty="0" smtClean="0"/>
              <a:t> = bronce, c. </a:t>
            </a:r>
            <a:r>
              <a:rPr lang="es-PE" dirty="0" smtClean="0">
                <a:solidFill>
                  <a:srgbClr val="FF0000"/>
                </a:solidFill>
              </a:rPr>
              <a:t>formal</a:t>
            </a:r>
            <a:r>
              <a:rPr lang="es-PE" dirty="0" smtClean="0"/>
              <a:t> = el modelo y atributos de estatua, c. </a:t>
            </a:r>
            <a:r>
              <a:rPr lang="es-PE" dirty="0" smtClean="0">
                <a:solidFill>
                  <a:schemeClr val="accent1">
                    <a:lumMod val="75000"/>
                  </a:schemeClr>
                </a:solidFill>
              </a:rPr>
              <a:t>eficiente</a:t>
            </a:r>
            <a:r>
              <a:rPr lang="es-PE" dirty="0" smtClean="0"/>
              <a:t> = el artista escultor, c. </a:t>
            </a:r>
            <a:r>
              <a:rPr lang="es-PE" dirty="0" smtClean="0">
                <a:solidFill>
                  <a:srgbClr val="7030A0"/>
                </a:solidFill>
              </a:rPr>
              <a:t>final</a:t>
            </a:r>
            <a:r>
              <a:rPr lang="es-PE" dirty="0" smtClean="0"/>
              <a:t> = conmemoración, adorno, etc. La causa final y la formal coinciden con frecuencia.  </a:t>
            </a:r>
          </a:p>
        </p:txBody>
      </p:sp>
    </p:spTree>
    <p:extLst>
      <p:ext uri="{BB962C8B-B14F-4D97-AF65-F5344CB8AC3E}">
        <p14:creationId xmlns:p14="http://schemas.microsoft.com/office/powerpoint/2010/main" val="117311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Substancia: Dios</a:t>
            </a:r>
            <a:endParaRPr lang="es-PE" dirty="0"/>
          </a:p>
        </p:txBody>
      </p:sp>
      <p:sp>
        <p:nvSpPr>
          <p:cNvPr id="3" name="Marcador de contenido 2"/>
          <p:cNvSpPr>
            <a:spLocks noGrp="1"/>
          </p:cNvSpPr>
          <p:nvPr>
            <p:ph idx="1"/>
          </p:nvPr>
        </p:nvSpPr>
        <p:spPr>
          <a:xfrm>
            <a:off x="838200" y="1825624"/>
            <a:ext cx="10515600" cy="4803775"/>
          </a:xfrm>
        </p:spPr>
        <p:txBody>
          <a:bodyPr>
            <a:normAutofit fontScale="77500" lnSpcReduction="20000"/>
          </a:bodyPr>
          <a:lstStyle/>
          <a:p>
            <a:r>
              <a:rPr lang="es-PE" dirty="0" smtClean="0"/>
              <a:t>Dios es, en Aristóteles, el Primero Motor Inmóvil, es decir la causa última y absoluta que no tiene causalidad en otro, sino en si mismo, por lo que tiene una cualidad de autosuficiencia. </a:t>
            </a:r>
          </a:p>
          <a:p>
            <a:r>
              <a:rPr lang="es-PE" dirty="0" smtClean="0"/>
              <a:t>Todo objeto cambiante o móvil necesita un motor y es necesario que la serie de motores o causas termine alguna vez, es decir, que exista un motor primero. </a:t>
            </a:r>
          </a:p>
          <a:p>
            <a:r>
              <a:rPr lang="es-PE" dirty="0" smtClean="0"/>
              <a:t>Este motor debe ser inmóvil por cuanto no necesita de otro que le mueva o cause, de otro modo se continuaría en la cadena causal hasta el infinito. </a:t>
            </a:r>
          </a:p>
          <a:p>
            <a:r>
              <a:rPr lang="es-PE" dirty="0" smtClean="0"/>
              <a:t>De este modo, Dios, mueve sin ser movido. </a:t>
            </a:r>
          </a:p>
          <a:p>
            <a:r>
              <a:rPr lang="el-GR" dirty="0" smtClean="0"/>
              <a:t>Θεός</a:t>
            </a:r>
            <a:r>
              <a:rPr lang="es-PE" dirty="0" smtClean="0"/>
              <a:t>, es así, el fin, el “</a:t>
            </a:r>
            <a:r>
              <a:rPr lang="es-PE" dirty="0" err="1" smtClean="0"/>
              <a:t>telos</a:t>
            </a:r>
            <a:r>
              <a:rPr lang="es-PE" dirty="0" smtClean="0"/>
              <a:t>” de todos los movimientos. </a:t>
            </a:r>
          </a:p>
          <a:p>
            <a:r>
              <a:rPr lang="es-PE" dirty="0" smtClean="0"/>
              <a:t>Se trata de una forma actual pura, sin materia, una substancia plenaria. </a:t>
            </a:r>
          </a:p>
          <a:p>
            <a:r>
              <a:rPr lang="es-PE" dirty="0" smtClean="0"/>
              <a:t>No es creador, (este concepto es cristiano y posterior.)</a:t>
            </a:r>
          </a:p>
          <a:p>
            <a:r>
              <a:rPr lang="es-PE" dirty="0" smtClean="0"/>
              <a:t>En Aristóteles, Dios está separado y consiste en pura </a:t>
            </a:r>
            <a:r>
              <a:rPr lang="es-PE" i="1" dirty="0" err="1" smtClean="0"/>
              <a:t>theoría</a:t>
            </a:r>
            <a:r>
              <a:rPr lang="es-PE" dirty="0" smtClean="0"/>
              <a:t>, sólo en él se da la contemplación como algo eminente y permanente. </a:t>
            </a:r>
          </a:p>
          <a:p>
            <a:r>
              <a:rPr lang="es-PE" dirty="0" smtClean="0"/>
              <a:t>Por lo dicho, es un ente absolutamente (auto) suficiente, por cuanto se basta a sí mismo. </a:t>
            </a:r>
            <a:endParaRPr lang="es-PE" dirty="0"/>
          </a:p>
        </p:txBody>
      </p:sp>
    </p:spTree>
    <p:extLst>
      <p:ext uri="{BB962C8B-B14F-4D97-AF65-F5344CB8AC3E}">
        <p14:creationId xmlns:p14="http://schemas.microsoft.com/office/powerpoint/2010/main" val="394503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Substancia: Esencia</a:t>
            </a:r>
            <a:endParaRPr lang="es-PE" dirty="0"/>
          </a:p>
        </p:txBody>
      </p:sp>
      <p:sp>
        <p:nvSpPr>
          <p:cNvPr id="3" name="Marcador de contenido 2"/>
          <p:cNvSpPr>
            <a:spLocks noGrp="1"/>
          </p:cNvSpPr>
          <p:nvPr>
            <p:ph idx="1"/>
          </p:nvPr>
        </p:nvSpPr>
        <p:spPr/>
        <p:txBody>
          <a:bodyPr/>
          <a:lstStyle/>
          <a:p>
            <a:r>
              <a:rPr lang="el-GR" dirty="0"/>
              <a:t>το τι ην </a:t>
            </a:r>
            <a:r>
              <a:rPr lang="el-GR" dirty="0" smtClean="0"/>
              <a:t>ειναι</a:t>
            </a:r>
            <a:r>
              <a:rPr lang="es-PE" dirty="0" smtClean="0"/>
              <a:t>, </a:t>
            </a:r>
            <a:r>
              <a:rPr lang="es-PE" i="1" dirty="0" err="1" smtClean="0"/>
              <a:t>quod</a:t>
            </a:r>
            <a:r>
              <a:rPr lang="es-PE" i="1" dirty="0" smtClean="0"/>
              <a:t> </a:t>
            </a:r>
            <a:r>
              <a:rPr lang="es-PE" i="1" dirty="0" err="1" smtClean="0"/>
              <a:t>erat</a:t>
            </a:r>
            <a:r>
              <a:rPr lang="es-PE" i="1" dirty="0" smtClean="0"/>
              <a:t> ese, “aquello que era el ser”</a:t>
            </a:r>
          </a:p>
          <a:p>
            <a:r>
              <a:rPr lang="es-PE" i="1" dirty="0" smtClean="0"/>
              <a:t>La esencia es anterior al ser, le precede por cuanto le hace posible. </a:t>
            </a:r>
          </a:p>
          <a:p>
            <a:r>
              <a:rPr lang="es-PE" i="1" dirty="0" smtClean="0"/>
              <a:t>La Esencia, junto a la Materia, componen a la substancia individual.</a:t>
            </a:r>
          </a:p>
          <a:p>
            <a:r>
              <a:rPr lang="es-PE" i="1" dirty="0" smtClean="0"/>
              <a:t>Esto es referido como el compuesto </a:t>
            </a:r>
            <a:r>
              <a:rPr lang="es-PE" i="1" dirty="0" err="1" smtClean="0"/>
              <a:t>hyle+mórfico</a:t>
            </a:r>
            <a:r>
              <a:rPr lang="es-PE" i="1" dirty="0" smtClean="0"/>
              <a:t> </a:t>
            </a:r>
            <a:endParaRPr lang="es-PE" dirty="0"/>
          </a:p>
        </p:txBody>
      </p:sp>
    </p:spTree>
    <p:extLst>
      <p:ext uri="{BB962C8B-B14F-4D97-AF65-F5344CB8AC3E}">
        <p14:creationId xmlns:p14="http://schemas.microsoft.com/office/powerpoint/2010/main" val="125387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Lógica</a:t>
            </a:r>
            <a:endParaRPr lang="es-PE" dirty="0"/>
          </a:p>
        </p:txBody>
      </p:sp>
      <p:sp>
        <p:nvSpPr>
          <p:cNvPr id="3" name="Marcador de contenido 2"/>
          <p:cNvSpPr>
            <a:spLocks noGrp="1"/>
          </p:cNvSpPr>
          <p:nvPr>
            <p:ph idx="1"/>
          </p:nvPr>
        </p:nvSpPr>
        <p:spPr/>
        <p:txBody>
          <a:bodyPr>
            <a:normAutofit fontScale="77500" lnSpcReduction="20000"/>
          </a:bodyPr>
          <a:lstStyle/>
          <a:p>
            <a:r>
              <a:rPr lang="es-PE" dirty="0" smtClean="0"/>
              <a:t>Entendida como un instrumento, </a:t>
            </a:r>
            <a:r>
              <a:rPr lang="el-GR" dirty="0" smtClean="0"/>
              <a:t>όργανον</a:t>
            </a:r>
            <a:r>
              <a:rPr lang="es-PE" dirty="0" smtClean="0"/>
              <a:t>, se presupone para todas las ciencias y el lenguaje. En suma, para el pensamiento.</a:t>
            </a:r>
          </a:p>
          <a:p>
            <a:r>
              <a:rPr lang="es-PE" dirty="0" smtClean="0"/>
              <a:t>Es Aristóteles quien la constituye como disciplina. </a:t>
            </a:r>
          </a:p>
          <a:p>
            <a:r>
              <a:rPr lang="es-PE" dirty="0" smtClean="0"/>
              <a:t>Al día de hoy, se han realizado contados y puntuales cambios a la estructura propuesta hace casi 2000 años. </a:t>
            </a:r>
          </a:p>
          <a:p>
            <a:r>
              <a:rPr lang="es-PE" dirty="0" smtClean="0"/>
              <a:t>T</a:t>
            </a:r>
            <a:r>
              <a:rPr lang="el-GR" dirty="0"/>
              <a:t>ο</a:t>
            </a:r>
            <a:r>
              <a:rPr lang="es-PE" dirty="0" smtClean="0"/>
              <a:t> </a:t>
            </a:r>
            <a:r>
              <a:rPr lang="el-GR" dirty="0" smtClean="0"/>
              <a:t>λόγος</a:t>
            </a:r>
            <a:r>
              <a:rPr lang="es-PE" dirty="0"/>
              <a:t> </a:t>
            </a:r>
            <a:r>
              <a:rPr lang="es-PE" dirty="0" smtClean="0"/>
              <a:t>= palabra, razón, discurso, proporción (razón matemática), sentido. </a:t>
            </a:r>
          </a:p>
          <a:p>
            <a:r>
              <a:rPr lang="es-PE" dirty="0" smtClean="0"/>
              <a:t>El “logos” nos dice las cosas como son y tiene una estrecha relación con el “ser”. Los principios lógicos rigen al ser; pensemos en el principio de no contradicción e identidad. </a:t>
            </a:r>
          </a:p>
          <a:p>
            <a:r>
              <a:rPr lang="es-PE" dirty="0" smtClean="0"/>
              <a:t>La lógica no es otra cosa que una suerte de metafísica.</a:t>
            </a:r>
          </a:p>
          <a:p>
            <a:r>
              <a:rPr lang="es-PE" dirty="0" smtClean="0"/>
              <a:t>Desde la lógica evaluamos al ser de acuerdo a su veracidad o falsedad. El lugar natural de la verdad es el juicio. </a:t>
            </a:r>
            <a:endParaRPr lang="es-PE" dirty="0"/>
          </a:p>
          <a:p>
            <a:r>
              <a:rPr lang="es-PE" dirty="0" smtClean="0"/>
              <a:t>La lógica se relaciona con el comprender, la hermenéutica o interpretación. (1eros analíticos (silogismos) y 2dos analíticos (ciencia + demostración)</a:t>
            </a:r>
            <a:endParaRPr lang="es-PE" dirty="0"/>
          </a:p>
        </p:txBody>
      </p:sp>
    </p:spTree>
    <p:extLst>
      <p:ext uri="{BB962C8B-B14F-4D97-AF65-F5344CB8AC3E}">
        <p14:creationId xmlns:p14="http://schemas.microsoft.com/office/powerpoint/2010/main" val="254802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36468"/>
            <a:ext cx="10515600" cy="5721531"/>
          </a:xfrm>
        </p:spPr>
        <p:txBody>
          <a:bodyPr>
            <a:normAutofit/>
          </a:bodyPr>
          <a:lstStyle/>
          <a:p>
            <a:pPr algn="just"/>
            <a:r>
              <a:rPr lang="es-PE" dirty="0" smtClean="0"/>
              <a:t>Algunos estiman a Aristóteles como la plenitud del tránsito del mito al </a:t>
            </a:r>
            <a:r>
              <a:rPr lang="es-PE" i="1" dirty="0" smtClean="0"/>
              <a:t>logos</a:t>
            </a:r>
            <a:r>
              <a:rPr lang="es-PE" dirty="0" smtClean="0"/>
              <a:t>. </a:t>
            </a:r>
          </a:p>
          <a:p>
            <a:pPr algn="just"/>
            <a:r>
              <a:rPr lang="es-PE" dirty="0" smtClean="0"/>
              <a:t>Debemos considerar la relación entre pensamiento y lenguaje. </a:t>
            </a:r>
          </a:p>
          <a:p>
            <a:pPr algn="just"/>
            <a:r>
              <a:rPr lang="es-PE" dirty="0" smtClean="0"/>
              <a:t>Su obra representa la madurez del pensamiento helénico. Luego del dominio romano, se estima una decadencia. </a:t>
            </a:r>
          </a:p>
          <a:p>
            <a:pPr algn="just"/>
            <a:r>
              <a:rPr lang="es-PE" dirty="0" smtClean="0"/>
              <a:t>Es precursor de diversas disciplinas. </a:t>
            </a:r>
          </a:p>
          <a:p>
            <a:pPr algn="just"/>
            <a:r>
              <a:rPr lang="es-PE" dirty="0" smtClean="0"/>
              <a:t>Es macedonio, igual que su discípulo, Alejandro Magno.</a:t>
            </a:r>
          </a:p>
          <a:p>
            <a:pPr algn="just"/>
            <a:r>
              <a:rPr lang="es-PE" dirty="0" smtClean="0"/>
              <a:t>“Amigo de Platón, pero más amigo de la verdad”</a:t>
            </a:r>
          </a:p>
          <a:p>
            <a:pPr algn="just"/>
            <a:r>
              <a:rPr lang="es-PE" dirty="0" smtClean="0"/>
              <a:t>Funda la escuela Peripatética</a:t>
            </a:r>
          </a:p>
          <a:p>
            <a:pPr algn="just"/>
            <a:r>
              <a:rPr lang="es-PE" dirty="0" smtClean="0"/>
              <a:t>Perseguido igual que Sócrates: prefiere el destierro. </a:t>
            </a:r>
            <a:endParaRPr lang="es-PE" dirty="0"/>
          </a:p>
        </p:txBody>
      </p:sp>
    </p:spTree>
    <p:extLst>
      <p:ext uri="{BB962C8B-B14F-4D97-AF65-F5344CB8AC3E}">
        <p14:creationId xmlns:p14="http://schemas.microsoft.com/office/powerpoint/2010/main" val="163070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 física</a:t>
            </a:r>
            <a:endParaRPr lang="es-PE" dirty="0"/>
          </a:p>
        </p:txBody>
      </p:sp>
      <p:sp>
        <p:nvSpPr>
          <p:cNvPr id="3" name="Marcador de contenido 2"/>
          <p:cNvSpPr>
            <a:spLocks noGrp="1"/>
          </p:cNvSpPr>
          <p:nvPr>
            <p:ph idx="1"/>
          </p:nvPr>
        </p:nvSpPr>
        <p:spPr/>
        <p:txBody>
          <a:bodyPr/>
          <a:lstStyle/>
          <a:p>
            <a:r>
              <a:rPr lang="el-GR" dirty="0" smtClean="0"/>
              <a:t>Φύσις</a:t>
            </a:r>
            <a:r>
              <a:rPr lang="es-PE" dirty="0" smtClean="0"/>
              <a:t> es un término teológico, filosófico y científico que puede entenderse como “naturaleza”. </a:t>
            </a:r>
          </a:p>
          <a:p>
            <a:r>
              <a:rPr lang="es-PE" dirty="0" smtClean="0"/>
              <a:t>Es la ciencia de los objetos móviles (anima-dos). </a:t>
            </a:r>
          </a:p>
          <a:p>
            <a:r>
              <a:rPr lang="es-PE" dirty="0" smtClean="0"/>
              <a:t>Respecto a la naturaleza, Aristóteles distingue los entes naturales y los artificiales. </a:t>
            </a:r>
          </a:p>
          <a:p>
            <a:r>
              <a:rPr lang="es-PE" dirty="0" smtClean="0"/>
              <a:t>En algún sentido, la forma o esencia de las cosas, es tal cual se dan en el ámbito natural. </a:t>
            </a:r>
          </a:p>
          <a:p>
            <a:r>
              <a:rPr lang="es-PE" dirty="0" smtClean="0"/>
              <a:t>La substancia individual no se encuentra en otra lado, (en contra de lo que sostienen los </a:t>
            </a:r>
            <a:r>
              <a:rPr lang="es-PE" dirty="0" err="1" smtClean="0"/>
              <a:t>platonistas</a:t>
            </a:r>
            <a:r>
              <a:rPr lang="es-PE" dirty="0" smtClean="0"/>
              <a:t>)</a:t>
            </a:r>
            <a:endParaRPr lang="es-PE" dirty="0"/>
          </a:p>
        </p:txBody>
      </p:sp>
    </p:spTree>
    <p:extLst>
      <p:ext uri="{BB962C8B-B14F-4D97-AF65-F5344CB8AC3E}">
        <p14:creationId xmlns:p14="http://schemas.microsoft.com/office/powerpoint/2010/main" val="198438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Alma</a:t>
            </a:r>
            <a:endParaRPr lang="es-PE" dirty="0"/>
          </a:p>
        </p:txBody>
      </p:sp>
      <p:sp>
        <p:nvSpPr>
          <p:cNvPr id="3" name="Marcador de contenido 2"/>
          <p:cNvSpPr>
            <a:spLocks noGrp="1"/>
          </p:cNvSpPr>
          <p:nvPr>
            <p:ph idx="1"/>
          </p:nvPr>
        </p:nvSpPr>
        <p:spPr/>
        <p:txBody>
          <a:bodyPr>
            <a:normAutofit fontScale="85000" lnSpcReduction="20000"/>
          </a:bodyPr>
          <a:lstStyle/>
          <a:p>
            <a:r>
              <a:rPr lang="es-PE" dirty="0" smtClean="0"/>
              <a:t>En De Anima: </a:t>
            </a:r>
            <a:r>
              <a:rPr lang="el-GR" dirty="0" smtClean="0"/>
              <a:t>ψυχή</a:t>
            </a:r>
            <a:r>
              <a:rPr lang="es-PE" dirty="0" smtClean="0"/>
              <a:t>: el principio de la vida, los entes vivos son animados, frente a los inanimados, como las piedras. </a:t>
            </a:r>
          </a:p>
          <a:p>
            <a:r>
              <a:rPr lang="es-PE" dirty="0" smtClean="0"/>
              <a:t>La vida, de acuerdo a Arist</a:t>
            </a:r>
            <a:r>
              <a:rPr lang="es-PE" dirty="0" smtClean="0"/>
              <a:t>óteles, consisten en los procesos de nutrirse, crecer y consumirse. </a:t>
            </a:r>
          </a:p>
          <a:p>
            <a:r>
              <a:rPr lang="es-PE" dirty="0" smtClean="0"/>
              <a:t>El alma es como la forma o actualidad del cuerpo vivo.</a:t>
            </a:r>
          </a:p>
          <a:p>
            <a:r>
              <a:rPr lang="es-PE" dirty="0" smtClean="0"/>
              <a:t>El alma informa la materia del viviente. </a:t>
            </a:r>
          </a:p>
          <a:p>
            <a:r>
              <a:rPr lang="es-PE" dirty="0" smtClean="0"/>
              <a:t>No hay alma sin cuerpo, ni ser vivo sin alma. </a:t>
            </a:r>
          </a:p>
          <a:p>
            <a:r>
              <a:rPr lang="es-PE" dirty="0" smtClean="0"/>
              <a:t>Si el ojo fuera un ser vivo, la visión sería su alma. </a:t>
            </a:r>
          </a:p>
          <a:p>
            <a:r>
              <a:rPr lang="es-PE" dirty="0" smtClean="0"/>
              <a:t>El “vivir” se dice en muchos sentidos, se distingue entre alma vegetativa, animal y racional. </a:t>
            </a:r>
          </a:p>
          <a:p>
            <a:r>
              <a:rPr lang="es-PE" dirty="0" smtClean="0"/>
              <a:t>Sólo poseemos 1 alma, en el caso del hombre y mujer, poseemos la racional, que supone las otras dos. </a:t>
            </a:r>
          </a:p>
          <a:p>
            <a:endParaRPr lang="es-PE" dirty="0"/>
          </a:p>
        </p:txBody>
      </p:sp>
    </p:spTree>
    <p:extLst>
      <p:ext uri="{BB962C8B-B14F-4D97-AF65-F5344CB8AC3E}">
        <p14:creationId xmlns:p14="http://schemas.microsoft.com/office/powerpoint/2010/main" val="267813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Alma</a:t>
            </a:r>
            <a:endParaRPr lang="es-PE" dirty="0"/>
          </a:p>
        </p:txBody>
      </p:sp>
      <p:sp>
        <p:nvSpPr>
          <p:cNvPr id="3" name="Marcador de contenido 2"/>
          <p:cNvSpPr>
            <a:spLocks noGrp="1"/>
          </p:cNvSpPr>
          <p:nvPr>
            <p:ph idx="1"/>
          </p:nvPr>
        </p:nvSpPr>
        <p:spPr/>
        <p:txBody>
          <a:bodyPr>
            <a:normAutofit/>
          </a:bodyPr>
          <a:lstStyle/>
          <a:p>
            <a:r>
              <a:rPr lang="es-PE" dirty="0" smtClean="0"/>
              <a:t>Sobre el conocimiento: el hombre posee sensaciones (</a:t>
            </a:r>
            <a:r>
              <a:rPr lang="el-GR" dirty="0"/>
              <a:t>αἴσθησῐς </a:t>
            </a:r>
            <a:r>
              <a:rPr lang="es-PE" dirty="0" smtClean="0"/>
              <a:t>), es el estrato inferior y primero del saber.</a:t>
            </a:r>
          </a:p>
          <a:p>
            <a:r>
              <a:rPr lang="es-PE" dirty="0" smtClean="0"/>
              <a:t>La fantasía, por medio de la memoria proporciona una generalización.</a:t>
            </a:r>
          </a:p>
          <a:p>
            <a:r>
              <a:rPr lang="es-PE" dirty="0" smtClean="0"/>
              <a:t>Por último, la facultad superior es el </a:t>
            </a:r>
            <a:r>
              <a:rPr lang="el-GR" dirty="0"/>
              <a:t> </a:t>
            </a:r>
            <a:r>
              <a:rPr lang="el-GR" i="1" dirty="0"/>
              <a:t>νοῦς</a:t>
            </a:r>
            <a:r>
              <a:rPr lang="el-GR" dirty="0" smtClean="0"/>
              <a:t>‎</a:t>
            </a:r>
            <a:r>
              <a:rPr lang="el-GR" dirty="0"/>
              <a:t> </a:t>
            </a:r>
            <a:r>
              <a:rPr lang="es-PE" dirty="0" smtClean="0"/>
              <a:t>o intelecto / entendimiento. </a:t>
            </a:r>
          </a:p>
          <a:p>
            <a:r>
              <a:rPr lang="es-PE" dirty="0" smtClean="0"/>
              <a:t>El alma es como la mano, pues la mano es como el instrumento de los instrumentos, el entendimiento, así, es la forma de las formas. </a:t>
            </a:r>
          </a:p>
          <a:p>
            <a:endParaRPr lang="es-PE" dirty="0"/>
          </a:p>
        </p:txBody>
      </p:sp>
    </p:spTree>
    <p:extLst>
      <p:ext uri="{BB962C8B-B14F-4D97-AF65-F5344CB8AC3E}">
        <p14:creationId xmlns:p14="http://schemas.microsoft.com/office/powerpoint/2010/main" val="357633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Ética</a:t>
            </a:r>
            <a:endParaRPr lang="es-PE" dirty="0"/>
          </a:p>
        </p:txBody>
      </p:sp>
      <p:sp>
        <p:nvSpPr>
          <p:cNvPr id="3" name="Marcador de contenido 2"/>
          <p:cNvSpPr>
            <a:spLocks noGrp="1"/>
          </p:cNvSpPr>
          <p:nvPr>
            <p:ph idx="1"/>
          </p:nvPr>
        </p:nvSpPr>
        <p:spPr/>
        <p:txBody>
          <a:bodyPr>
            <a:normAutofit lnSpcReduction="10000"/>
          </a:bodyPr>
          <a:lstStyle/>
          <a:p>
            <a:r>
              <a:rPr lang="es-PE" dirty="0" smtClean="0"/>
              <a:t>La ética aristotélica supone una ontología de lo humano pues considera ¿qué es?, ¿cómo debe comportarse?, y ¿para qué?</a:t>
            </a:r>
          </a:p>
          <a:p>
            <a:r>
              <a:rPr lang="es-PE" dirty="0" smtClean="0"/>
              <a:t>En este sentido, es fundamental tener claro el papel del concepto del bien supremo.</a:t>
            </a:r>
          </a:p>
          <a:p>
            <a:r>
              <a:rPr lang="es-PE" dirty="0" smtClean="0"/>
              <a:t>El bien es el fin último de todas las acciones y cosas.</a:t>
            </a:r>
          </a:p>
          <a:p>
            <a:r>
              <a:rPr lang="es-PE" dirty="0" smtClean="0"/>
              <a:t>Esto incluye a las acciones humanas.</a:t>
            </a:r>
          </a:p>
          <a:p>
            <a:r>
              <a:rPr lang="es-PE" dirty="0" smtClean="0"/>
              <a:t>El bien es múltiple, pero el bien supremo es la felicidad, distinguida del placer. </a:t>
            </a:r>
          </a:p>
          <a:p>
            <a:r>
              <a:rPr lang="es-PE" dirty="0" smtClean="0"/>
              <a:t>Felicidad: plenitud de la realización activa del hombre. </a:t>
            </a:r>
          </a:p>
          <a:p>
            <a:r>
              <a:rPr lang="el-GR" dirty="0"/>
              <a:t>εὐδαιμονία </a:t>
            </a:r>
            <a:endParaRPr lang="es-PE" dirty="0"/>
          </a:p>
        </p:txBody>
      </p:sp>
    </p:spTree>
    <p:extLst>
      <p:ext uri="{BB962C8B-B14F-4D97-AF65-F5344CB8AC3E}">
        <p14:creationId xmlns:p14="http://schemas.microsoft.com/office/powerpoint/2010/main" val="4258804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Ética</a:t>
            </a:r>
            <a:endParaRPr lang="es-PE" dirty="0"/>
          </a:p>
        </p:txBody>
      </p:sp>
      <p:sp>
        <p:nvSpPr>
          <p:cNvPr id="3" name="Marcador de contenido 2"/>
          <p:cNvSpPr>
            <a:spLocks noGrp="1"/>
          </p:cNvSpPr>
          <p:nvPr>
            <p:ph idx="1"/>
          </p:nvPr>
        </p:nvSpPr>
        <p:spPr/>
        <p:txBody>
          <a:bodyPr>
            <a:normAutofit fontScale="85000" lnSpcReduction="20000"/>
          </a:bodyPr>
          <a:lstStyle/>
          <a:p>
            <a:r>
              <a:rPr lang="es-PE" dirty="0" smtClean="0"/>
              <a:t>El bien de lo humano debe estar de acuerdo a su condición: “cierta vida activa propia del hombre que posee razón”. </a:t>
            </a:r>
          </a:p>
          <a:p>
            <a:r>
              <a:rPr lang="es-PE" dirty="0" smtClean="0"/>
              <a:t>Esta forma de vida es la contemplativa o teorética, superior a la vida de placeres, pero no basta con contemplar una vez, sino que debe haber un hábito, y sólo así deviene en virtud. </a:t>
            </a:r>
          </a:p>
          <a:p>
            <a:r>
              <a:rPr lang="es-PE" dirty="0" smtClean="0"/>
              <a:t>La vida contemplativa es la más excelente de todas: </a:t>
            </a:r>
          </a:p>
          <a:p>
            <a:r>
              <a:rPr lang="es-PE" dirty="0" smtClean="0"/>
              <a:t>En primer lugar, debido a que el entendimiento es lo más excelente que tenemos. </a:t>
            </a:r>
          </a:p>
          <a:p>
            <a:r>
              <a:rPr lang="es-PE" dirty="0" smtClean="0"/>
              <a:t>En segundo lugar, porque es un actividad que no cesa. </a:t>
            </a:r>
          </a:p>
          <a:p>
            <a:r>
              <a:rPr lang="es-PE" dirty="0" smtClean="0"/>
              <a:t>En tercer lugar, porque viene acompañada de placeres puros y firmes. </a:t>
            </a:r>
          </a:p>
          <a:p>
            <a:r>
              <a:rPr lang="es-PE" dirty="0" smtClean="0"/>
              <a:t>En cuarto lugar, es la forma de vida más suficiente, ya que no necesitamos nada más que pensar, usando nuestras mentes.</a:t>
            </a:r>
          </a:p>
          <a:p>
            <a:r>
              <a:rPr lang="es-PE" dirty="0" smtClean="0"/>
              <a:t>Esta forma de vida, la de contemplación, es superior a la condición humana y es posible en cuanto poseemos algo de divino. </a:t>
            </a:r>
            <a:endParaRPr lang="es-PE" dirty="0"/>
          </a:p>
        </p:txBody>
      </p:sp>
    </p:spTree>
    <p:extLst>
      <p:ext uri="{BB962C8B-B14F-4D97-AF65-F5344CB8AC3E}">
        <p14:creationId xmlns:p14="http://schemas.microsoft.com/office/powerpoint/2010/main" val="2373382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Política</a:t>
            </a:r>
            <a:endParaRPr lang="es-PE" dirty="0"/>
          </a:p>
        </p:txBody>
      </p:sp>
      <p:sp>
        <p:nvSpPr>
          <p:cNvPr id="3" name="Marcador de contenido 2"/>
          <p:cNvSpPr>
            <a:spLocks noGrp="1"/>
          </p:cNvSpPr>
          <p:nvPr>
            <p:ph idx="1"/>
          </p:nvPr>
        </p:nvSpPr>
        <p:spPr/>
        <p:txBody>
          <a:bodyPr/>
          <a:lstStyle/>
          <a:p>
            <a:r>
              <a:rPr lang="es-PE" dirty="0" smtClean="0"/>
              <a:t>Mientras la mayoría de sofistas colocan a la Polis como convención, nomos o ley, Aristóteles supone que la sociedad es algo más bien natural, antes que artificial. </a:t>
            </a:r>
          </a:p>
          <a:p>
            <a:r>
              <a:rPr lang="es-PE" dirty="0" smtClean="0"/>
              <a:t>La sociedad es naturaleza y no convención, y por tanto es inherente a lo humano mismo.</a:t>
            </a:r>
          </a:p>
          <a:p>
            <a:r>
              <a:rPr lang="es-PE" dirty="0" smtClean="0"/>
              <a:t>Por ello, el hombre y la mujer son animales políticos, entregados a las dinámicas de una sociedad y cultura.</a:t>
            </a:r>
          </a:p>
          <a:p>
            <a:r>
              <a:rPr lang="es-PE" dirty="0" smtClean="0"/>
              <a:t>“Aquel que no vive entre humanos, es o una bestia, o un dios”</a:t>
            </a:r>
          </a:p>
          <a:p>
            <a:endParaRPr lang="es-PE" dirty="0"/>
          </a:p>
        </p:txBody>
      </p:sp>
    </p:spTree>
    <p:extLst>
      <p:ext uri="{BB962C8B-B14F-4D97-AF65-F5344CB8AC3E}">
        <p14:creationId xmlns:p14="http://schemas.microsoft.com/office/powerpoint/2010/main" val="125869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800" dirty="0" smtClean="0"/>
              <a:t>Un</a:t>
            </a:r>
            <a:r>
              <a:rPr lang="es-PE" sz="4000" dirty="0" smtClean="0"/>
              <a:t> </a:t>
            </a:r>
            <a:r>
              <a:rPr lang="es-PE" sz="3200" dirty="0" smtClean="0"/>
              <a:t>panorama de </a:t>
            </a:r>
            <a:r>
              <a:rPr lang="es-PE" sz="4000" dirty="0" smtClean="0"/>
              <a:t>Aristóteles </a:t>
            </a:r>
            <a:r>
              <a:rPr lang="es-PE" sz="2800" dirty="0" smtClean="0"/>
              <a:t>de acuerdo a </a:t>
            </a:r>
            <a:r>
              <a:rPr lang="es-PE" sz="4000" dirty="0" smtClean="0"/>
              <a:t>J. Marías</a:t>
            </a:r>
            <a:endParaRPr lang="es-PE" sz="4000" dirty="0"/>
          </a:p>
        </p:txBody>
      </p:sp>
      <p:sp>
        <p:nvSpPr>
          <p:cNvPr id="3" name="Marcador de contenido 2"/>
          <p:cNvSpPr>
            <a:spLocks noGrp="1"/>
          </p:cNvSpPr>
          <p:nvPr>
            <p:ph idx="1"/>
          </p:nvPr>
        </p:nvSpPr>
        <p:spPr/>
        <p:txBody>
          <a:bodyPr>
            <a:normAutofit fontScale="92500" lnSpcReduction="20000"/>
          </a:bodyPr>
          <a:lstStyle/>
          <a:p>
            <a:r>
              <a:rPr lang="es-PE" dirty="0" smtClean="0"/>
              <a:t>Política</a:t>
            </a:r>
          </a:p>
          <a:p>
            <a:r>
              <a:rPr lang="es-PE" dirty="0" smtClean="0"/>
              <a:t>Ética</a:t>
            </a:r>
          </a:p>
          <a:p>
            <a:r>
              <a:rPr lang="es-PE" dirty="0" smtClean="0"/>
              <a:t>Alma</a:t>
            </a:r>
          </a:p>
          <a:p>
            <a:r>
              <a:rPr lang="es-PE" dirty="0" smtClean="0"/>
              <a:t>Física</a:t>
            </a:r>
          </a:p>
          <a:p>
            <a:r>
              <a:rPr lang="es-PE" dirty="0" smtClean="0"/>
              <a:t>Lógica</a:t>
            </a:r>
          </a:p>
          <a:p>
            <a:r>
              <a:rPr lang="es-PE" dirty="0" smtClean="0"/>
              <a:t>Substancia (Dios, causas, materia/forma)</a:t>
            </a:r>
          </a:p>
          <a:p>
            <a:r>
              <a:rPr lang="es-PE" dirty="0" smtClean="0"/>
              <a:t>Modos del Ser</a:t>
            </a:r>
          </a:p>
          <a:p>
            <a:r>
              <a:rPr lang="es-PE" dirty="0" smtClean="0"/>
              <a:t>Metafísica</a:t>
            </a:r>
          </a:p>
          <a:p>
            <a:r>
              <a:rPr lang="es-PE" dirty="0" smtClean="0"/>
              <a:t>Divisiones de las ciencias</a:t>
            </a:r>
          </a:p>
          <a:p>
            <a:r>
              <a:rPr lang="es-PE" dirty="0" smtClean="0"/>
              <a:t>Crítica a Platón</a:t>
            </a:r>
          </a:p>
          <a:p>
            <a:endParaRPr lang="es-PE" dirty="0" smtClean="0"/>
          </a:p>
          <a:p>
            <a:endParaRPr lang="es-PE" dirty="0"/>
          </a:p>
        </p:txBody>
      </p:sp>
      <p:pic>
        <p:nvPicPr>
          <p:cNvPr id="1026" name="Picture 2" descr="Los memes más chistosos en español: Todos sufren por amor, men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963" y="1562893"/>
            <a:ext cx="45720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28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25 ARISTOTLE QUOTES ON PHILOSOPHY &amp; VIRTUE | A-Z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110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istotle Quotes Funny. Quotes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20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55 Aristotle Quotes - Inspirational Quotes at BrainyQu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735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6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10343"/>
            <a:ext cx="10515600" cy="5066620"/>
          </a:xfrm>
        </p:spPr>
        <p:txBody>
          <a:bodyPr>
            <a:normAutofit fontScale="92500" lnSpcReduction="20000"/>
          </a:bodyPr>
          <a:lstStyle/>
          <a:p>
            <a:pPr algn="just"/>
            <a:r>
              <a:rPr lang="es-PE" dirty="0" smtClean="0"/>
              <a:t>Debemos considerar que su obra es exotérica; es decir, se limita a “apuntes de clases” y escritos inéditos. </a:t>
            </a:r>
          </a:p>
          <a:p>
            <a:pPr algn="just"/>
            <a:r>
              <a:rPr lang="es-PE" dirty="0" smtClean="0"/>
              <a:t>Su obra “publicada” perdida, se dice, era de una gran belleza y muy bien lograda. </a:t>
            </a:r>
          </a:p>
          <a:p>
            <a:pPr algn="just"/>
            <a:r>
              <a:rPr lang="es-PE" dirty="0" smtClean="0"/>
              <a:t>Ello conlleva el problema de considerar algunos textos o partes como apócrifos. (Por ejemplo, el Libro 10 de la Ética </a:t>
            </a:r>
            <a:r>
              <a:rPr lang="es-PE" dirty="0" err="1" smtClean="0"/>
              <a:t>Nicomáquea</a:t>
            </a:r>
            <a:r>
              <a:rPr lang="es-PE" dirty="0" smtClean="0"/>
              <a:t>)</a:t>
            </a:r>
          </a:p>
          <a:p>
            <a:pPr algn="just"/>
            <a:r>
              <a:rPr lang="es-PE" dirty="0" smtClean="0"/>
              <a:t>Sus textos fueron quemados por cristianos y árabes, siendo la mayor pérdida en uno de los incendios de la biblioteca de Alejandría.</a:t>
            </a:r>
          </a:p>
          <a:p>
            <a:pPr algn="just"/>
            <a:r>
              <a:rPr lang="es-PE" dirty="0" smtClean="0"/>
              <a:t>Algunos pocos manuscritos y fragmentos fueron salvados y estudiados por Árabes. (Al punto que, por ejemplo, </a:t>
            </a:r>
            <a:r>
              <a:rPr lang="es-PE" dirty="0" err="1" smtClean="0"/>
              <a:t>Averroes</a:t>
            </a:r>
            <a:r>
              <a:rPr lang="es-PE" dirty="0" smtClean="0"/>
              <a:t>, es conocido como “el comentador de Aristóteles”)</a:t>
            </a:r>
          </a:p>
          <a:p>
            <a:pPr algn="just"/>
            <a:r>
              <a:rPr lang="es-PE" dirty="0" smtClean="0"/>
              <a:t>Desarrolla hondos estratos de la metafísica, creador de la lógica como disciplina, incursor de la filosofía de la ciencia, la ética, política, estética, retórica, física, astronomía, zoología, teoría de la dramaturgia, biología y otros. </a:t>
            </a:r>
            <a:endParaRPr lang="es-PE" dirty="0"/>
          </a:p>
        </p:txBody>
      </p:sp>
    </p:spTree>
    <p:extLst>
      <p:ext uri="{BB962C8B-B14F-4D97-AF65-F5344CB8AC3E}">
        <p14:creationId xmlns:p14="http://schemas.microsoft.com/office/powerpoint/2010/main" val="2389115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ristotle Quotes Funny. Quotes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774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830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abulous Aristotle Sayings - Parryz.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0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796351"/>
          </a:xfrm>
        </p:spPr>
        <p:txBody>
          <a:bodyPr>
            <a:normAutofit/>
          </a:bodyPr>
          <a:lstStyle/>
          <a:p>
            <a:r>
              <a:rPr lang="es-PE" dirty="0" smtClean="0"/>
              <a:t>La crítica a Platón</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77217362"/>
              </p:ext>
            </p:extLst>
          </p:nvPr>
        </p:nvGraphicFramePr>
        <p:xfrm>
          <a:off x="838200" y="796352"/>
          <a:ext cx="10515600" cy="57873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824781751"/>
                    </a:ext>
                  </a:extLst>
                </a:gridCol>
                <a:gridCol w="3505200">
                  <a:extLst>
                    <a:ext uri="{9D8B030D-6E8A-4147-A177-3AD203B41FA5}">
                      <a16:colId xmlns:a16="http://schemas.microsoft.com/office/drawing/2014/main" val="3006862842"/>
                    </a:ext>
                  </a:extLst>
                </a:gridCol>
                <a:gridCol w="3505200">
                  <a:extLst>
                    <a:ext uri="{9D8B030D-6E8A-4147-A177-3AD203B41FA5}">
                      <a16:colId xmlns:a16="http://schemas.microsoft.com/office/drawing/2014/main" val="710990354"/>
                    </a:ext>
                  </a:extLst>
                </a:gridCol>
              </a:tblGrid>
              <a:tr h="390327">
                <a:tc>
                  <a:txBody>
                    <a:bodyPr/>
                    <a:lstStyle/>
                    <a:p>
                      <a:r>
                        <a:rPr lang="es-PE" dirty="0" smtClean="0"/>
                        <a:t>En un sentido…</a:t>
                      </a:r>
                      <a:endParaRPr lang="es-PE" dirty="0"/>
                    </a:p>
                  </a:txBody>
                  <a:tcPr/>
                </a:tc>
                <a:tc>
                  <a:txBody>
                    <a:bodyPr/>
                    <a:lstStyle/>
                    <a:p>
                      <a:r>
                        <a:rPr lang="es-PE" dirty="0" smtClean="0"/>
                        <a:t>Platón sostiene:</a:t>
                      </a:r>
                      <a:endParaRPr lang="es-PE" dirty="0"/>
                    </a:p>
                  </a:txBody>
                  <a:tcPr/>
                </a:tc>
                <a:tc>
                  <a:txBody>
                    <a:bodyPr/>
                    <a:lstStyle/>
                    <a:p>
                      <a:r>
                        <a:rPr lang="es-PE" dirty="0" smtClean="0"/>
                        <a:t>Aristóteles</a:t>
                      </a:r>
                      <a:r>
                        <a:rPr lang="es-PE" baseline="0" dirty="0" smtClean="0"/>
                        <a:t> Critica:</a:t>
                      </a:r>
                      <a:endParaRPr lang="es-PE" dirty="0"/>
                    </a:p>
                  </a:txBody>
                  <a:tcPr/>
                </a:tc>
                <a:extLst>
                  <a:ext uri="{0D108BD9-81ED-4DB2-BD59-A6C34878D82A}">
                    <a16:rowId xmlns:a16="http://schemas.microsoft.com/office/drawing/2014/main" val="4087955996"/>
                  </a:ext>
                </a:extLst>
              </a:tr>
              <a:tr h="1398672">
                <a:tc>
                  <a:txBody>
                    <a:bodyPr/>
                    <a:lstStyle/>
                    <a:p>
                      <a:r>
                        <a:rPr lang="es-PE" dirty="0" smtClean="0"/>
                        <a:t>Epistemológico</a:t>
                      </a:r>
                    </a:p>
                    <a:p>
                      <a:endParaRPr lang="es-PE" dirty="0"/>
                    </a:p>
                  </a:txBody>
                  <a:tcPr/>
                </a:tc>
                <a:tc>
                  <a:txBody>
                    <a:bodyPr/>
                    <a:lstStyle/>
                    <a:p>
                      <a:r>
                        <a:rPr lang="es-PE" sz="1600" dirty="0" smtClean="0"/>
                        <a:t>Conocemos por la “participación” de ideas innatas y gracias al proceso de anamnesis o reminiscencia.</a:t>
                      </a:r>
                      <a:r>
                        <a:rPr lang="es-PE" sz="1600" baseline="0" dirty="0" smtClean="0"/>
                        <a:t> (Lo real es la idea, conocemos sombras o reflejos sensibles)</a:t>
                      </a:r>
                      <a:endParaRPr lang="es-PE" sz="1600" dirty="0"/>
                    </a:p>
                  </a:txBody>
                  <a:tcPr/>
                </a:tc>
                <a:tc>
                  <a:txBody>
                    <a:bodyPr/>
                    <a:lstStyle/>
                    <a:p>
                      <a:r>
                        <a:rPr lang="es-PE" sz="1600" dirty="0" smtClean="0"/>
                        <a:t>Conocemos</a:t>
                      </a:r>
                      <a:r>
                        <a:rPr lang="es-PE" sz="1600" baseline="0" dirty="0" smtClean="0"/>
                        <a:t> gracias a los sentidos, nuestro entendimiento es “como una tabula rasa” (Aunque sea anacrónico expresarlo así). El papel del intelecto agente. </a:t>
                      </a:r>
                      <a:endParaRPr lang="es-PE" sz="1600" dirty="0"/>
                    </a:p>
                  </a:txBody>
                  <a:tcPr/>
                </a:tc>
                <a:extLst>
                  <a:ext uri="{0D108BD9-81ED-4DB2-BD59-A6C34878D82A}">
                    <a16:rowId xmlns:a16="http://schemas.microsoft.com/office/drawing/2014/main" val="1920961281"/>
                  </a:ext>
                </a:extLst>
              </a:tr>
              <a:tr h="878236">
                <a:tc>
                  <a:txBody>
                    <a:bodyPr/>
                    <a:lstStyle/>
                    <a:p>
                      <a:r>
                        <a:rPr lang="es-PE" dirty="0" smtClean="0"/>
                        <a:t>Metafísico</a:t>
                      </a:r>
                      <a:endParaRPr lang="es-PE" dirty="0"/>
                    </a:p>
                  </a:txBody>
                  <a:tcPr/>
                </a:tc>
                <a:tc>
                  <a:txBody>
                    <a:bodyPr/>
                    <a:lstStyle/>
                    <a:p>
                      <a:r>
                        <a:rPr lang="es-PE" dirty="0" smtClean="0"/>
                        <a:t>La realidad consiste en las esencias inmutables del mundo ideal</a:t>
                      </a:r>
                      <a:endParaRPr lang="es-PE" dirty="0"/>
                    </a:p>
                  </a:txBody>
                  <a:tcPr/>
                </a:tc>
                <a:tc>
                  <a:txBody>
                    <a:bodyPr/>
                    <a:lstStyle/>
                    <a:p>
                      <a:r>
                        <a:rPr lang="es-PE" sz="1600" dirty="0" smtClean="0"/>
                        <a:t>La realidad</a:t>
                      </a:r>
                      <a:r>
                        <a:rPr lang="es-PE" sz="1600" baseline="0" dirty="0" smtClean="0"/>
                        <a:t> se da en lo dado (en la naturaleza); se da en el compuesto </a:t>
                      </a:r>
                      <a:r>
                        <a:rPr lang="es-PE" sz="1600" baseline="0" dirty="0" err="1" smtClean="0"/>
                        <a:t>hylemórfico</a:t>
                      </a:r>
                      <a:r>
                        <a:rPr lang="es-PE" sz="1600" baseline="0" dirty="0" smtClean="0"/>
                        <a:t> (la substancia individual). </a:t>
                      </a:r>
                      <a:endParaRPr lang="es-PE" sz="1600" dirty="0"/>
                    </a:p>
                  </a:txBody>
                  <a:tcPr/>
                </a:tc>
                <a:extLst>
                  <a:ext uri="{0D108BD9-81ED-4DB2-BD59-A6C34878D82A}">
                    <a16:rowId xmlns:a16="http://schemas.microsoft.com/office/drawing/2014/main" val="4098952317"/>
                  </a:ext>
                </a:extLst>
              </a:tr>
              <a:tr h="975818">
                <a:tc>
                  <a:txBody>
                    <a:bodyPr/>
                    <a:lstStyle/>
                    <a:p>
                      <a:r>
                        <a:rPr lang="es-PE" dirty="0" smtClean="0"/>
                        <a:t>Ético</a:t>
                      </a:r>
                      <a:endParaRPr lang="es-PE" dirty="0"/>
                    </a:p>
                  </a:txBody>
                  <a:tcPr/>
                </a:tc>
                <a:tc>
                  <a:txBody>
                    <a:bodyPr/>
                    <a:lstStyle/>
                    <a:p>
                      <a:r>
                        <a:rPr lang="es-PE" dirty="0" smtClean="0"/>
                        <a:t>Nos hacemos buenos mediante la contemplación</a:t>
                      </a:r>
                      <a:r>
                        <a:rPr lang="es-PE" baseline="0" dirty="0" smtClean="0"/>
                        <a:t> de las ideas eternas del Bien.</a:t>
                      </a:r>
                      <a:endParaRPr lang="es-PE" dirty="0"/>
                    </a:p>
                  </a:txBody>
                  <a:tcPr/>
                </a:tc>
                <a:tc>
                  <a:txBody>
                    <a:bodyPr/>
                    <a:lstStyle/>
                    <a:p>
                      <a:r>
                        <a:rPr lang="es-PE" dirty="0" smtClean="0"/>
                        <a:t>Nos hacemos buenos mediante la práctica habitual de las buenas acciones. </a:t>
                      </a:r>
                      <a:endParaRPr lang="es-PE" dirty="0"/>
                    </a:p>
                  </a:txBody>
                  <a:tcPr/>
                </a:tc>
                <a:extLst>
                  <a:ext uri="{0D108BD9-81ED-4DB2-BD59-A6C34878D82A}">
                    <a16:rowId xmlns:a16="http://schemas.microsoft.com/office/drawing/2014/main" val="2646540257"/>
                  </a:ext>
                </a:extLst>
              </a:tr>
              <a:tr h="1398672">
                <a:tc>
                  <a:txBody>
                    <a:bodyPr/>
                    <a:lstStyle/>
                    <a:p>
                      <a:r>
                        <a:rPr lang="es-PE" dirty="0" smtClean="0"/>
                        <a:t>¿Qué es el bien?</a:t>
                      </a:r>
                      <a:endParaRPr lang="es-PE" dirty="0"/>
                    </a:p>
                  </a:txBody>
                  <a:tcPr/>
                </a:tc>
                <a:tc>
                  <a:txBody>
                    <a:bodyPr/>
                    <a:lstStyle/>
                    <a:p>
                      <a:r>
                        <a:rPr lang="es-PE" dirty="0" smtClean="0"/>
                        <a:t>El bien es uno:</a:t>
                      </a:r>
                      <a:r>
                        <a:rPr lang="es-PE" baseline="0" dirty="0" smtClean="0"/>
                        <a:t> hay una idea absoluta del bien. Lo malo es lo sensorial y corpóreo. Lo bueno es lo ideal e inmutable.</a:t>
                      </a:r>
                      <a:endParaRPr lang="es-PE" dirty="0"/>
                    </a:p>
                  </a:txBody>
                  <a:tcPr/>
                </a:tc>
                <a:tc>
                  <a:txBody>
                    <a:bodyPr/>
                    <a:lstStyle/>
                    <a:p>
                      <a:r>
                        <a:rPr lang="es-PE" sz="1600" dirty="0" smtClean="0"/>
                        <a:t>Los bienes corresponden a múltiples fines. Bien médico: salud,</a:t>
                      </a:r>
                      <a:r>
                        <a:rPr lang="es-PE" sz="1600" baseline="0" dirty="0" smtClean="0"/>
                        <a:t> Bien militar: estrategia victoriosa. El bien se relaciona a la virtud, el justo medio y la felicidad o plenitud.</a:t>
                      </a:r>
                      <a:endParaRPr lang="es-PE" sz="1600" dirty="0"/>
                    </a:p>
                  </a:txBody>
                  <a:tcPr/>
                </a:tc>
                <a:extLst>
                  <a:ext uri="{0D108BD9-81ED-4DB2-BD59-A6C34878D82A}">
                    <a16:rowId xmlns:a16="http://schemas.microsoft.com/office/drawing/2014/main" val="3270285603"/>
                  </a:ext>
                </a:extLst>
              </a:tr>
              <a:tr h="745602">
                <a:tc>
                  <a:txBody>
                    <a:bodyPr/>
                    <a:lstStyle/>
                    <a:p>
                      <a:r>
                        <a:rPr lang="es-PE" dirty="0" smtClean="0"/>
                        <a:t>¿Qué</a:t>
                      </a:r>
                      <a:r>
                        <a:rPr lang="es-PE" baseline="0" dirty="0" smtClean="0"/>
                        <a:t> es el hombre?</a:t>
                      </a:r>
                      <a:endParaRPr lang="es-PE" dirty="0"/>
                    </a:p>
                  </a:txBody>
                  <a:tcPr/>
                </a:tc>
                <a:tc>
                  <a:txBody>
                    <a:bodyPr/>
                    <a:lstStyle/>
                    <a:p>
                      <a:r>
                        <a:rPr lang="es-PE" dirty="0" smtClean="0"/>
                        <a:t>Un bípedo implume</a:t>
                      </a:r>
                      <a:endParaRPr lang="es-PE" dirty="0"/>
                    </a:p>
                  </a:txBody>
                  <a:tcPr/>
                </a:tc>
                <a:tc>
                  <a:txBody>
                    <a:bodyPr/>
                    <a:lstStyle/>
                    <a:p>
                      <a:r>
                        <a:rPr lang="es-PE" dirty="0" smtClean="0"/>
                        <a:t>Un animal</a:t>
                      </a:r>
                      <a:r>
                        <a:rPr lang="es-PE" baseline="0" dirty="0" smtClean="0"/>
                        <a:t> racional, político y social. </a:t>
                      </a:r>
                      <a:endParaRPr lang="es-PE" dirty="0"/>
                    </a:p>
                  </a:txBody>
                  <a:tcPr/>
                </a:tc>
                <a:extLst>
                  <a:ext uri="{0D108BD9-81ED-4DB2-BD59-A6C34878D82A}">
                    <a16:rowId xmlns:a16="http://schemas.microsoft.com/office/drawing/2014/main" val="2962868630"/>
                  </a:ext>
                </a:extLst>
              </a:tr>
            </a:tbl>
          </a:graphicData>
        </a:graphic>
      </p:graphicFrame>
    </p:spTree>
    <p:extLst>
      <p:ext uri="{BB962C8B-B14F-4D97-AF65-F5344CB8AC3E}">
        <p14:creationId xmlns:p14="http://schemas.microsoft.com/office/powerpoint/2010/main" val="16906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400" dirty="0" smtClean="0"/>
              <a:t>Revisemos el complejo pensamiento de Aristóteles de acuerdo a Julián Marías</a:t>
            </a:r>
            <a:endParaRPr lang="es-PE" sz="2400" dirty="0"/>
          </a:p>
        </p:txBody>
      </p:sp>
      <p:pic>
        <p:nvPicPr>
          <p:cNvPr id="2050" name="Picture 2" descr="Julián Marías - Wikipedia, la enciclopedia lib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658" y="2028319"/>
            <a:ext cx="3487783" cy="42810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lián Marías. Selección Bibliográf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5667" y="2028319"/>
            <a:ext cx="5398316" cy="402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78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Divisiones Teóricas</a:t>
            </a:r>
            <a:endParaRPr lang="es-PE" dirty="0"/>
          </a:p>
        </p:txBody>
      </p:sp>
      <p:sp>
        <p:nvSpPr>
          <p:cNvPr id="3" name="Marcador de contenido 2"/>
          <p:cNvSpPr>
            <a:spLocks noGrp="1"/>
          </p:cNvSpPr>
          <p:nvPr>
            <p:ph idx="1"/>
          </p:nvPr>
        </p:nvSpPr>
        <p:spPr/>
        <p:txBody>
          <a:bodyPr>
            <a:normAutofit fontScale="85000" lnSpcReduction="10000"/>
          </a:bodyPr>
          <a:lstStyle/>
          <a:p>
            <a:pPr algn="just"/>
            <a:r>
              <a:rPr lang="es-PE" dirty="0" smtClean="0"/>
              <a:t>Aristóteles divide las ciencias en: Teóricas, Prácticas y Poéticas. </a:t>
            </a:r>
          </a:p>
          <a:p>
            <a:pPr algn="just"/>
            <a:r>
              <a:rPr lang="es-PE" dirty="0" smtClean="0"/>
              <a:t>La </a:t>
            </a:r>
            <a:r>
              <a:rPr lang="es-PE" dirty="0" err="1" smtClean="0"/>
              <a:t>Poiesis</a:t>
            </a:r>
            <a:r>
              <a:rPr lang="es-PE" dirty="0" smtClean="0"/>
              <a:t> o </a:t>
            </a:r>
            <a:r>
              <a:rPr lang="el-GR" dirty="0" smtClean="0">
                <a:solidFill>
                  <a:srgbClr val="FF0000"/>
                </a:solidFill>
              </a:rPr>
              <a:t>ποίησις</a:t>
            </a:r>
            <a:r>
              <a:rPr lang="es-PE" dirty="0" smtClean="0"/>
              <a:t>, es la producción, fabricación, una técnica para el hacer, es una actividad que tiene un fin distinto de ella misma. El fin de la producción de las lanzas de combate es tener equipamiento militar competente</a:t>
            </a:r>
          </a:p>
          <a:p>
            <a:pPr algn="just"/>
            <a:r>
              <a:rPr lang="es-PE" dirty="0" smtClean="0"/>
              <a:t>La Práctica o </a:t>
            </a:r>
            <a:r>
              <a:rPr lang="el-GR" dirty="0" smtClean="0">
                <a:solidFill>
                  <a:srgbClr val="FF0000"/>
                </a:solidFill>
              </a:rPr>
              <a:t>πρᾶξις</a:t>
            </a:r>
            <a:r>
              <a:rPr lang="es-PE" dirty="0" smtClean="0"/>
              <a:t>, es una acción o actividad cuyo fin es ella misma. Se considera superior por el criterio de suficiencia o autarquía. Por ejemplo, el acto político es una acción noble por sí misma y no por las utilidades o resultados. </a:t>
            </a:r>
          </a:p>
          <a:p>
            <a:pPr algn="just"/>
            <a:r>
              <a:rPr lang="es-PE" dirty="0" smtClean="0"/>
              <a:t>La Contemplación o </a:t>
            </a:r>
            <a:r>
              <a:rPr lang="el-GR" dirty="0" smtClean="0">
                <a:solidFill>
                  <a:srgbClr val="FF0000"/>
                </a:solidFill>
              </a:rPr>
              <a:t>θεωρία</a:t>
            </a:r>
            <a:r>
              <a:rPr lang="es-PE" dirty="0" smtClean="0"/>
              <a:t>, es una suerte de “práctica”. La teoría es la práctica suprema ya que es una actividad que tiene su fin en sí misma y posee por sí misma su objeto. Para la política necesitamos la polis, el lenguaje, un individuo. Para contemplar requerimos nuestras mentes, y por cuanto se muestra más autosuficiente, Aristóteles le estima como la mejor de todas las ciencias. </a:t>
            </a:r>
          </a:p>
          <a:p>
            <a:pPr algn="just"/>
            <a:endParaRPr lang="es-PE" dirty="0"/>
          </a:p>
        </p:txBody>
      </p:sp>
    </p:spTree>
    <p:extLst>
      <p:ext uri="{BB962C8B-B14F-4D97-AF65-F5344CB8AC3E}">
        <p14:creationId xmlns:p14="http://schemas.microsoft.com/office/powerpoint/2010/main" val="149142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l-GR" dirty="0" smtClean="0"/>
              <a:t>Ποίησις</a:t>
            </a:r>
            <a:r>
              <a:rPr lang="es-PE" dirty="0" smtClean="0"/>
              <a:t>, </a:t>
            </a:r>
            <a:r>
              <a:rPr lang="el-GR" dirty="0" smtClean="0"/>
              <a:t>πρᾶξις</a:t>
            </a:r>
            <a:r>
              <a:rPr lang="es-PE" dirty="0" smtClean="0"/>
              <a:t>, </a:t>
            </a:r>
            <a:r>
              <a:rPr lang="el-GR" dirty="0" smtClean="0"/>
              <a:t>θεωρία</a:t>
            </a:r>
            <a:endParaRPr lang="es-PE" dirty="0"/>
          </a:p>
        </p:txBody>
      </p:sp>
      <p:sp>
        <p:nvSpPr>
          <p:cNvPr id="3" name="Marcador de contenido 2"/>
          <p:cNvSpPr>
            <a:spLocks noGrp="1"/>
          </p:cNvSpPr>
          <p:nvPr>
            <p:ph idx="1"/>
          </p:nvPr>
        </p:nvSpPr>
        <p:spPr/>
        <p:txBody>
          <a:bodyPr>
            <a:normAutofit fontScale="92500" lnSpcReduction="10000"/>
          </a:bodyPr>
          <a:lstStyle/>
          <a:p>
            <a:pPr algn="just"/>
            <a:r>
              <a:rPr lang="es-PE" dirty="0" smtClean="0"/>
              <a:t>De dicha distinción se despliegan tres tipos vida de acuerdo a los tres modos de ciencia. </a:t>
            </a:r>
          </a:p>
          <a:p>
            <a:pPr algn="just"/>
            <a:r>
              <a:rPr lang="es-PE" dirty="0" smtClean="0"/>
              <a:t>Una que no cabe en esta separación, por cuanto se presupone, es la </a:t>
            </a:r>
            <a:r>
              <a:rPr lang="es-PE" dirty="0" smtClean="0">
                <a:solidFill>
                  <a:srgbClr val="FF0000"/>
                </a:solidFill>
              </a:rPr>
              <a:t>lógica</a:t>
            </a:r>
            <a:r>
              <a:rPr lang="es-PE" dirty="0" smtClean="0"/>
              <a:t>, la cual es ontológicamente anterior: se presupone para todas las demás. La Lógica esta desarrollada en el “instrumento” u </a:t>
            </a:r>
            <a:r>
              <a:rPr lang="el-GR" dirty="0" smtClean="0"/>
              <a:t>Ὄργανον</a:t>
            </a:r>
            <a:r>
              <a:rPr lang="es-PE" dirty="0" smtClean="0"/>
              <a:t>, y así, en cuanto instrumento, sirve a todas las demás ciencias. </a:t>
            </a:r>
          </a:p>
          <a:p>
            <a:pPr algn="just"/>
            <a:r>
              <a:rPr lang="es-PE" dirty="0" smtClean="0"/>
              <a:t>Las Ciencias Poéticas son muy diversas, por ej. La retórica, la fabricación de naves marinas, la equitación.</a:t>
            </a:r>
          </a:p>
          <a:p>
            <a:pPr algn="just"/>
            <a:r>
              <a:rPr lang="es-PE" dirty="0" smtClean="0"/>
              <a:t>Las Ciencias Teóricas tienen por ejemplo las matemáticas, la física, la metafísica.</a:t>
            </a:r>
          </a:p>
          <a:p>
            <a:pPr algn="just"/>
            <a:r>
              <a:rPr lang="es-PE" dirty="0" smtClean="0"/>
              <a:t>Las Ciencias Prácticas podrían ser la Ética, la Política, la Economía</a:t>
            </a:r>
            <a:endParaRPr lang="es-PE" dirty="0"/>
          </a:p>
        </p:txBody>
      </p:sp>
    </p:spTree>
    <p:extLst>
      <p:ext uri="{BB962C8B-B14F-4D97-AF65-F5344CB8AC3E}">
        <p14:creationId xmlns:p14="http://schemas.microsoft.com/office/powerpoint/2010/main" val="295283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Los grados de Saber</a:t>
            </a:r>
            <a:endParaRPr lang="es-PE" dirty="0"/>
          </a:p>
        </p:txBody>
      </p:sp>
      <p:sp>
        <p:nvSpPr>
          <p:cNvPr id="3" name="Marcador de contenido 2"/>
          <p:cNvSpPr>
            <a:spLocks noGrp="1"/>
          </p:cNvSpPr>
          <p:nvPr>
            <p:ph idx="1"/>
          </p:nvPr>
        </p:nvSpPr>
        <p:spPr/>
        <p:txBody>
          <a:bodyPr>
            <a:normAutofit fontScale="70000" lnSpcReduction="20000"/>
          </a:bodyPr>
          <a:lstStyle/>
          <a:p>
            <a:pPr algn="just"/>
            <a:r>
              <a:rPr lang="es-PE" dirty="0" smtClean="0"/>
              <a:t>En la </a:t>
            </a:r>
            <a:r>
              <a:rPr lang="es-PE" i="1" dirty="0" smtClean="0"/>
              <a:t>Metafísica </a:t>
            </a:r>
            <a:r>
              <a:rPr lang="es-PE" dirty="0" smtClean="0"/>
              <a:t>se plantea el asunto del saber por excelencia al que se refiere como “filosofía primera”. </a:t>
            </a:r>
          </a:p>
          <a:p>
            <a:pPr algn="just"/>
            <a:r>
              <a:rPr lang="es-PE" dirty="0" smtClean="0"/>
              <a:t>Ahí se refiere la importancia de los </a:t>
            </a:r>
            <a:r>
              <a:rPr lang="es-PE" dirty="0" smtClean="0">
                <a:solidFill>
                  <a:srgbClr val="FF0000"/>
                </a:solidFill>
              </a:rPr>
              <a:t>sentidos</a:t>
            </a:r>
            <a:r>
              <a:rPr lang="es-PE" dirty="0" smtClean="0"/>
              <a:t> para el conocimiento.</a:t>
            </a:r>
          </a:p>
          <a:p>
            <a:pPr algn="just"/>
            <a:r>
              <a:rPr lang="es-PE" dirty="0" smtClean="0"/>
              <a:t>Se señala que lo humano posee un conocimiento superior gracias al papel de la razón. Más allá de las sensaciones y facultades animales, el hombre posee </a:t>
            </a:r>
            <a:r>
              <a:rPr lang="es-PE" dirty="0" smtClean="0">
                <a:solidFill>
                  <a:srgbClr val="FF0000"/>
                </a:solidFill>
              </a:rPr>
              <a:t>experiencia</a:t>
            </a:r>
            <a:r>
              <a:rPr lang="es-PE" dirty="0" smtClean="0"/>
              <a:t>. </a:t>
            </a:r>
          </a:p>
          <a:p>
            <a:pPr algn="just"/>
            <a:r>
              <a:rPr lang="es-PE" dirty="0" smtClean="0"/>
              <a:t>Por otro lado tenemos el “arte” o la </a:t>
            </a:r>
            <a:r>
              <a:rPr lang="el-GR" dirty="0" smtClean="0"/>
              <a:t>τέχνη</a:t>
            </a:r>
            <a:r>
              <a:rPr lang="es-PE" dirty="0" smtClean="0"/>
              <a:t>, un saber hacer, un “producir algo”. Así el que produce es un perito o técnico. </a:t>
            </a:r>
          </a:p>
          <a:p>
            <a:pPr algn="just"/>
            <a:r>
              <a:rPr lang="es-PE" dirty="0" smtClean="0"/>
              <a:t>El </a:t>
            </a:r>
            <a:r>
              <a:rPr lang="es-PE" dirty="0" smtClean="0">
                <a:solidFill>
                  <a:srgbClr val="FF0000"/>
                </a:solidFill>
              </a:rPr>
              <a:t>arte</a:t>
            </a:r>
            <a:r>
              <a:rPr lang="es-PE" dirty="0" smtClean="0"/>
              <a:t> nos da un saber más universal que la inicial experiencia. Nos ofrece un “qué” y “porqué” de las cosas, pero sólo entendemos algo plenamente cuando conocemos sus </a:t>
            </a:r>
            <a:r>
              <a:rPr lang="es-PE" dirty="0" smtClean="0">
                <a:solidFill>
                  <a:srgbClr val="FF0000"/>
                </a:solidFill>
              </a:rPr>
              <a:t>causas</a:t>
            </a:r>
            <a:r>
              <a:rPr lang="es-PE" dirty="0" smtClean="0"/>
              <a:t>. </a:t>
            </a:r>
          </a:p>
          <a:p>
            <a:pPr algn="just"/>
            <a:r>
              <a:rPr lang="es-PE" dirty="0" smtClean="0"/>
              <a:t>Es la Sabiduría la que supone este saber supremo en cuanto define las cosas por sus principios. Mientras la ciencia busca la demostración, hay principios que no son demostrables de este modo, por cuanto no se derivan de nada, y por ello pertenecen al ámbito del entendimiento. </a:t>
            </a:r>
          </a:p>
          <a:p>
            <a:pPr algn="just"/>
            <a:r>
              <a:rPr lang="es-PE" dirty="0" smtClean="0"/>
              <a:t>La Sabiduría, es entonces, el grado de saber más elevado por cuanto el “asombro” conduce el entendimiento hacia las causas primeras. Es entonces, la </a:t>
            </a:r>
            <a:r>
              <a:rPr lang="es-PE" dirty="0" smtClean="0">
                <a:solidFill>
                  <a:srgbClr val="FF0000"/>
                </a:solidFill>
              </a:rPr>
              <a:t>metafísica</a:t>
            </a:r>
            <a:r>
              <a:rPr lang="es-PE" dirty="0" smtClean="0"/>
              <a:t>, la filosofía primera, por cuanto se ocupa de las </a:t>
            </a:r>
            <a:r>
              <a:rPr lang="es-PE" dirty="0" smtClean="0">
                <a:solidFill>
                  <a:srgbClr val="FF0000"/>
                </a:solidFill>
              </a:rPr>
              <a:t>primeras cosas</a:t>
            </a:r>
            <a:r>
              <a:rPr lang="es-PE" dirty="0" smtClean="0"/>
              <a:t>. </a:t>
            </a:r>
            <a:endParaRPr lang="el-GR" dirty="0"/>
          </a:p>
          <a:p>
            <a:pPr algn="just"/>
            <a:endParaRPr lang="es-PE" dirty="0"/>
          </a:p>
        </p:txBody>
      </p:sp>
    </p:spTree>
    <p:extLst>
      <p:ext uri="{BB962C8B-B14F-4D97-AF65-F5344CB8AC3E}">
        <p14:creationId xmlns:p14="http://schemas.microsoft.com/office/powerpoint/2010/main" val="193340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Metafísica</a:t>
            </a:r>
            <a:endParaRPr lang="es-PE" dirty="0"/>
          </a:p>
        </p:txBody>
      </p:sp>
      <p:sp>
        <p:nvSpPr>
          <p:cNvPr id="3" name="Marcador de contenido 2"/>
          <p:cNvSpPr>
            <a:spLocks noGrp="1"/>
          </p:cNvSpPr>
          <p:nvPr>
            <p:ph idx="1"/>
          </p:nvPr>
        </p:nvSpPr>
        <p:spPr/>
        <p:txBody>
          <a:bodyPr>
            <a:normAutofit fontScale="77500" lnSpcReduction="20000"/>
          </a:bodyPr>
          <a:lstStyle/>
          <a:p>
            <a:pPr algn="just"/>
            <a:r>
              <a:rPr lang="es-PE" dirty="0" smtClean="0"/>
              <a:t>Es la ciencia que considera universalmente el ente en cuanto tal, es decir, la totalidad de cosas en cuanto son; En esa pluralidad y diversidad, buscamos abstraer meramente “aquello que es”. </a:t>
            </a:r>
          </a:p>
          <a:p>
            <a:pPr algn="just"/>
            <a:r>
              <a:rPr lang="es-PE" dirty="0" smtClean="0"/>
              <a:t>Las otras ciencias estudian una parte de las cosas: sus accidentes. La metafísica se ocupa de las formas, de las esencias o de las “ideas”.</a:t>
            </a:r>
          </a:p>
          <a:p>
            <a:pPr algn="just"/>
            <a:r>
              <a:rPr lang="es-PE" dirty="0" smtClean="0"/>
              <a:t>La metafísica es divina porque:</a:t>
            </a:r>
          </a:p>
          <a:p>
            <a:pPr lvl="1" algn="just"/>
            <a:r>
              <a:rPr lang="es-PE" dirty="0" smtClean="0"/>
              <a:t>Si Dios tiene una ciencia, debe ser la metafísica por cuanto conoce lo substancial y esencial de las cosas. </a:t>
            </a:r>
          </a:p>
          <a:p>
            <a:pPr lvl="1" algn="just"/>
            <a:r>
              <a:rPr lang="es-PE" dirty="0" smtClean="0"/>
              <a:t>Dios es entonces el objeto del estudio de la metafísica y en este sentido se dice que es una ciencia Teológica. </a:t>
            </a:r>
          </a:p>
          <a:p>
            <a:pPr lvl="1" algn="just"/>
            <a:endParaRPr lang="es-PE" dirty="0"/>
          </a:p>
          <a:p>
            <a:pPr algn="just"/>
            <a:r>
              <a:rPr lang="es-PE" dirty="0" smtClean="0"/>
              <a:t>La metafísica puede entenderse también como la ciencia de la substancia.</a:t>
            </a:r>
          </a:p>
          <a:p>
            <a:pPr algn="just"/>
            <a:r>
              <a:rPr lang="es-PE" dirty="0" smtClean="0"/>
              <a:t>Aristóteles desarrolla por separado las relaciones de la Metafísica y tres ámbitos: el Ente en cuanto Ente, Dios y Substancia. Estas no son ciencias separadas sino que todas corresponden a la filosofía primera. </a:t>
            </a:r>
          </a:p>
        </p:txBody>
      </p:sp>
    </p:spTree>
    <p:extLst>
      <p:ext uri="{BB962C8B-B14F-4D97-AF65-F5344CB8AC3E}">
        <p14:creationId xmlns:p14="http://schemas.microsoft.com/office/powerpoint/2010/main" val="13912386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19234</TotalTime>
  <Words>3552</Words>
  <Application>Microsoft Office PowerPoint</Application>
  <PresentationFormat>Panorámica</PresentationFormat>
  <Paragraphs>186</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Aristóteles</vt:lpstr>
      <vt:lpstr>Presentación de PowerPoint</vt:lpstr>
      <vt:lpstr>Presentación de PowerPoint</vt:lpstr>
      <vt:lpstr>La crítica a Platón</vt:lpstr>
      <vt:lpstr>Revisemos el complejo pensamiento de Aristóteles de acuerdo a Julián Marías</vt:lpstr>
      <vt:lpstr>Divisiones Teóricas</vt:lpstr>
      <vt:lpstr>Ποίησις, πρᾶξις, θεωρία</vt:lpstr>
      <vt:lpstr>Los grados de Saber</vt:lpstr>
      <vt:lpstr>Metafísica</vt:lpstr>
      <vt:lpstr>Metafísica: El ente en cuanto ente</vt:lpstr>
      <vt:lpstr>Metafísica: Dios</vt:lpstr>
      <vt:lpstr>Metafísica: Substancia</vt:lpstr>
      <vt:lpstr>Modos de Ser</vt:lpstr>
      <vt:lpstr>Substancia</vt:lpstr>
      <vt:lpstr>Substancia: Materia y Forma</vt:lpstr>
      <vt:lpstr>Substancia: Causas</vt:lpstr>
      <vt:lpstr>Substancia: Dios</vt:lpstr>
      <vt:lpstr>Substancia: Esencia</vt:lpstr>
      <vt:lpstr>Lógica</vt:lpstr>
      <vt:lpstr>La física</vt:lpstr>
      <vt:lpstr>Alma</vt:lpstr>
      <vt:lpstr>Alma</vt:lpstr>
      <vt:lpstr>Ética</vt:lpstr>
      <vt:lpstr>Ética</vt:lpstr>
      <vt:lpstr>Política</vt:lpstr>
      <vt:lpstr>Un panorama de Aristóteles de acuerdo a J. Marías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Aristóteles</dc:title>
  <dc:creator>Usuario de Windows</dc:creator>
  <cp:lastModifiedBy>Usuario de Windows</cp:lastModifiedBy>
  <cp:revision>38</cp:revision>
  <dcterms:created xsi:type="dcterms:W3CDTF">2020-05-12T21:34:59Z</dcterms:created>
  <dcterms:modified xsi:type="dcterms:W3CDTF">2020-05-28T15:20:37Z</dcterms:modified>
</cp:coreProperties>
</file>