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B49E-2DD1-418C-9F66-F700BE6EA6D9}" type="datetimeFigureOut">
              <a:rPr lang="es-PE" smtClean="0"/>
              <a:t>17/11/2021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3AC2-C8D8-4318-A39C-39DF5E15D4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331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B49E-2DD1-418C-9F66-F700BE6EA6D9}" type="datetimeFigureOut">
              <a:rPr lang="es-PE" smtClean="0"/>
              <a:t>17/11/2021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3AC2-C8D8-4318-A39C-39DF5E15D4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611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B49E-2DD1-418C-9F66-F700BE6EA6D9}" type="datetimeFigureOut">
              <a:rPr lang="es-PE" smtClean="0"/>
              <a:t>17/11/2021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3AC2-C8D8-4318-A39C-39DF5E15D4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518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B49E-2DD1-418C-9F66-F700BE6EA6D9}" type="datetimeFigureOut">
              <a:rPr lang="es-PE" smtClean="0"/>
              <a:t>17/11/2021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3AC2-C8D8-4318-A39C-39DF5E15D4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026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B49E-2DD1-418C-9F66-F700BE6EA6D9}" type="datetimeFigureOut">
              <a:rPr lang="es-PE" smtClean="0"/>
              <a:t>17/11/2021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3AC2-C8D8-4318-A39C-39DF5E15D4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376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B49E-2DD1-418C-9F66-F700BE6EA6D9}" type="datetimeFigureOut">
              <a:rPr lang="es-PE" smtClean="0"/>
              <a:t>17/11/2021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3AC2-C8D8-4318-A39C-39DF5E15D4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231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B49E-2DD1-418C-9F66-F700BE6EA6D9}" type="datetimeFigureOut">
              <a:rPr lang="es-PE" smtClean="0"/>
              <a:t>17/11/2021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3AC2-C8D8-4318-A39C-39DF5E15D4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589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B49E-2DD1-418C-9F66-F700BE6EA6D9}" type="datetimeFigureOut">
              <a:rPr lang="es-PE" smtClean="0"/>
              <a:t>17/11/2021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3AC2-C8D8-4318-A39C-39DF5E15D4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306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B49E-2DD1-418C-9F66-F700BE6EA6D9}" type="datetimeFigureOut">
              <a:rPr lang="es-PE" smtClean="0"/>
              <a:t>17/11/2021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3AC2-C8D8-4318-A39C-39DF5E15D4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560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B49E-2DD1-418C-9F66-F700BE6EA6D9}" type="datetimeFigureOut">
              <a:rPr lang="es-PE" smtClean="0"/>
              <a:t>17/11/2021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3AC2-C8D8-4318-A39C-39DF5E15D4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197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B49E-2DD1-418C-9F66-F700BE6EA6D9}" type="datetimeFigureOut">
              <a:rPr lang="es-PE" smtClean="0"/>
              <a:t>17/11/2021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3AC2-C8D8-4318-A39C-39DF5E15D4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41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5B49E-2DD1-418C-9F66-F700BE6EA6D9}" type="datetimeFigureOut">
              <a:rPr lang="es-PE" smtClean="0"/>
              <a:t>17/11/2021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3AC2-C8D8-4318-A39C-39DF5E15D47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812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94900"/>
            <a:ext cx="9144000" cy="510494"/>
          </a:xfrm>
        </p:spPr>
        <p:txBody>
          <a:bodyPr>
            <a:normAutofit fontScale="90000"/>
          </a:bodyPr>
          <a:lstStyle/>
          <a:p>
            <a:r>
              <a:rPr lang="es-PE" sz="4000" dirty="0" smtClean="0"/>
              <a:t>1er Control de Lectura</a:t>
            </a:r>
            <a:endParaRPr lang="es-PE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2697" y="705394"/>
            <a:ext cx="11612880" cy="5564777"/>
          </a:xfrm>
        </p:spPr>
        <p:txBody>
          <a:bodyPr>
            <a:noAutofit/>
          </a:bodyPr>
          <a:lstStyle/>
          <a:p>
            <a:r>
              <a:rPr lang="es-PE" sz="2000" dirty="0" smtClean="0">
                <a:solidFill>
                  <a:srgbClr val="FF0000"/>
                </a:solidFill>
              </a:rPr>
              <a:t>Parte 1: Preguntas para desarrollar (17pts) ELEGIR 2</a:t>
            </a:r>
          </a:p>
          <a:p>
            <a:endParaRPr lang="es-PE" sz="20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s-PE" sz="2000" u="sng" dirty="0" smtClean="0"/>
              <a:t>¿En qué sentido puede la memoria ser problemática?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000" dirty="0" smtClean="0">
                <a:solidFill>
                  <a:schemeClr val="bg2">
                    <a:lumMod val="90000"/>
                  </a:schemeClr>
                </a:solidFill>
              </a:rPr>
              <a:t>¿Qué critica el postmodernismo del proyecto de la modernidad?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000" dirty="0" smtClean="0">
                <a:solidFill>
                  <a:schemeClr val="bg2">
                    <a:lumMod val="90000"/>
                  </a:schemeClr>
                </a:solidFill>
              </a:rPr>
              <a:t>¿En qué radica el problema de los totalitarismos?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000" dirty="0" smtClean="0">
                <a:solidFill>
                  <a:schemeClr val="bg2">
                    <a:lumMod val="90000"/>
                  </a:schemeClr>
                </a:solidFill>
              </a:rPr>
              <a:t>¿Cómo se distinguen el mal radical del mal banal?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000" u="sng" dirty="0" smtClean="0"/>
              <a:t>De acuerdo a </a:t>
            </a:r>
            <a:r>
              <a:rPr lang="es-PE" sz="2000" u="sng" dirty="0" err="1" smtClean="0"/>
              <a:t>Todorov</a:t>
            </a:r>
            <a:r>
              <a:rPr lang="es-PE" sz="2000" u="sng" dirty="0" smtClean="0"/>
              <a:t>, en suma ¿Es necesario conocer la verdad del pasado?</a:t>
            </a:r>
          </a:p>
          <a:p>
            <a:pPr marL="457200" indent="-457200" algn="l">
              <a:buFont typeface="+mj-lt"/>
              <a:buAutoNum type="arabicPeriod"/>
            </a:pPr>
            <a:endParaRPr lang="es-PE" sz="2000" dirty="0" smtClean="0"/>
          </a:p>
          <a:p>
            <a:pPr algn="l"/>
            <a:endParaRPr lang="es-PE" sz="20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PE" sz="1600" dirty="0" smtClean="0"/>
              <a:t>Elegir 2 preguntas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PE" sz="1600" dirty="0" smtClean="0"/>
              <a:t>Desconectarse de la conferencia y resolverlas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PE" sz="1600" dirty="0"/>
              <a:t>Enviar desarrolladas en </a:t>
            </a:r>
            <a:r>
              <a:rPr lang="es-PE" sz="1600" dirty="0">
                <a:solidFill>
                  <a:srgbClr val="FF0000"/>
                </a:solidFill>
              </a:rPr>
              <a:t>1 cara cada pregunta </a:t>
            </a:r>
            <a:r>
              <a:rPr lang="es-PE" sz="1600" dirty="0"/>
              <a:t>a: </a:t>
            </a:r>
            <a:r>
              <a:rPr lang="es-PE" sz="1600" dirty="0" smtClean="0"/>
              <a:t>cletothar@Gmail.com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PE" sz="1600" dirty="0" smtClean="0"/>
              <a:t>Al terminar, ingresar a la conferencia de nuevo para la Parte 2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PE" sz="1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PE" sz="1600" dirty="0" err="1" smtClean="0"/>
              <a:t>Todorov</a:t>
            </a:r>
            <a:r>
              <a:rPr lang="es-PE" sz="1600" dirty="0" smtClean="0"/>
              <a:t> refiere “</a:t>
            </a:r>
            <a:r>
              <a:rPr lang="es-PE" sz="1600" dirty="0" err="1" smtClean="0"/>
              <a:t>Bla</a:t>
            </a:r>
            <a:r>
              <a:rPr lang="es-PE" sz="1600" dirty="0" smtClean="0"/>
              <a:t> </a:t>
            </a:r>
            <a:r>
              <a:rPr lang="es-PE" sz="1600" dirty="0" err="1" smtClean="0"/>
              <a:t>lblablalb</a:t>
            </a:r>
            <a:r>
              <a:rPr lang="es-PE" sz="1600" dirty="0" smtClean="0"/>
              <a:t>” (2000, p.123)</a:t>
            </a:r>
            <a:endParaRPr lang="es-PE" sz="1600" dirty="0"/>
          </a:p>
          <a:p>
            <a:endParaRPr lang="es-PE" sz="2000" dirty="0"/>
          </a:p>
          <a:p>
            <a:endParaRPr lang="es-PE" sz="2000" dirty="0"/>
          </a:p>
          <a:p>
            <a:r>
              <a:rPr lang="es-PE" sz="2000" dirty="0" smtClean="0">
                <a:solidFill>
                  <a:srgbClr val="FF0000"/>
                </a:solidFill>
              </a:rPr>
              <a:t>Parte 2: Respuestas para discutir</a:t>
            </a:r>
          </a:p>
        </p:txBody>
      </p:sp>
    </p:spTree>
    <p:extLst>
      <p:ext uri="{BB962C8B-B14F-4D97-AF65-F5344CB8AC3E}">
        <p14:creationId xmlns:p14="http://schemas.microsoft.com/office/powerpoint/2010/main" val="38301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94900"/>
            <a:ext cx="9144000" cy="392929"/>
          </a:xfrm>
        </p:spPr>
        <p:txBody>
          <a:bodyPr>
            <a:normAutofit fontScale="90000"/>
          </a:bodyPr>
          <a:lstStyle/>
          <a:p>
            <a:r>
              <a:rPr lang="es-PE" sz="3600" dirty="0" smtClean="0"/>
              <a:t>1er Control de Lectura</a:t>
            </a:r>
            <a:endParaRPr lang="es-PE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7017" y="587829"/>
            <a:ext cx="11220994" cy="5708468"/>
          </a:xfrm>
        </p:spPr>
        <p:txBody>
          <a:bodyPr>
            <a:noAutofit/>
          </a:bodyPr>
          <a:lstStyle/>
          <a:p>
            <a:pPr algn="l"/>
            <a:r>
              <a:rPr lang="es-PE" sz="1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1: Preguntas para desarrollar </a:t>
            </a:r>
            <a:r>
              <a:rPr lang="es-PE" sz="1800" dirty="0"/>
              <a:t>(</a:t>
            </a:r>
            <a:r>
              <a:rPr lang="es-PE" sz="1800" dirty="0" smtClean="0"/>
              <a:t>17pts) ELEGIR 1 PREGUNTA POR CADA </a:t>
            </a:r>
            <a:r>
              <a:rPr lang="es-PE" sz="1800" dirty="0"/>
              <a:t>GRUPO </a:t>
            </a:r>
            <a:endParaRPr lang="es-PE" sz="1800" dirty="0" smtClean="0"/>
          </a:p>
          <a:p>
            <a:pPr algn="l"/>
            <a:r>
              <a:rPr lang="es-PE" sz="1800" dirty="0" smtClean="0"/>
              <a:t>Enviar </a:t>
            </a:r>
            <a:r>
              <a:rPr lang="es-PE" sz="1800" dirty="0"/>
              <a:t>desarrolladas en 1 cara cada pregunta a: </a:t>
            </a:r>
            <a:r>
              <a:rPr lang="es-PE" sz="1800" dirty="0" smtClean="0"/>
              <a:t>cletothar@Gmail.com</a:t>
            </a:r>
            <a:endParaRPr lang="es-PE" sz="1800" dirty="0"/>
          </a:p>
          <a:p>
            <a:pPr marL="342900" indent="-342900" algn="l">
              <a:buFont typeface="+mj-lt"/>
              <a:buAutoNum type="arabicPeriod"/>
            </a:pPr>
            <a:r>
              <a:rPr lang="es-PE" sz="1800" b="1" dirty="0" smtClean="0">
                <a:solidFill>
                  <a:schemeClr val="accent1"/>
                </a:solidFill>
              </a:rPr>
              <a:t>¿Qué tan compatibles pueden ser las posturas de Sócrates y </a:t>
            </a:r>
            <a:r>
              <a:rPr lang="es-PE" sz="1800" b="1" dirty="0" err="1" smtClean="0">
                <a:solidFill>
                  <a:schemeClr val="accent1"/>
                </a:solidFill>
              </a:rPr>
              <a:t>Gorgias</a:t>
            </a:r>
            <a:r>
              <a:rPr lang="es-PE" sz="1800" b="1" dirty="0" smtClean="0">
                <a:solidFill>
                  <a:schemeClr val="accent1"/>
                </a:solidFill>
              </a:rPr>
              <a:t>? Desarrollar la postura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PE" sz="1800" b="1" dirty="0" smtClean="0">
                <a:solidFill>
                  <a:schemeClr val="accent1"/>
                </a:solidFill>
              </a:rPr>
              <a:t>¿Cuáles pueden ser las finalidades de la retórica, de acuerdo a los textos revisados? ¿Por cual versión te inclinas tu?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PE" sz="1800" b="1" dirty="0" smtClean="0">
                <a:solidFill>
                  <a:schemeClr val="accent1"/>
                </a:solidFill>
              </a:rPr>
              <a:t>¿En qué sentido puede “la persuasión” (o retórica) ser política? ¿Qué vínculo tiene esta perspectiva con la filosofía?</a:t>
            </a:r>
            <a:endParaRPr lang="es-PE" sz="1800" b="1" dirty="0">
              <a:solidFill>
                <a:srgbClr val="FF000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s-PE" sz="1800" b="1" dirty="0" smtClean="0">
                <a:solidFill>
                  <a:schemeClr val="accent6">
                    <a:lumMod val="75000"/>
                  </a:schemeClr>
                </a:solidFill>
              </a:rPr>
              <a:t>¿Qué critica Aristóteles del idealismo de Platón?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PE" sz="1800" b="1" dirty="0" smtClean="0">
                <a:solidFill>
                  <a:schemeClr val="accent6">
                    <a:lumMod val="75000"/>
                  </a:schemeClr>
                </a:solidFill>
              </a:rPr>
              <a:t>¿Qué elemento del pensamiento Aristotélico se ha mantenido vigente hasta hoy?</a:t>
            </a:r>
          </a:p>
          <a:p>
            <a:pPr algn="l"/>
            <a:endParaRPr lang="es-PE" sz="1800" b="1" dirty="0" smtClean="0">
              <a:solidFill>
                <a:srgbClr val="FF0000"/>
              </a:solidFill>
            </a:endParaRPr>
          </a:p>
          <a:p>
            <a:pPr marL="342900" indent="-342900" algn="l">
              <a:buAutoNum type="arabicPeriod" startAt="6"/>
            </a:pPr>
            <a:r>
              <a:rPr lang="es-PE" sz="1800" b="1" dirty="0" smtClean="0">
                <a:solidFill>
                  <a:srgbClr val="FF0000"/>
                </a:solidFill>
              </a:rPr>
              <a:t>¿Qué elementos de la edad media critican el renacimiento y la edad moderna?</a:t>
            </a:r>
          </a:p>
          <a:p>
            <a:pPr marL="342900" indent="-342900" algn="l">
              <a:buAutoNum type="arabicPeriod" startAt="6"/>
            </a:pPr>
            <a:r>
              <a:rPr lang="es-PE" sz="1800" b="1" dirty="0" smtClean="0">
                <a:solidFill>
                  <a:srgbClr val="FF0000"/>
                </a:solidFill>
              </a:rPr>
              <a:t>¿Qué busca rescatar Descartes del pensamiento geométrico o matemático? ¿Qué representan las ideas claras y distintas para la construcción del conocimiento?</a:t>
            </a:r>
          </a:p>
          <a:p>
            <a:pPr marL="342900" indent="-342900" algn="l">
              <a:buAutoNum type="arabicPeriod" startAt="6"/>
            </a:pPr>
            <a:r>
              <a:rPr lang="es-PE" sz="1800" b="1" dirty="0" smtClean="0">
                <a:solidFill>
                  <a:srgbClr val="FF0000"/>
                </a:solidFill>
              </a:rPr>
              <a:t>¿Cómo podemos comprender que Descartes sea un racionalista y cuestione lo empírico? ¿Qué relación guarda esto con el pasaje de la vela o de la cera?</a:t>
            </a:r>
          </a:p>
          <a:p>
            <a:pPr marL="342900" indent="-342900" algn="l">
              <a:buAutoNum type="arabicPeriod" startAt="6"/>
            </a:pPr>
            <a:r>
              <a:rPr lang="es-PE" sz="1800" b="1" dirty="0" smtClean="0">
                <a:solidFill>
                  <a:srgbClr val="FF0000"/>
                </a:solidFill>
              </a:rPr>
              <a:t>¿Puedo equivocarme si pienso que no existo?</a:t>
            </a:r>
          </a:p>
          <a:p>
            <a:pPr algn="l"/>
            <a:endParaRPr lang="es-PE" sz="1800" dirty="0"/>
          </a:p>
          <a:p>
            <a:pPr algn="l"/>
            <a:r>
              <a:rPr lang="es-PE" sz="1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2: Respuestas para discutir</a:t>
            </a:r>
          </a:p>
          <a:p>
            <a:pPr algn="l"/>
            <a:endParaRPr lang="es-PE" sz="18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431074" y="3814354"/>
            <a:ext cx="11416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67" y="5513618"/>
            <a:ext cx="4010408" cy="117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0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94900"/>
            <a:ext cx="9144000" cy="510494"/>
          </a:xfrm>
        </p:spPr>
        <p:txBody>
          <a:bodyPr>
            <a:normAutofit fontScale="90000"/>
          </a:bodyPr>
          <a:lstStyle/>
          <a:p>
            <a:r>
              <a:rPr lang="es-PE" sz="4000" dirty="0" smtClean="0"/>
              <a:t>2do Control de Lectura</a:t>
            </a:r>
            <a:endParaRPr lang="es-PE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2697" y="705394"/>
            <a:ext cx="11612880" cy="5564777"/>
          </a:xfrm>
        </p:spPr>
        <p:txBody>
          <a:bodyPr>
            <a:noAutofit/>
          </a:bodyPr>
          <a:lstStyle/>
          <a:p>
            <a:r>
              <a:rPr lang="es-PE" sz="2000" dirty="0" smtClean="0">
                <a:solidFill>
                  <a:srgbClr val="FF0000"/>
                </a:solidFill>
              </a:rPr>
              <a:t>Parte 1: Preguntas para desarrollar (17pts) ELEGIR 2</a:t>
            </a:r>
          </a:p>
          <a:p>
            <a:endParaRPr lang="es-PE" sz="20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s-PE" sz="2000" u="sng" dirty="0" smtClean="0"/>
              <a:t>¿En qué consiste la “mentalidad pragmática” y porqué “choca” con la mentalidad que busca absolutos?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000" u="sng" dirty="0" smtClean="0"/>
              <a:t>De acuerdo a </a:t>
            </a:r>
            <a:r>
              <a:rPr lang="es-PE" sz="2000" u="sng" dirty="0" err="1" smtClean="0"/>
              <a:t>Menand</a:t>
            </a:r>
            <a:r>
              <a:rPr lang="es-PE" sz="2000" u="sng" dirty="0" smtClean="0"/>
              <a:t>: ¿Cómo podemos ubicar el inicio de la tradición pragmática? (Hay más de 1 respuesta concreta)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000" u="sng" dirty="0" smtClean="0"/>
              <a:t>¿Qué punto en común reúne a los 4 pilares fundacionales del pragmatismo? (</a:t>
            </a:r>
            <a:r>
              <a:rPr lang="es-PE" sz="2000" u="sng" dirty="0" err="1" smtClean="0"/>
              <a:t>Peirce</a:t>
            </a:r>
            <a:r>
              <a:rPr lang="es-PE" sz="2000" u="sng" dirty="0" smtClean="0"/>
              <a:t>, </a:t>
            </a:r>
            <a:r>
              <a:rPr lang="es-PE" sz="2000" u="sng" dirty="0" err="1" smtClean="0"/>
              <a:t>Wendell</a:t>
            </a:r>
            <a:r>
              <a:rPr lang="es-PE" sz="2000" u="sng" dirty="0" smtClean="0"/>
              <a:t> Holmes </a:t>
            </a:r>
            <a:r>
              <a:rPr lang="es-PE" sz="2000" u="sng" dirty="0" err="1" smtClean="0"/>
              <a:t>Jr</a:t>
            </a:r>
            <a:r>
              <a:rPr lang="es-PE" sz="2000" u="sng" dirty="0" smtClean="0"/>
              <a:t>, James y Dewey) ¿Cómo la “adaptabilidad” juega un papel en el “choque de mentalidades”?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000" u="sng" dirty="0" smtClean="0"/>
              <a:t>¿Qué relación posible se establece entre el pensamiento pragmático y la democracia en cuanto práctica cooperativa?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000" u="sng" dirty="0" smtClean="0"/>
              <a:t>¿Cómo el “</a:t>
            </a:r>
            <a:r>
              <a:rPr lang="es-PE" sz="2000" u="sng" dirty="0" err="1" smtClean="0"/>
              <a:t>falibilismo</a:t>
            </a:r>
            <a:r>
              <a:rPr lang="es-PE" sz="2000" u="sng" dirty="0" smtClean="0"/>
              <a:t>”, de modo concreto, combate el “absolutismo”?</a:t>
            </a:r>
            <a:endParaRPr lang="es-PE" sz="2000" dirty="0" smtClean="0"/>
          </a:p>
          <a:p>
            <a:pPr algn="l"/>
            <a:endParaRPr lang="es-PE" sz="20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PE" sz="1600" dirty="0" smtClean="0"/>
              <a:t>Elegir 2 preguntas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PE" sz="1600" dirty="0" smtClean="0"/>
              <a:t>Desconectarse de la conferencia y resolverlas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PE" sz="1600" dirty="0"/>
              <a:t>Enviar desarrolladas en </a:t>
            </a:r>
            <a:r>
              <a:rPr lang="es-PE" sz="1600" dirty="0">
                <a:solidFill>
                  <a:srgbClr val="FF0000"/>
                </a:solidFill>
              </a:rPr>
              <a:t>1 cara cada pregunta </a:t>
            </a:r>
            <a:r>
              <a:rPr lang="es-PE" sz="1600" dirty="0"/>
              <a:t>a: </a:t>
            </a:r>
            <a:r>
              <a:rPr lang="es-PE" sz="1600" dirty="0" smtClean="0"/>
              <a:t>cletothar@Gmail.com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PE" sz="1600" dirty="0" smtClean="0"/>
              <a:t>Al terminar, ingresar a la conferencia de nuevo para la Parte 2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PE" sz="1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PE" sz="1600" dirty="0" smtClean="0"/>
              <a:t>Ejemplo de cita: </a:t>
            </a:r>
            <a:r>
              <a:rPr lang="es-PE" sz="1600" dirty="0" err="1" smtClean="0"/>
              <a:t>Todorov</a:t>
            </a:r>
            <a:r>
              <a:rPr lang="es-PE" sz="1600" dirty="0" smtClean="0"/>
              <a:t> refiere “</a:t>
            </a:r>
            <a:r>
              <a:rPr lang="es-PE" sz="1600" dirty="0" err="1" smtClean="0"/>
              <a:t>Bla</a:t>
            </a:r>
            <a:r>
              <a:rPr lang="es-PE" sz="1600" dirty="0" smtClean="0"/>
              <a:t> </a:t>
            </a:r>
            <a:r>
              <a:rPr lang="es-PE" sz="1600" dirty="0" err="1" smtClean="0"/>
              <a:t>lblablalb</a:t>
            </a:r>
            <a:r>
              <a:rPr lang="es-PE" sz="1600" dirty="0" smtClean="0"/>
              <a:t>” (2000, p.123)</a:t>
            </a:r>
            <a:endParaRPr lang="es-PE" sz="1600" dirty="0"/>
          </a:p>
          <a:p>
            <a:endParaRPr lang="es-PE" sz="2000" dirty="0"/>
          </a:p>
          <a:p>
            <a:endParaRPr lang="es-PE" sz="2000" dirty="0"/>
          </a:p>
          <a:p>
            <a:r>
              <a:rPr lang="es-PE" sz="2000" dirty="0" smtClean="0">
                <a:solidFill>
                  <a:srgbClr val="FF0000"/>
                </a:solidFill>
              </a:rPr>
              <a:t>Parte 2: Respuestas para discutir</a:t>
            </a:r>
          </a:p>
        </p:txBody>
      </p:sp>
    </p:spTree>
    <p:extLst>
      <p:ext uri="{BB962C8B-B14F-4D97-AF65-F5344CB8AC3E}">
        <p14:creationId xmlns:p14="http://schemas.microsoft.com/office/powerpoint/2010/main" val="36276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94900"/>
            <a:ext cx="9144000" cy="510494"/>
          </a:xfrm>
        </p:spPr>
        <p:txBody>
          <a:bodyPr>
            <a:normAutofit fontScale="90000"/>
          </a:bodyPr>
          <a:lstStyle/>
          <a:p>
            <a:r>
              <a:rPr lang="es-PE" sz="4000" dirty="0" smtClean="0"/>
              <a:t>2do Control de Lectura</a:t>
            </a:r>
            <a:endParaRPr lang="es-PE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2697" y="705394"/>
            <a:ext cx="11612880" cy="5564777"/>
          </a:xfrm>
        </p:spPr>
        <p:txBody>
          <a:bodyPr>
            <a:noAutofit/>
          </a:bodyPr>
          <a:lstStyle/>
          <a:p>
            <a:r>
              <a:rPr lang="es-PE" sz="2000" dirty="0" smtClean="0">
                <a:solidFill>
                  <a:srgbClr val="FF0000"/>
                </a:solidFill>
              </a:rPr>
              <a:t>Parte 1: Preguntas para desarrollar (17pts) “</a:t>
            </a:r>
            <a:r>
              <a:rPr lang="es-PE" sz="2000" strike="sngStrike" dirty="0" smtClean="0">
                <a:solidFill>
                  <a:srgbClr val="FF0000"/>
                </a:solidFill>
              </a:rPr>
              <a:t>ELEGIR</a:t>
            </a:r>
            <a:r>
              <a:rPr lang="es-PE" sz="2000" dirty="0" smtClean="0">
                <a:solidFill>
                  <a:srgbClr val="FF0000"/>
                </a:solidFill>
              </a:rPr>
              <a:t>” 2</a:t>
            </a:r>
          </a:p>
          <a:p>
            <a:endParaRPr lang="es-PE" sz="20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s-PE" sz="2800" u="sng" dirty="0" smtClean="0"/>
              <a:t>Comente, critique y </a:t>
            </a:r>
            <a:r>
              <a:rPr lang="es-PE" sz="2800" b="1" u="sng" dirty="0" smtClean="0">
                <a:solidFill>
                  <a:srgbClr val="FF0000"/>
                </a:solidFill>
              </a:rPr>
              <a:t>corrija</a:t>
            </a:r>
            <a:r>
              <a:rPr lang="es-PE" sz="2800" u="sng" dirty="0" smtClean="0"/>
              <a:t> el siguiente pasaje:</a:t>
            </a:r>
          </a:p>
          <a:p>
            <a:pPr lvl="1" algn="l"/>
            <a:r>
              <a:rPr lang="es-PE" u="sng" dirty="0" smtClean="0"/>
              <a:t>“Cuando Copérnico golpeó de casualidad su telescopio, el aparato giró y quedó apuntando a un planeta desconocido. Desde entonces “</a:t>
            </a:r>
            <a:r>
              <a:rPr lang="es-PE" b="1" u="sng" dirty="0" smtClean="0"/>
              <a:t>el giro copernicano</a:t>
            </a:r>
            <a:r>
              <a:rPr lang="es-PE" u="sng" dirty="0" smtClean="0"/>
              <a:t>” ha querido significar ese “golpe de suerte” que nos ayuda en los momentos oscuros” (Cfr. Mario Moreno Cantinflas, 2023)</a:t>
            </a:r>
          </a:p>
          <a:p>
            <a:pPr lvl="1" algn="l"/>
            <a:endParaRPr lang="es-PE" u="sng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s-PE" sz="2800" u="sng" dirty="0" smtClean="0"/>
              <a:t>¿Qué tipo de </a:t>
            </a:r>
            <a:r>
              <a:rPr lang="es-PE" sz="2800" b="1" u="sng" dirty="0" smtClean="0"/>
              <a:t>moral</a:t>
            </a:r>
            <a:r>
              <a:rPr lang="es-PE" sz="2800" u="sng" dirty="0" smtClean="0"/>
              <a:t> busca </a:t>
            </a:r>
            <a:r>
              <a:rPr lang="es-PE" sz="2800" b="1" u="sng" dirty="0" smtClean="0"/>
              <a:t>Kant</a:t>
            </a:r>
            <a:r>
              <a:rPr lang="es-PE" sz="2800" u="sng" dirty="0" smtClean="0"/>
              <a:t> con el concepto de “</a:t>
            </a:r>
            <a:r>
              <a:rPr lang="es-PE" sz="2800" b="1" u="sng" dirty="0" smtClean="0"/>
              <a:t>imperativos categóricos</a:t>
            </a:r>
            <a:r>
              <a:rPr lang="es-PE" sz="2800" u="sng" dirty="0" smtClean="0"/>
              <a:t>” ?</a:t>
            </a:r>
            <a:endParaRPr lang="es-PE" sz="2800" dirty="0" smtClean="0"/>
          </a:p>
          <a:p>
            <a:pPr algn="l"/>
            <a:endParaRPr lang="es-PE" sz="20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PE" sz="1600" dirty="0" smtClean="0"/>
              <a:t>Desarrollar 2 preguntas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PE" sz="1600" dirty="0" smtClean="0"/>
              <a:t>Desconectarse de la conferencia y resolverlas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PE" sz="1600" dirty="0"/>
              <a:t>Enviar desarrolladas en </a:t>
            </a:r>
            <a:r>
              <a:rPr lang="es-PE" sz="1600" dirty="0">
                <a:solidFill>
                  <a:srgbClr val="FF0000"/>
                </a:solidFill>
              </a:rPr>
              <a:t>1 cara cada pregunta </a:t>
            </a:r>
            <a:r>
              <a:rPr lang="es-PE" sz="1600" dirty="0"/>
              <a:t>a: </a:t>
            </a:r>
            <a:r>
              <a:rPr lang="es-PE" sz="1600" dirty="0" smtClean="0">
                <a:solidFill>
                  <a:schemeClr val="accent6">
                    <a:lumMod val="75000"/>
                  </a:schemeClr>
                </a:solidFill>
              </a:rPr>
              <a:t>cletothar@Gmail.com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PE" sz="1600" dirty="0" smtClean="0"/>
              <a:t>Al terminar, ingresar a la conferencia de nuevo para la Parte 2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PE" sz="1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PE" sz="1600" dirty="0" smtClean="0"/>
              <a:t>Ejemplo de cita: </a:t>
            </a:r>
            <a:r>
              <a:rPr lang="es-PE" sz="1600" dirty="0" err="1" smtClean="0"/>
              <a:t>Todorov</a:t>
            </a:r>
            <a:r>
              <a:rPr lang="es-PE" sz="1600" dirty="0" smtClean="0"/>
              <a:t> refiere “</a:t>
            </a:r>
            <a:r>
              <a:rPr lang="es-PE" sz="1600" dirty="0" err="1" smtClean="0"/>
              <a:t>Bla</a:t>
            </a:r>
            <a:r>
              <a:rPr lang="es-PE" sz="1600" dirty="0" smtClean="0"/>
              <a:t> </a:t>
            </a:r>
            <a:r>
              <a:rPr lang="es-PE" sz="1600" dirty="0" err="1" smtClean="0"/>
              <a:t>lblablalb</a:t>
            </a:r>
            <a:r>
              <a:rPr lang="es-PE" sz="1600" dirty="0" smtClean="0"/>
              <a:t>” (2000, p.123)</a:t>
            </a:r>
            <a:endParaRPr lang="es-PE" sz="1600" dirty="0"/>
          </a:p>
          <a:p>
            <a:endParaRPr lang="es-PE" sz="2000" dirty="0"/>
          </a:p>
          <a:p>
            <a:endParaRPr lang="es-PE" sz="2000" dirty="0"/>
          </a:p>
          <a:p>
            <a:r>
              <a:rPr lang="es-PE" sz="2000" dirty="0" smtClean="0">
                <a:solidFill>
                  <a:srgbClr val="FF0000"/>
                </a:solidFill>
              </a:rPr>
              <a:t>Parte 2: Respuestas para discutir</a:t>
            </a:r>
          </a:p>
        </p:txBody>
      </p:sp>
    </p:spTree>
    <p:extLst>
      <p:ext uri="{BB962C8B-B14F-4D97-AF65-F5344CB8AC3E}">
        <p14:creationId xmlns:p14="http://schemas.microsoft.com/office/powerpoint/2010/main" val="381051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94900"/>
            <a:ext cx="9144000" cy="510494"/>
          </a:xfrm>
        </p:spPr>
        <p:txBody>
          <a:bodyPr>
            <a:normAutofit fontScale="90000"/>
          </a:bodyPr>
          <a:lstStyle/>
          <a:p>
            <a:r>
              <a:rPr lang="es-PE" sz="4000" dirty="0"/>
              <a:t>3</a:t>
            </a:r>
            <a:r>
              <a:rPr lang="es-PE" sz="4000" dirty="0" smtClean="0"/>
              <a:t>er Control de Lectura</a:t>
            </a:r>
            <a:endParaRPr lang="es-PE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2697" y="705394"/>
            <a:ext cx="11612880" cy="5564777"/>
          </a:xfrm>
        </p:spPr>
        <p:txBody>
          <a:bodyPr>
            <a:noAutofit/>
          </a:bodyPr>
          <a:lstStyle/>
          <a:p>
            <a:r>
              <a:rPr lang="es-PE" sz="2800" dirty="0" smtClean="0">
                <a:solidFill>
                  <a:srgbClr val="FF0000"/>
                </a:solidFill>
              </a:rPr>
              <a:t>ELEGIR 2 (1/2 cara </a:t>
            </a:r>
            <a:r>
              <a:rPr lang="es-PE" sz="2800" dirty="0" err="1" smtClean="0">
                <a:solidFill>
                  <a:srgbClr val="FF0000"/>
                </a:solidFill>
              </a:rPr>
              <a:t>aprox</a:t>
            </a:r>
            <a:r>
              <a:rPr lang="es-PE" sz="2800" dirty="0" smtClean="0">
                <a:solidFill>
                  <a:srgbClr val="FF0000"/>
                </a:solidFill>
              </a:rPr>
              <a:t> por pregunta – enviar hasta las 7:47pm)</a:t>
            </a:r>
          </a:p>
          <a:p>
            <a:endParaRPr lang="es-PE" sz="28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s-PE" sz="2800" u="sng" dirty="0" smtClean="0"/>
              <a:t>¿En qué consiste la teoría de la Justicia como Equidad?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800" u="sng" dirty="0" smtClean="0"/>
              <a:t>¿Qué elementos son cruciales para la justicia? ¿Cuáles y por qué? </a:t>
            </a:r>
            <a:endParaRPr lang="es-PE" sz="2800" u="sng" dirty="0"/>
          </a:p>
          <a:p>
            <a:pPr marL="457200" indent="-457200" algn="l">
              <a:buFont typeface="+mj-lt"/>
              <a:buAutoNum type="arabicPeriod"/>
            </a:pPr>
            <a:r>
              <a:rPr lang="es-PE" sz="2800" u="sng" dirty="0" smtClean="0"/>
              <a:t>¿En qué sentido todas las culturas parecen aspirar a una sociedad justa? ¿Qué relación existe entre esto y el </a:t>
            </a:r>
            <a:r>
              <a:rPr lang="es-PE" sz="2800" u="sng" dirty="0" err="1" smtClean="0"/>
              <a:t>contractualismo</a:t>
            </a:r>
            <a:r>
              <a:rPr lang="es-PE" sz="2800" u="sng" dirty="0" smtClean="0"/>
              <a:t>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800" u="sng" dirty="0" smtClean="0"/>
              <a:t>¿Qué son la “posición original” y el “velo de la ignorancia”? ¿Para qué sirven?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800" u="sng" dirty="0" smtClean="0"/>
              <a:t>Considerando los bienestares que la sociedad produce en su conjunto: ¿De qué modo propone </a:t>
            </a:r>
            <a:r>
              <a:rPr lang="es-PE" sz="2800" u="sng" dirty="0" err="1" smtClean="0"/>
              <a:t>Rawls</a:t>
            </a:r>
            <a:r>
              <a:rPr lang="es-PE" sz="2800" u="sng" dirty="0" smtClean="0"/>
              <a:t> que se deben distribuir, y qué relación guarda con ello el concepto de “equidad”?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PE" sz="2800" u="sng" dirty="0" smtClean="0"/>
              <a:t>¿Es totalmente necesario el “</a:t>
            </a:r>
            <a:r>
              <a:rPr lang="es-PE" sz="2800" i="1" u="sng" dirty="0" err="1" smtClean="0"/>
              <a:t>fair</a:t>
            </a:r>
            <a:r>
              <a:rPr lang="es-PE" sz="2800" i="1" u="sng" dirty="0" smtClean="0"/>
              <a:t> </a:t>
            </a:r>
            <a:r>
              <a:rPr lang="es-PE" sz="2800" i="1" u="sng" dirty="0" err="1" smtClean="0"/>
              <a:t>play</a:t>
            </a:r>
            <a:r>
              <a:rPr lang="es-PE" sz="2800" u="sng" dirty="0" smtClean="0"/>
              <a:t>”? ¿Cómo podemos pensar este pasaje en el caso peruano?</a:t>
            </a:r>
          </a:p>
          <a:p>
            <a:pPr marL="457200" indent="-457200" algn="l">
              <a:buFont typeface="+mj-lt"/>
              <a:buAutoNum type="arabicPeriod"/>
            </a:pPr>
            <a:endParaRPr lang="es-PE" sz="2000" dirty="0"/>
          </a:p>
          <a:p>
            <a:endParaRPr lang="es-PE" sz="2800" dirty="0"/>
          </a:p>
          <a:p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48373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94900"/>
            <a:ext cx="9144000" cy="510494"/>
          </a:xfrm>
        </p:spPr>
        <p:txBody>
          <a:bodyPr>
            <a:normAutofit fontScale="90000"/>
          </a:bodyPr>
          <a:lstStyle/>
          <a:p>
            <a:r>
              <a:rPr lang="es-PE" sz="4000" dirty="0"/>
              <a:t>3</a:t>
            </a:r>
            <a:r>
              <a:rPr lang="es-PE" sz="4000" dirty="0" smtClean="0"/>
              <a:t>er Control de Lectura</a:t>
            </a:r>
            <a:endParaRPr lang="es-PE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2697" y="705394"/>
            <a:ext cx="11612880" cy="5564777"/>
          </a:xfrm>
        </p:spPr>
        <p:txBody>
          <a:bodyPr>
            <a:noAutofit/>
          </a:bodyPr>
          <a:lstStyle/>
          <a:p>
            <a:r>
              <a:rPr lang="es-PE" sz="2800" dirty="0">
                <a:solidFill>
                  <a:srgbClr val="FF0000"/>
                </a:solidFill>
              </a:rPr>
              <a:t>ELEGIR 2 (1/2 cara </a:t>
            </a:r>
            <a:r>
              <a:rPr lang="es-PE" sz="2800" dirty="0" err="1">
                <a:solidFill>
                  <a:srgbClr val="FF0000"/>
                </a:solidFill>
              </a:rPr>
              <a:t>aprox</a:t>
            </a:r>
            <a:r>
              <a:rPr lang="es-PE" sz="2800" dirty="0">
                <a:solidFill>
                  <a:srgbClr val="FF0000"/>
                </a:solidFill>
              </a:rPr>
              <a:t> por pregunta – enviar hasta las 7:47pm)</a:t>
            </a:r>
          </a:p>
          <a:p>
            <a:endParaRPr lang="es-PE" sz="28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s-PE" sz="2800" u="sng" dirty="0" smtClean="0"/>
              <a:t>¿En qué sentido se entiende a la ecología superficial?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800" u="sng" dirty="0" smtClean="0"/>
              <a:t>¿Qué quiere decir que vivimos ordenados en un paradigma “antropocéntrico” y hacia dónde nos propone orientar </a:t>
            </a:r>
            <a:r>
              <a:rPr lang="es-PE" sz="2800" u="sng" dirty="0" err="1" smtClean="0"/>
              <a:t>Naess</a:t>
            </a:r>
            <a:r>
              <a:rPr lang="es-PE" sz="2800" u="sng" dirty="0" smtClean="0"/>
              <a:t>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800" u="sng" dirty="0" smtClean="0"/>
              <a:t>¿Qué elementos caracterizan a la </a:t>
            </a:r>
            <a:r>
              <a:rPr lang="es-PE" sz="2800" u="sng" dirty="0" err="1" smtClean="0"/>
              <a:t>ecosofía</a:t>
            </a:r>
            <a:r>
              <a:rPr lang="es-PE" sz="2800" u="sng" dirty="0" smtClean="0"/>
              <a:t>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E" sz="2800" u="sng" dirty="0" smtClean="0"/>
              <a:t>¿Son los derechos animales y ambientales un tema político?</a:t>
            </a:r>
          </a:p>
          <a:p>
            <a:pPr marL="457200" indent="-457200" algn="l">
              <a:buFont typeface="+mj-lt"/>
              <a:buAutoNum type="arabicPeriod"/>
            </a:pPr>
            <a:endParaRPr lang="es-PE" sz="2800" u="sng" dirty="0" smtClean="0"/>
          </a:p>
          <a:p>
            <a:pPr marL="457200" indent="-457200" algn="l">
              <a:buFont typeface="+mj-lt"/>
              <a:buAutoNum type="arabicPeriod"/>
            </a:pPr>
            <a:endParaRPr lang="es-PE" sz="2000" dirty="0"/>
          </a:p>
          <a:p>
            <a:endParaRPr lang="es-PE" sz="2800" dirty="0"/>
          </a:p>
          <a:p>
            <a:endParaRPr lang="es-PE" sz="2800" dirty="0"/>
          </a:p>
        </p:txBody>
      </p:sp>
      <p:pic>
        <p:nvPicPr>
          <p:cNvPr id="1026" name="Picture 2" descr="Friedrich Nietzsche - Hadi Karim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652" y="4550231"/>
            <a:ext cx="1719940" cy="171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810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873</Words>
  <Application>Microsoft Office PowerPoint</Application>
  <PresentationFormat>Panorámica</PresentationFormat>
  <Paragraphs>88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1er Control de Lectura</vt:lpstr>
      <vt:lpstr>1er Control de Lectura</vt:lpstr>
      <vt:lpstr>2do Control de Lectura</vt:lpstr>
      <vt:lpstr>2do Control de Lectura</vt:lpstr>
      <vt:lpstr>3er Control de Lectura</vt:lpstr>
      <vt:lpstr>3er Control de Lectura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1er Control de Lectura</dc:title>
  <dc:creator>Usuario de Windows</dc:creator>
  <cp:lastModifiedBy>Usuario de Windows</cp:lastModifiedBy>
  <cp:revision>37</cp:revision>
  <dcterms:created xsi:type="dcterms:W3CDTF">2021-09-15T17:38:39Z</dcterms:created>
  <dcterms:modified xsi:type="dcterms:W3CDTF">2021-11-17T18:40:30Z</dcterms:modified>
</cp:coreProperties>
</file>