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66" r:id="rId3"/>
    <p:sldId id="257" r:id="rId4"/>
    <p:sldId id="265" r:id="rId5"/>
    <p:sldId id="259" r:id="rId6"/>
    <p:sldId id="261" r:id="rId7"/>
    <p:sldId id="267" r:id="rId8"/>
    <p:sldId id="258" r:id="rId9"/>
    <p:sldId id="262" r:id="rId10"/>
    <p:sldId id="263" r:id="rId11"/>
    <p:sldId id="264" r:id="rId12"/>
    <p:sldId id="268"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3E521-086B-BE49-AA74-79BCA3680EFC}" v="5" dt="2020-08-25T17:19:16.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1"/>
  </p:normalViewPr>
  <p:slideViewPr>
    <p:cSldViewPr>
      <p:cViewPr varScale="1">
        <p:scale>
          <a:sx n="107" d="100"/>
          <a:sy n="107" d="100"/>
        </p:scale>
        <p:origin x="56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Fernandez" userId="f716f140-8a70-4241-8f98-160c11c4f462" providerId="ADAL" clId="{2D83E521-086B-BE49-AA74-79BCA3680EFC}"/>
    <pc:docChg chg="custSel mod modSld">
      <pc:chgData name="Rafael Fernandez" userId="f716f140-8a70-4241-8f98-160c11c4f462" providerId="ADAL" clId="{2D83E521-086B-BE49-AA74-79BCA3680EFC}" dt="2020-08-25T17:20:50.173" v="28" actId="20577"/>
      <pc:docMkLst>
        <pc:docMk/>
      </pc:docMkLst>
      <pc:sldChg chg="modSp mod">
        <pc:chgData name="Rafael Fernandez" userId="f716f140-8a70-4241-8f98-160c11c4f462" providerId="ADAL" clId="{2D83E521-086B-BE49-AA74-79BCA3680EFC}" dt="2020-08-25T17:17:49.700" v="20" actId="6549"/>
        <pc:sldMkLst>
          <pc:docMk/>
          <pc:sldMk cId="0" sldId="258"/>
        </pc:sldMkLst>
        <pc:spChg chg="mod">
          <ac:chgData name="Rafael Fernandez" userId="f716f140-8a70-4241-8f98-160c11c4f462" providerId="ADAL" clId="{2D83E521-086B-BE49-AA74-79BCA3680EFC}" dt="2020-08-25T17:17:49.700" v="20" actId="6549"/>
          <ac:spMkLst>
            <pc:docMk/>
            <pc:sldMk cId="0" sldId="258"/>
            <ac:spMk id="3" creationId="{00000000-0000-0000-0000-000000000000}"/>
          </ac:spMkLst>
        </pc:spChg>
      </pc:sldChg>
      <pc:sldChg chg="addSp delSp modSp mod">
        <pc:chgData name="Rafael Fernandez" userId="f716f140-8a70-4241-8f98-160c11c4f462" providerId="ADAL" clId="{2D83E521-086B-BE49-AA74-79BCA3680EFC}" dt="2020-08-25T17:19:25.724" v="27" actId="26606"/>
        <pc:sldMkLst>
          <pc:docMk/>
          <pc:sldMk cId="900206699" sldId="262"/>
        </pc:sldMkLst>
        <pc:spChg chg="mod">
          <ac:chgData name="Rafael Fernandez" userId="f716f140-8a70-4241-8f98-160c11c4f462" providerId="ADAL" clId="{2D83E521-086B-BE49-AA74-79BCA3680EFC}" dt="2020-08-25T17:18:17.771" v="22" actId="207"/>
          <ac:spMkLst>
            <pc:docMk/>
            <pc:sldMk cId="900206699" sldId="262"/>
            <ac:spMk id="3" creationId="{00000000-0000-0000-0000-000000000000}"/>
          </ac:spMkLst>
        </pc:spChg>
        <pc:spChg chg="add del mod">
          <ac:chgData name="Rafael Fernandez" userId="f716f140-8a70-4241-8f98-160c11c4f462" providerId="ADAL" clId="{2D83E521-086B-BE49-AA74-79BCA3680EFC}" dt="2020-08-25T17:19:16.154" v="26"/>
          <ac:spMkLst>
            <pc:docMk/>
            <pc:sldMk cId="900206699" sldId="262"/>
            <ac:spMk id="5" creationId="{C221A61F-B6C1-6546-9672-F84749A8A59F}"/>
          </ac:spMkLst>
        </pc:spChg>
        <pc:picChg chg="add del">
          <ac:chgData name="Rafael Fernandez" userId="f716f140-8a70-4241-8f98-160c11c4f462" providerId="ADAL" clId="{2D83E521-086B-BE49-AA74-79BCA3680EFC}" dt="2020-08-25T17:19:06.902" v="24"/>
          <ac:picMkLst>
            <pc:docMk/>
            <pc:sldMk cId="900206699" sldId="262"/>
            <ac:picMk id="1026" creationId="{0D245FC1-DD8D-9040-ABC1-020EE17E4D58}"/>
          </ac:picMkLst>
        </pc:picChg>
        <pc:picChg chg="add mod">
          <ac:chgData name="Rafael Fernandez" userId="f716f140-8a70-4241-8f98-160c11c4f462" providerId="ADAL" clId="{2D83E521-086B-BE49-AA74-79BCA3680EFC}" dt="2020-08-25T17:19:25.724" v="27" actId="26606"/>
          <ac:picMkLst>
            <pc:docMk/>
            <pc:sldMk cId="900206699" sldId="262"/>
            <ac:picMk id="1028" creationId="{73433E3A-396B-F343-91E1-670CCD936741}"/>
          </ac:picMkLst>
        </pc:picChg>
        <pc:picChg chg="del">
          <ac:chgData name="Rafael Fernandez" userId="f716f140-8a70-4241-8f98-160c11c4f462" providerId="ADAL" clId="{2D83E521-086B-BE49-AA74-79BCA3680EFC}" dt="2020-08-25T17:19:12.749" v="25" actId="478"/>
          <ac:picMkLst>
            <pc:docMk/>
            <pc:sldMk cId="900206699" sldId="262"/>
            <ac:picMk id="5122" creationId="{C242E879-B1F9-0242-8F7B-A8B83A3C2DEE}"/>
          </ac:picMkLst>
        </pc:picChg>
      </pc:sldChg>
      <pc:sldChg chg="modSp mod">
        <pc:chgData name="Rafael Fernandez" userId="f716f140-8a70-4241-8f98-160c11c4f462" providerId="ADAL" clId="{2D83E521-086B-BE49-AA74-79BCA3680EFC}" dt="2020-08-25T17:06:57.271" v="5" actId="20577"/>
        <pc:sldMkLst>
          <pc:docMk/>
          <pc:sldMk cId="0" sldId="265"/>
        </pc:sldMkLst>
        <pc:spChg chg="mod">
          <ac:chgData name="Rafael Fernandez" userId="f716f140-8a70-4241-8f98-160c11c4f462" providerId="ADAL" clId="{2D83E521-086B-BE49-AA74-79BCA3680EFC}" dt="2020-08-25T17:06:57.271" v="5" actId="20577"/>
          <ac:spMkLst>
            <pc:docMk/>
            <pc:sldMk cId="0" sldId="265"/>
            <ac:spMk id="11" creationId="{2C05DD60-42E6-994C-A7E2-463C6FFB4ECD}"/>
          </ac:spMkLst>
        </pc:spChg>
      </pc:sldChg>
      <pc:sldChg chg="modSp mod">
        <pc:chgData name="Rafael Fernandez" userId="f716f140-8a70-4241-8f98-160c11c4f462" providerId="ADAL" clId="{2D83E521-086B-BE49-AA74-79BCA3680EFC}" dt="2020-08-25T17:06:33.131" v="3" actId="20577"/>
        <pc:sldMkLst>
          <pc:docMk/>
          <pc:sldMk cId="3817375350" sldId="266"/>
        </pc:sldMkLst>
        <pc:spChg chg="mod">
          <ac:chgData name="Rafael Fernandez" userId="f716f140-8a70-4241-8f98-160c11c4f462" providerId="ADAL" clId="{2D83E521-086B-BE49-AA74-79BCA3680EFC}" dt="2020-08-25T17:06:33.131" v="3" actId="20577"/>
          <ac:spMkLst>
            <pc:docMk/>
            <pc:sldMk cId="3817375350" sldId="266"/>
            <ac:spMk id="5" creationId="{75AA61CF-2C03-6A46-938F-78FADC431756}"/>
          </ac:spMkLst>
        </pc:spChg>
      </pc:sldChg>
      <pc:sldChg chg="modSp mod">
        <pc:chgData name="Rafael Fernandez" userId="f716f140-8a70-4241-8f98-160c11c4f462" providerId="ADAL" clId="{2D83E521-086B-BE49-AA74-79BCA3680EFC}" dt="2020-08-25T17:20:50.173" v="28" actId="20577"/>
        <pc:sldMkLst>
          <pc:docMk/>
          <pc:sldMk cId="2050491541" sldId="268"/>
        </pc:sldMkLst>
        <pc:spChg chg="mod">
          <ac:chgData name="Rafael Fernandez" userId="f716f140-8a70-4241-8f98-160c11c4f462" providerId="ADAL" clId="{2D83E521-086B-BE49-AA74-79BCA3680EFC}" dt="2020-08-25T17:20:50.173" v="28" actId="20577"/>
          <ac:spMkLst>
            <pc:docMk/>
            <pc:sldMk cId="2050491541" sldId="268"/>
            <ac:spMk id="7" creationId="{0E50F853-220D-884D-BBAE-FC61FABB6F4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DFA29D-C273-4D2B-8CEB-6A003025FF6D}" type="datetimeFigureOut">
              <a:rPr lang="es-PE" smtClean="0"/>
              <a:pPr/>
              <a:t>25/08/20</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26DDD0-5F05-42B7-A612-9105145FD202}" type="slidenum">
              <a:rPr lang="es-PE" smtClean="0"/>
              <a:pPr/>
              <a:t>‹Nº›</a:t>
            </a:fld>
            <a:endParaRPr lang="es-PE"/>
          </a:p>
        </p:txBody>
      </p:sp>
    </p:spTree>
    <p:extLst>
      <p:ext uri="{BB962C8B-B14F-4D97-AF65-F5344CB8AC3E}">
        <p14:creationId xmlns:p14="http://schemas.microsoft.com/office/powerpoint/2010/main" val="1916399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FB26DDD0-5F05-42B7-A612-9105145FD202}" type="slidenum">
              <a:rPr lang="es-PE" smtClean="0"/>
              <a:pPr/>
              <a:t>1</a:t>
            </a:fld>
            <a:endParaRPr lang="es-PE"/>
          </a:p>
        </p:txBody>
      </p:sp>
    </p:spTree>
    <p:extLst>
      <p:ext uri="{BB962C8B-B14F-4D97-AF65-F5344CB8AC3E}">
        <p14:creationId xmlns:p14="http://schemas.microsoft.com/office/powerpoint/2010/main" val="250943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FB26DDD0-5F05-42B7-A612-9105145FD202}" type="slidenum">
              <a:rPr lang="es-PE" smtClean="0"/>
              <a:pPr/>
              <a:t>3</a:t>
            </a:fld>
            <a:endParaRPr lang="es-PE"/>
          </a:p>
        </p:txBody>
      </p:sp>
    </p:spTree>
    <p:extLst>
      <p:ext uri="{BB962C8B-B14F-4D97-AF65-F5344CB8AC3E}">
        <p14:creationId xmlns:p14="http://schemas.microsoft.com/office/powerpoint/2010/main" val="4132960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FB26DDD0-5F05-42B7-A612-9105145FD202}" type="slidenum">
              <a:rPr lang="es-PE" smtClean="0"/>
              <a:pPr/>
              <a:t>5</a:t>
            </a:fld>
            <a:endParaRPr lang="es-PE"/>
          </a:p>
        </p:txBody>
      </p:sp>
    </p:spTree>
    <p:extLst>
      <p:ext uri="{BB962C8B-B14F-4D97-AF65-F5344CB8AC3E}">
        <p14:creationId xmlns:p14="http://schemas.microsoft.com/office/powerpoint/2010/main" val="2697862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FB26DDD0-5F05-42B7-A612-9105145FD202}" type="slidenum">
              <a:rPr lang="es-PE" smtClean="0"/>
              <a:pPr/>
              <a:t>6</a:t>
            </a:fld>
            <a:endParaRPr lang="es-PE"/>
          </a:p>
        </p:txBody>
      </p:sp>
    </p:spTree>
    <p:extLst>
      <p:ext uri="{BB962C8B-B14F-4D97-AF65-F5344CB8AC3E}">
        <p14:creationId xmlns:p14="http://schemas.microsoft.com/office/powerpoint/2010/main" val="110881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FB26DDD0-5F05-42B7-A612-9105145FD202}" type="slidenum">
              <a:rPr lang="es-PE" smtClean="0"/>
              <a:pPr/>
              <a:t>8</a:t>
            </a:fld>
            <a:endParaRPr lang="es-PE"/>
          </a:p>
        </p:txBody>
      </p:sp>
    </p:spTree>
    <p:extLst>
      <p:ext uri="{BB962C8B-B14F-4D97-AF65-F5344CB8AC3E}">
        <p14:creationId xmlns:p14="http://schemas.microsoft.com/office/powerpoint/2010/main" val="2764285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FB26DDD0-5F05-42B7-A612-9105145FD202}" type="slidenum">
              <a:rPr lang="es-PE" smtClean="0"/>
              <a:pPr/>
              <a:t>9</a:t>
            </a:fld>
            <a:endParaRPr lang="es-PE"/>
          </a:p>
        </p:txBody>
      </p:sp>
    </p:spTree>
    <p:extLst>
      <p:ext uri="{BB962C8B-B14F-4D97-AF65-F5344CB8AC3E}">
        <p14:creationId xmlns:p14="http://schemas.microsoft.com/office/powerpoint/2010/main" val="3475126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FB26DDD0-5F05-42B7-A612-9105145FD202}" type="slidenum">
              <a:rPr lang="es-PE" smtClean="0"/>
              <a:pPr/>
              <a:t>10</a:t>
            </a:fld>
            <a:endParaRPr lang="es-PE"/>
          </a:p>
        </p:txBody>
      </p:sp>
    </p:spTree>
    <p:extLst>
      <p:ext uri="{BB962C8B-B14F-4D97-AF65-F5344CB8AC3E}">
        <p14:creationId xmlns:p14="http://schemas.microsoft.com/office/powerpoint/2010/main" val="703612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FB26DDD0-5F05-42B7-A612-9105145FD202}" type="slidenum">
              <a:rPr lang="es-PE" smtClean="0"/>
              <a:pPr/>
              <a:t>11</a:t>
            </a:fld>
            <a:endParaRPr lang="es-PE"/>
          </a:p>
        </p:txBody>
      </p:sp>
    </p:spTree>
    <p:extLst>
      <p:ext uri="{BB962C8B-B14F-4D97-AF65-F5344CB8AC3E}">
        <p14:creationId xmlns:p14="http://schemas.microsoft.com/office/powerpoint/2010/main" val="3217293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68997D3E-8A8C-4337-8639-416D13C48937}" type="datetimeFigureOut">
              <a:rPr lang="es-ES" smtClean="0"/>
              <a:pPr/>
              <a:t>25/8/20</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DAAA4D7-E29F-4193-8227-332027F2E08F}" type="slidenum">
              <a:rPr lang="es-ES" smtClean="0"/>
              <a:pPr/>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8997D3E-8A8C-4337-8639-416D13C48937}" type="datetimeFigureOut">
              <a:rPr lang="es-ES" smtClean="0"/>
              <a:pPr/>
              <a:t>25/8/20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DAAA4D7-E29F-4193-8227-332027F2E08F}"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4DAAA4D7-E29F-4193-8227-332027F2E08F}" type="slidenum">
              <a:rPr lang="es-ES" smtClean="0"/>
              <a:pPr/>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8997D3E-8A8C-4337-8639-416D13C48937}" type="datetimeFigureOut">
              <a:rPr lang="es-ES" smtClean="0"/>
              <a:pPr/>
              <a:t>25/8/20</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68997D3E-8A8C-4337-8639-416D13C48937}" type="datetimeFigureOut">
              <a:rPr lang="es-ES" smtClean="0"/>
              <a:pPr/>
              <a:t>25/8/20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4DAAA4D7-E29F-4193-8227-332027F2E08F}" type="slidenum">
              <a:rPr lang="es-ES" smtClean="0"/>
              <a:pPr/>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68997D3E-8A8C-4337-8639-416D13C48937}" type="datetimeFigureOut">
              <a:rPr lang="es-ES" smtClean="0"/>
              <a:pPr/>
              <a:t>25/8/20</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DAAA4D7-E29F-4193-8227-332027F2E08F}" type="slidenum">
              <a:rPr lang="es-ES" smtClean="0"/>
              <a:pPr/>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68997D3E-8A8C-4337-8639-416D13C48937}" type="datetimeFigureOut">
              <a:rPr lang="es-ES" smtClean="0"/>
              <a:pPr/>
              <a:t>25/8/20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DAAA4D7-E29F-4193-8227-332027F2E08F}" type="slidenum">
              <a:rPr lang="es-ES" smtClean="0"/>
              <a:pPr/>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68997D3E-8A8C-4337-8639-416D13C48937}" type="datetimeFigureOut">
              <a:rPr lang="es-ES" smtClean="0"/>
              <a:pPr/>
              <a:t>25/8/20</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4DAAA4D7-E29F-4193-8227-332027F2E08F}" type="slidenum">
              <a:rPr lang="es-ES" smtClean="0"/>
              <a:pPr/>
              <a:t>‹Nº›</a:t>
            </a:fld>
            <a:endParaRPr lang="es-ES"/>
          </a:p>
        </p:txBody>
      </p:sp>
      <p:sp>
        <p:nvSpPr>
          <p:cNvPr id="23" name="22 Título"/>
          <p:cNvSpPr>
            <a:spLocks noGrp="1"/>
          </p:cNvSpPr>
          <p:nvPr>
            <p:ph type="title"/>
          </p:nvPr>
        </p:nvSpPr>
        <p:spPr/>
        <p:txBody>
          <a:bodyPr rtlCol="0" anchor="b" anchorCtr="0"/>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8997D3E-8A8C-4337-8639-416D13C48937}" type="datetimeFigureOut">
              <a:rPr lang="es-ES" smtClean="0"/>
              <a:pPr/>
              <a:t>25/8/20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4DAAA4D7-E29F-4193-8227-332027F2E08F}"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68997D3E-8A8C-4337-8639-416D13C48937}" type="datetimeFigureOut">
              <a:rPr lang="es-ES" smtClean="0"/>
              <a:pPr/>
              <a:t>25/8/20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4DAAA4D7-E29F-4193-8227-332027F2E08F}"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DAAA4D7-E29F-4193-8227-332027F2E08F}" type="slidenum">
              <a:rPr lang="es-ES" smtClean="0"/>
              <a:pPr/>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68997D3E-8A8C-4337-8639-416D13C48937}" type="datetimeFigureOut">
              <a:rPr lang="es-ES" smtClean="0"/>
              <a:pPr/>
              <a:t>25/8/20</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4DAAA4D7-E29F-4193-8227-332027F2E08F}" type="slidenum">
              <a:rPr lang="es-ES" smtClean="0"/>
              <a:pPr/>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68997D3E-8A8C-4337-8639-416D13C48937}" type="datetimeFigureOut">
              <a:rPr lang="es-ES" smtClean="0"/>
              <a:pPr/>
              <a:t>25/8/20</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8997D3E-8A8C-4337-8639-416D13C48937}" type="datetimeFigureOut">
              <a:rPr lang="es-ES" smtClean="0"/>
              <a:pPr/>
              <a:t>25/8/20</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DAAA4D7-E29F-4193-8227-332027F2E08F}" type="slidenum">
              <a:rPr lang="es-ES" smtClean="0"/>
              <a:pPr/>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ubtítulo"/>
          <p:cNvSpPr>
            <a:spLocks noGrp="1"/>
          </p:cNvSpPr>
          <p:nvPr>
            <p:ph type="subTitle" idx="1"/>
          </p:nvPr>
        </p:nvSpPr>
        <p:spPr>
          <a:xfrm>
            <a:off x="533400" y="3861048"/>
            <a:ext cx="7854696" cy="1120088"/>
          </a:xfrm>
        </p:spPr>
        <p:txBody>
          <a:bodyPr/>
          <a:lstStyle/>
          <a:p>
            <a:r>
              <a:rPr lang="es-ES" dirty="0"/>
              <a:t>PENSAR EL ACCESO A DIOS</a:t>
            </a:r>
          </a:p>
        </p:txBody>
      </p:sp>
      <p:sp>
        <p:nvSpPr>
          <p:cNvPr id="4" name="3 Título"/>
          <p:cNvSpPr>
            <a:spLocks noGrp="1"/>
          </p:cNvSpPr>
          <p:nvPr>
            <p:ph type="ctrTitle"/>
          </p:nvPr>
        </p:nvSpPr>
        <p:spPr>
          <a:xfrm>
            <a:off x="500034" y="2130425"/>
            <a:ext cx="7958166" cy="1470025"/>
          </a:xfrm>
        </p:spPr>
        <p:txBody>
          <a:bodyPr/>
          <a:lstStyle/>
          <a:p>
            <a:r>
              <a:rPr lang="es-ES" sz="3400" dirty="0"/>
              <a:t>DESCARTES</a:t>
            </a:r>
            <a:r>
              <a:rPr lang="es-ES" dirty="0"/>
              <a:t> </a:t>
            </a:r>
            <a:r>
              <a:rPr lang="es-ES" sz="2000" dirty="0"/>
              <a:t>(1596-1650) </a:t>
            </a:r>
            <a:r>
              <a:rPr lang="es-ES" sz="3400" dirty="0"/>
              <a:t>Y PASCAL </a:t>
            </a:r>
            <a:r>
              <a:rPr lang="es-ES" sz="2000" dirty="0"/>
              <a:t>(1623-1662)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F66276-4CC2-C445-8254-B255C86337E5}"/>
              </a:ext>
            </a:extLst>
          </p:cNvPr>
          <p:cNvSpPr>
            <a:spLocks noGrp="1"/>
          </p:cNvSpPr>
          <p:nvPr>
            <p:ph type="title"/>
          </p:nvPr>
        </p:nvSpPr>
        <p:spPr>
          <a:xfrm>
            <a:off x="301752" y="228600"/>
            <a:ext cx="8534400" cy="758952"/>
          </a:xfrm>
        </p:spPr>
        <p:txBody>
          <a:bodyPr anchor="b">
            <a:normAutofit/>
          </a:bodyPr>
          <a:lstStyle/>
          <a:p>
            <a:r>
              <a:rPr lang="es-PE" dirty="0"/>
              <a:t>La posición de Pascal</a:t>
            </a:r>
          </a:p>
        </p:txBody>
      </p:sp>
      <p:sp>
        <p:nvSpPr>
          <p:cNvPr id="3" name="2 Marcador de contenido"/>
          <p:cNvSpPr>
            <a:spLocks noGrp="1"/>
          </p:cNvSpPr>
          <p:nvPr>
            <p:ph sz="half" idx="1"/>
          </p:nvPr>
        </p:nvSpPr>
        <p:spPr>
          <a:xfrm>
            <a:off x="301752" y="1371600"/>
            <a:ext cx="4038600" cy="4681728"/>
          </a:xfrm>
        </p:spPr>
        <p:txBody>
          <a:bodyPr>
            <a:normAutofit/>
          </a:bodyPr>
          <a:lstStyle/>
          <a:p>
            <a:pPr>
              <a:lnSpc>
                <a:spcPct val="90000"/>
              </a:lnSpc>
            </a:pPr>
            <a:r>
              <a:rPr lang="es-ES" sz="1600"/>
              <a:t>El rechazo de las pruebas de Dios descansa sobre tres niveles:</a:t>
            </a:r>
          </a:p>
          <a:p>
            <a:pPr marL="1325880" lvl="3" indent="-457200">
              <a:lnSpc>
                <a:spcPct val="90000"/>
              </a:lnSpc>
              <a:buFont typeface="+mj-lt"/>
              <a:buAutoNum type="alphaLcPeriod"/>
            </a:pPr>
            <a:r>
              <a:rPr lang="fr-FR" sz="1600" b="1" err="1">
                <a:solidFill>
                  <a:schemeClr val="tx1"/>
                </a:solidFill>
              </a:rPr>
              <a:t>Teológico</a:t>
            </a:r>
            <a:r>
              <a:rPr lang="fr-FR" sz="1600" b="1">
                <a:solidFill>
                  <a:schemeClr val="tx1"/>
                </a:solidFill>
              </a:rPr>
              <a:t>: </a:t>
            </a:r>
            <a:r>
              <a:rPr lang="fr-FR" sz="1600">
                <a:solidFill>
                  <a:schemeClr val="tx1"/>
                </a:solidFill>
              </a:rPr>
              <a:t>es el principal y </a:t>
            </a:r>
            <a:r>
              <a:rPr lang="fr-FR" sz="1600" err="1">
                <a:solidFill>
                  <a:schemeClr val="tx1"/>
                </a:solidFill>
              </a:rPr>
              <a:t>del</a:t>
            </a:r>
            <a:r>
              <a:rPr lang="fr-FR" sz="1600">
                <a:solidFill>
                  <a:schemeClr val="tx1"/>
                </a:solidFill>
              </a:rPr>
              <a:t> </a:t>
            </a:r>
            <a:r>
              <a:rPr lang="fr-FR" sz="1600" err="1">
                <a:solidFill>
                  <a:schemeClr val="tx1"/>
                </a:solidFill>
              </a:rPr>
              <a:t>cual</a:t>
            </a:r>
            <a:r>
              <a:rPr lang="fr-FR" sz="1600">
                <a:solidFill>
                  <a:schemeClr val="tx1"/>
                </a:solidFill>
              </a:rPr>
              <a:t> se </a:t>
            </a:r>
            <a:r>
              <a:rPr lang="fr-FR" sz="1600" err="1">
                <a:solidFill>
                  <a:schemeClr val="tx1"/>
                </a:solidFill>
              </a:rPr>
              <a:t>siguen</a:t>
            </a:r>
            <a:r>
              <a:rPr lang="fr-FR" sz="1600">
                <a:solidFill>
                  <a:schemeClr val="tx1"/>
                </a:solidFill>
              </a:rPr>
              <a:t> los </a:t>
            </a:r>
            <a:r>
              <a:rPr lang="fr-FR" sz="1600" err="1">
                <a:solidFill>
                  <a:schemeClr val="tx1"/>
                </a:solidFill>
              </a:rPr>
              <a:t>otros</a:t>
            </a:r>
            <a:r>
              <a:rPr lang="fr-FR" sz="1600">
                <a:solidFill>
                  <a:schemeClr val="tx1"/>
                </a:solidFill>
              </a:rPr>
              <a:t> dos. Se </a:t>
            </a:r>
            <a:r>
              <a:rPr lang="fr-FR" sz="1600" err="1">
                <a:solidFill>
                  <a:schemeClr val="tx1"/>
                </a:solidFill>
              </a:rPr>
              <a:t>trata</a:t>
            </a:r>
            <a:r>
              <a:rPr lang="fr-FR" sz="1600">
                <a:solidFill>
                  <a:schemeClr val="tx1"/>
                </a:solidFill>
              </a:rPr>
              <a:t> </a:t>
            </a:r>
            <a:r>
              <a:rPr lang="fr-FR" sz="1600" err="1">
                <a:solidFill>
                  <a:schemeClr val="tx1"/>
                </a:solidFill>
              </a:rPr>
              <a:t>del</a:t>
            </a:r>
            <a:r>
              <a:rPr lang="fr-FR" sz="1600">
                <a:solidFill>
                  <a:schemeClr val="tx1"/>
                </a:solidFill>
              </a:rPr>
              <a:t> </a:t>
            </a:r>
            <a:r>
              <a:rPr lang="fr-FR" sz="1600" err="1">
                <a:solidFill>
                  <a:schemeClr val="tx1"/>
                </a:solidFill>
              </a:rPr>
              <a:t>hecho</a:t>
            </a:r>
            <a:r>
              <a:rPr lang="fr-FR" sz="1600">
                <a:solidFill>
                  <a:schemeClr val="tx1"/>
                </a:solidFill>
              </a:rPr>
              <a:t> </a:t>
            </a:r>
            <a:r>
              <a:rPr lang="fr-FR" sz="1600" err="1">
                <a:solidFill>
                  <a:schemeClr val="tx1"/>
                </a:solidFill>
              </a:rPr>
              <a:t>del</a:t>
            </a:r>
            <a:r>
              <a:rPr lang="fr-FR" sz="1600">
                <a:solidFill>
                  <a:schemeClr val="tx1"/>
                </a:solidFill>
              </a:rPr>
              <a:t> </a:t>
            </a:r>
            <a:r>
              <a:rPr lang="fr-FR" sz="1600" err="1">
                <a:solidFill>
                  <a:schemeClr val="tx1"/>
                </a:solidFill>
              </a:rPr>
              <a:t>pecado</a:t>
            </a:r>
            <a:r>
              <a:rPr lang="fr-FR" sz="1600">
                <a:solidFill>
                  <a:schemeClr val="tx1"/>
                </a:solidFill>
              </a:rPr>
              <a:t> original que nos </a:t>
            </a:r>
            <a:r>
              <a:rPr lang="fr-FR" sz="1600" err="1">
                <a:solidFill>
                  <a:schemeClr val="tx1"/>
                </a:solidFill>
              </a:rPr>
              <a:t>impide</a:t>
            </a:r>
            <a:r>
              <a:rPr lang="fr-FR" sz="1600">
                <a:solidFill>
                  <a:schemeClr val="tx1"/>
                </a:solidFill>
              </a:rPr>
              <a:t> </a:t>
            </a:r>
            <a:r>
              <a:rPr lang="fr-FR" sz="1600" err="1">
                <a:solidFill>
                  <a:schemeClr val="tx1"/>
                </a:solidFill>
              </a:rPr>
              <a:t>conocer</a:t>
            </a:r>
            <a:r>
              <a:rPr lang="fr-FR" sz="1600">
                <a:solidFill>
                  <a:schemeClr val="tx1"/>
                </a:solidFill>
              </a:rPr>
              <a:t> la </a:t>
            </a:r>
            <a:r>
              <a:rPr lang="fr-FR" sz="1600" err="1">
                <a:solidFill>
                  <a:schemeClr val="tx1"/>
                </a:solidFill>
              </a:rPr>
              <a:t>verdad</a:t>
            </a:r>
            <a:r>
              <a:rPr lang="fr-FR" sz="1600">
                <a:solidFill>
                  <a:schemeClr val="tx1"/>
                </a:solidFill>
              </a:rPr>
              <a:t> y </a:t>
            </a:r>
            <a:r>
              <a:rPr lang="fr-FR" sz="1600" err="1">
                <a:solidFill>
                  <a:schemeClr val="tx1"/>
                </a:solidFill>
              </a:rPr>
              <a:t>hacer</a:t>
            </a:r>
            <a:r>
              <a:rPr lang="fr-FR" sz="1600">
                <a:solidFill>
                  <a:schemeClr val="tx1"/>
                </a:solidFill>
              </a:rPr>
              <a:t> el bien.</a:t>
            </a:r>
          </a:p>
          <a:p>
            <a:pPr marL="1325880" lvl="3" indent="-457200">
              <a:lnSpc>
                <a:spcPct val="90000"/>
              </a:lnSpc>
              <a:buFont typeface="+mj-lt"/>
              <a:buAutoNum type="alphaLcPeriod"/>
            </a:pPr>
            <a:r>
              <a:rPr lang="fr-FR" sz="1600" b="1" err="1">
                <a:solidFill>
                  <a:schemeClr val="tx1"/>
                </a:solidFill>
              </a:rPr>
              <a:t>Antropológico</a:t>
            </a:r>
            <a:r>
              <a:rPr lang="fr-FR" sz="1600" b="1">
                <a:solidFill>
                  <a:schemeClr val="tx1"/>
                </a:solidFill>
              </a:rPr>
              <a:t>: </a:t>
            </a:r>
            <a:r>
              <a:rPr lang="fr-FR" sz="1600" err="1">
                <a:solidFill>
                  <a:schemeClr val="tx1"/>
                </a:solidFill>
              </a:rPr>
              <a:t>hay</a:t>
            </a:r>
            <a:r>
              <a:rPr lang="fr-FR" sz="1600">
                <a:solidFill>
                  <a:schemeClr val="tx1"/>
                </a:solidFill>
              </a:rPr>
              <a:t> en el hombre </a:t>
            </a:r>
            <a:r>
              <a:rPr lang="fr-FR" sz="1600" err="1">
                <a:solidFill>
                  <a:schemeClr val="tx1"/>
                </a:solidFill>
              </a:rPr>
              <a:t>una</a:t>
            </a:r>
            <a:r>
              <a:rPr lang="fr-FR" sz="1600">
                <a:solidFill>
                  <a:schemeClr val="tx1"/>
                </a:solidFill>
              </a:rPr>
              <a:t> </a:t>
            </a:r>
            <a:r>
              <a:rPr lang="fr-FR" sz="1600" err="1">
                <a:solidFill>
                  <a:schemeClr val="tx1"/>
                </a:solidFill>
              </a:rPr>
              <a:t>antropología</a:t>
            </a:r>
            <a:r>
              <a:rPr lang="fr-FR" sz="1600">
                <a:solidFill>
                  <a:schemeClr val="tx1"/>
                </a:solidFill>
              </a:rPr>
              <a:t> </a:t>
            </a:r>
            <a:r>
              <a:rPr lang="fr-FR" sz="1600" err="1">
                <a:solidFill>
                  <a:schemeClr val="tx1"/>
                </a:solidFill>
              </a:rPr>
              <a:t>limitada</a:t>
            </a:r>
            <a:r>
              <a:rPr lang="fr-FR" sz="1600">
                <a:solidFill>
                  <a:schemeClr val="tx1"/>
                </a:solidFill>
              </a:rPr>
              <a:t> en el </a:t>
            </a:r>
            <a:r>
              <a:rPr lang="fr-FR" sz="1600" err="1">
                <a:solidFill>
                  <a:schemeClr val="tx1"/>
                </a:solidFill>
              </a:rPr>
              <a:t>orden</a:t>
            </a:r>
            <a:r>
              <a:rPr lang="fr-FR" sz="1600">
                <a:solidFill>
                  <a:schemeClr val="tx1"/>
                </a:solidFill>
              </a:rPr>
              <a:t> de </a:t>
            </a:r>
            <a:r>
              <a:rPr lang="fr-FR" sz="1600" err="1">
                <a:solidFill>
                  <a:schemeClr val="tx1"/>
                </a:solidFill>
              </a:rPr>
              <a:t>conocimiento</a:t>
            </a:r>
            <a:r>
              <a:rPr lang="fr-FR" sz="1600">
                <a:solidFill>
                  <a:schemeClr val="tx1"/>
                </a:solidFill>
              </a:rPr>
              <a:t> de </a:t>
            </a:r>
            <a:r>
              <a:rPr lang="fr-FR" sz="1600" err="1">
                <a:solidFill>
                  <a:schemeClr val="tx1"/>
                </a:solidFill>
              </a:rPr>
              <a:t>Dios</a:t>
            </a:r>
            <a:r>
              <a:rPr lang="fr-FR" sz="1600">
                <a:solidFill>
                  <a:schemeClr val="tx1"/>
                </a:solidFill>
              </a:rPr>
              <a:t>; </a:t>
            </a:r>
          </a:p>
          <a:p>
            <a:pPr marL="1325880" lvl="3" indent="-457200">
              <a:lnSpc>
                <a:spcPct val="90000"/>
              </a:lnSpc>
              <a:buFont typeface="+mj-lt"/>
              <a:buAutoNum type="alphaLcPeriod"/>
            </a:pPr>
            <a:r>
              <a:rPr lang="fr-FR" sz="1600" b="1" err="1">
                <a:solidFill>
                  <a:schemeClr val="tx1"/>
                </a:solidFill>
              </a:rPr>
              <a:t>Filosófico</a:t>
            </a:r>
            <a:r>
              <a:rPr lang="fr-FR" sz="1600" b="1">
                <a:solidFill>
                  <a:schemeClr val="tx1"/>
                </a:solidFill>
              </a:rPr>
              <a:t>: </a:t>
            </a:r>
            <a:r>
              <a:rPr lang="fr-FR" sz="1600" err="1">
                <a:solidFill>
                  <a:schemeClr val="tx1"/>
                </a:solidFill>
              </a:rPr>
              <a:t>Dios</a:t>
            </a:r>
            <a:r>
              <a:rPr lang="fr-FR" sz="1600">
                <a:solidFill>
                  <a:schemeClr val="tx1"/>
                </a:solidFill>
              </a:rPr>
              <a:t> se </a:t>
            </a:r>
            <a:r>
              <a:rPr lang="fr-FR" sz="1600" err="1">
                <a:solidFill>
                  <a:schemeClr val="tx1"/>
                </a:solidFill>
              </a:rPr>
              <a:t>esconde</a:t>
            </a:r>
            <a:r>
              <a:rPr lang="fr-FR" sz="1600">
                <a:solidFill>
                  <a:schemeClr val="tx1"/>
                </a:solidFill>
              </a:rPr>
              <a:t>. No es un </a:t>
            </a:r>
            <a:r>
              <a:rPr lang="fr-FR" sz="1600" err="1">
                <a:solidFill>
                  <a:schemeClr val="tx1"/>
                </a:solidFill>
              </a:rPr>
              <a:t>Dios</a:t>
            </a:r>
            <a:r>
              <a:rPr lang="fr-FR" sz="1600">
                <a:solidFill>
                  <a:schemeClr val="tx1"/>
                </a:solidFill>
              </a:rPr>
              <a:t> </a:t>
            </a:r>
            <a:r>
              <a:rPr lang="fr-FR" sz="1600" err="1">
                <a:solidFill>
                  <a:schemeClr val="tx1"/>
                </a:solidFill>
              </a:rPr>
              <a:t>escondido</a:t>
            </a:r>
            <a:r>
              <a:rPr lang="fr-FR" sz="1600">
                <a:solidFill>
                  <a:schemeClr val="tx1"/>
                </a:solidFill>
              </a:rPr>
              <a:t>, sino que se </a:t>
            </a:r>
            <a:r>
              <a:rPr lang="fr-FR" sz="1600" err="1">
                <a:solidFill>
                  <a:schemeClr val="tx1"/>
                </a:solidFill>
              </a:rPr>
              <a:t>esconde</a:t>
            </a:r>
            <a:r>
              <a:rPr lang="fr-FR" sz="1600">
                <a:solidFill>
                  <a:schemeClr val="tx1"/>
                </a:solidFill>
              </a:rPr>
              <a:t>.</a:t>
            </a:r>
            <a:endParaRPr lang="es-ES" sz="1600">
              <a:solidFill>
                <a:schemeClr val="tx1"/>
              </a:solidFill>
            </a:endParaRPr>
          </a:p>
          <a:p>
            <a:pPr lvl="1">
              <a:lnSpc>
                <a:spcPct val="90000"/>
              </a:lnSpc>
            </a:pPr>
            <a:r>
              <a:rPr lang="es-ES" sz="1600">
                <a:solidFill>
                  <a:schemeClr val="tx1"/>
                </a:solidFill>
              </a:rPr>
              <a:t> Hay, sin embargo, pruebas morales o históricas, como se ha dicho, el testimonio que nos muestra el Dios de la caridad.</a:t>
            </a:r>
          </a:p>
        </p:txBody>
      </p:sp>
      <p:pic>
        <p:nvPicPr>
          <p:cNvPr id="6146" name="Picture 2" descr="Pascal y la existencia de Dios | KubernÉtica">
            <a:extLst>
              <a:ext uri="{FF2B5EF4-FFF2-40B4-BE49-F238E27FC236}">
                <a16:creationId xmlns:a16="http://schemas.microsoft.com/office/drawing/2014/main" id="{E9B3435B-A4E1-D240-BB10-7EC79C417DA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800600" y="1591738"/>
            <a:ext cx="4038600" cy="4241452"/>
          </a:xfrm>
          <a:prstGeom prst="rect">
            <a:avLst/>
          </a:prstGeom>
          <a:solidFill>
            <a:srgbClr val="FFFFFF"/>
          </a:solidFill>
        </p:spPr>
      </p:pic>
    </p:spTree>
    <p:extLst>
      <p:ext uri="{BB962C8B-B14F-4D97-AF65-F5344CB8AC3E}">
        <p14:creationId xmlns:p14="http://schemas.microsoft.com/office/powerpoint/2010/main" val="107394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008C77D5-7CEF-4BE9-96A7-F47BA8A6B288}"/>
              </a:ext>
            </a:extLst>
          </p:cNvPr>
          <p:cNvSpPr>
            <a:spLocks noGrp="1"/>
          </p:cNvSpPr>
          <p:nvPr>
            <p:ph type="body" idx="1"/>
          </p:nvPr>
        </p:nvSpPr>
        <p:spPr>
          <a:xfrm>
            <a:off x="301752" y="1524000"/>
            <a:ext cx="4040188" cy="732974"/>
          </a:xfrm>
        </p:spPr>
        <p:txBody>
          <a:bodyPr/>
          <a:lstStyle/>
          <a:p>
            <a:r>
              <a:rPr lang="en-US" dirty="0"/>
              <a:t>La </a:t>
            </a:r>
            <a:r>
              <a:rPr lang="en-US" dirty="0" err="1"/>
              <a:t>apuesta</a:t>
            </a:r>
            <a:r>
              <a:rPr lang="en-US" dirty="0"/>
              <a:t> de Pascal</a:t>
            </a:r>
          </a:p>
        </p:txBody>
      </p:sp>
      <p:sp>
        <p:nvSpPr>
          <p:cNvPr id="13" name="Text Placeholder 2">
            <a:extLst>
              <a:ext uri="{FF2B5EF4-FFF2-40B4-BE49-F238E27FC236}">
                <a16:creationId xmlns:a16="http://schemas.microsoft.com/office/drawing/2014/main" id="{44AF559C-269B-4C64-9E40-4E6B62B79674}"/>
              </a:ext>
            </a:extLst>
          </p:cNvPr>
          <p:cNvSpPr>
            <a:spLocks noGrp="1"/>
          </p:cNvSpPr>
          <p:nvPr>
            <p:ph type="body" sz="half" idx="3"/>
          </p:nvPr>
        </p:nvSpPr>
        <p:spPr>
          <a:xfrm>
            <a:off x="4791330" y="1524000"/>
            <a:ext cx="4041775" cy="731520"/>
          </a:xfrm>
        </p:spPr>
        <p:txBody>
          <a:bodyPr/>
          <a:lstStyle/>
          <a:p>
            <a:endParaRPr lang="en-US"/>
          </a:p>
        </p:txBody>
      </p:sp>
      <p:pic>
        <p:nvPicPr>
          <p:cNvPr id="6" name="Picture 2" descr="C:\Users\Rafael\Desktop\apuesta pascal.jpg">
            <a:extLst>
              <a:ext uri="{FF2B5EF4-FFF2-40B4-BE49-F238E27FC236}">
                <a16:creationId xmlns:a16="http://schemas.microsoft.com/office/drawing/2014/main" id="{B9083C13-F797-CA40-8057-9CECCCFA9E81}"/>
              </a:ext>
            </a:extLst>
          </p:cNvPr>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tretch>
            <a:fillRect/>
          </a:stretch>
        </p:blipFill>
        <p:spPr bwMode="auto">
          <a:xfrm>
            <a:off x="301752" y="3091833"/>
            <a:ext cx="4041648" cy="2577503"/>
          </a:xfrm>
          <a:prstGeom prst="rect">
            <a:avLst/>
          </a:prstGeom>
          <a:solidFill>
            <a:srgbClr val="FFFFFF"/>
          </a:solidFill>
        </p:spPr>
      </p:pic>
      <p:sp>
        <p:nvSpPr>
          <p:cNvPr id="3" name="2 Marcador de contenido"/>
          <p:cNvSpPr>
            <a:spLocks noGrp="1"/>
          </p:cNvSpPr>
          <p:nvPr>
            <p:ph sz="quarter" idx="4"/>
          </p:nvPr>
        </p:nvSpPr>
        <p:spPr>
          <a:xfrm>
            <a:off x="4800600" y="2471383"/>
            <a:ext cx="4038600" cy="3822192"/>
          </a:xfrm>
        </p:spPr>
        <p:txBody>
          <a:bodyPr>
            <a:normAutofit fontScale="70000" lnSpcReduction="20000"/>
          </a:bodyPr>
          <a:lstStyle/>
          <a:p>
            <a:r>
              <a:rPr lang="es-ES" dirty="0"/>
              <a:t>Pero debe quedar claro que la religión no es de ninguna manera  irracional.</a:t>
            </a:r>
          </a:p>
          <a:p>
            <a:pPr lvl="1"/>
            <a:r>
              <a:rPr lang="es-ES" sz="2700" dirty="0">
                <a:solidFill>
                  <a:schemeClr val="tx1"/>
                </a:solidFill>
              </a:rPr>
              <a:t>La religión no suprime la razón y es necesario enseñar el amor a ella por la razón y no por el temor.</a:t>
            </a:r>
          </a:p>
          <a:p>
            <a:pPr lvl="1"/>
            <a:r>
              <a:rPr lang="es-ES" sz="2700" dirty="0">
                <a:solidFill>
                  <a:schemeClr val="tx1"/>
                </a:solidFill>
              </a:rPr>
              <a:t>Asimismo, la apuesta que propone Pascal es racional y NO es una prueba, pero conduce a una opción vital.</a:t>
            </a:r>
          </a:p>
          <a:p>
            <a:pPr lvl="1"/>
            <a:r>
              <a:rPr lang="es-ES" sz="2700" dirty="0">
                <a:solidFill>
                  <a:schemeClr val="tx1"/>
                </a:solidFill>
              </a:rPr>
              <a:t>Cuando creemos en Dios no perdemos nada; en cambio, podemos ganarlo todo.</a:t>
            </a:r>
            <a:endParaRPr lang="es-PE" sz="2700" dirty="0">
              <a:solidFill>
                <a:schemeClr val="tx1"/>
              </a:solidFill>
            </a:endParaRPr>
          </a:p>
          <a:p>
            <a:pPr marL="0" indent="0">
              <a:buNone/>
            </a:pPr>
            <a:endParaRPr lang="es-PE" dirty="0"/>
          </a:p>
        </p:txBody>
      </p:sp>
      <p:sp>
        <p:nvSpPr>
          <p:cNvPr id="2" name="1 Título"/>
          <p:cNvSpPr>
            <a:spLocks noGrp="1"/>
          </p:cNvSpPr>
          <p:nvPr>
            <p:ph type="title"/>
          </p:nvPr>
        </p:nvSpPr>
        <p:spPr>
          <a:xfrm>
            <a:off x="301752" y="228600"/>
            <a:ext cx="8534400" cy="758952"/>
          </a:xfrm>
        </p:spPr>
        <p:txBody>
          <a:bodyPr anchor="b">
            <a:normAutofit/>
          </a:bodyPr>
          <a:lstStyle/>
          <a:p>
            <a:r>
              <a:rPr lang="es-PE" dirty="0"/>
              <a:t>La posición de Pascal</a:t>
            </a:r>
          </a:p>
        </p:txBody>
      </p:sp>
    </p:spTree>
    <p:extLst>
      <p:ext uri="{BB962C8B-B14F-4D97-AF65-F5344CB8AC3E}">
        <p14:creationId xmlns:p14="http://schemas.microsoft.com/office/powerpoint/2010/main" val="185994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7EE7B5D5-0F94-7143-AB8C-D65A16F360E8}"/>
              </a:ext>
            </a:extLst>
          </p:cNvPr>
          <p:cNvSpPr>
            <a:spLocks noGrp="1"/>
          </p:cNvSpPr>
          <p:nvPr>
            <p:ph type="title"/>
          </p:nvPr>
        </p:nvSpPr>
        <p:spPr>
          <a:xfrm>
            <a:off x="301752" y="228600"/>
            <a:ext cx="8534400" cy="758952"/>
          </a:xfrm>
        </p:spPr>
        <p:txBody>
          <a:bodyPr anchor="b">
            <a:normAutofit/>
          </a:bodyPr>
          <a:lstStyle/>
          <a:p>
            <a:r>
              <a:rPr lang="es-PE" dirty="0"/>
              <a:t>Conclusión</a:t>
            </a:r>
          </a:p>
        </p:txBody>
      </p:sp>
      <p:pic>
        <p:nvPicPr>
          <p:cNvPr id="7170" name="Picture 2" descr="El encuentro de Descartes con Pascal joven">
            <a:extLst>
              <a:ext uri="{FF2B5EF4-FFF2-40B4-BE49-F238E27FC236}">
                <a16:creationId xmlns:a16="http://schemas.microsoft.com/office/drawing/2014/main" id="{C400400D-3403-8941-956F-D102F98C45DF}"/>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22082" r="20513" b="-1"/>
          <a:stretch/>
        </p:blipFill>
        <p:spPr bwMode="auto">
          <a:xfrm>
            <a:off x="301752" y="1371600"/>
            <a:ext cx="4038600" cy="4681728"/>
          </a:xfrm>
          <a:prstGeom prst="rect">
            <a:avLst/>
          </a:prstGeom>
          <a:solidFill>
            <a:srgbClr val="FFFFFF"/>
          </a:solidFill>
        </p:spPr>
      </p:pic>
      <p:sp>
        <p:nvSpPr>
          <p:cNvPr id="7" name="Marcador de contenido 6">
            <a:extLst>
              <a:ext uri="{FF2B5EF4-FFF2-40B4-BE49-F238E27FC236}">
                <a16:creationId xmlns:a16="http://schemas.microsoft.com/office/drawing/2014/main" id="{0E50F853-220D-884D-BBAE-FC61FABB6F47}"/>
              </a:ext>
            </a:extLst>
          </p:cNvPr>
          <p:cNvSpPr>
            <a:spLocks noGrp="1"/>
          </p:cNvSpPr>
          <p:nvPr>
            <p:ph sz="half" idx="2"/>
          </p:nvPr>
        </p:nvSpPr>
        <p:spPr>
          <a:xfrm>
            <a:off x="4800600" y="1371600"/>
            <a:ext cx="4038600" cy="4681728"/>
          </a:xfrm>
        </p:spPr>
        <p:txBody>
          <a:bodyPr>
            <a:normAutofit/>
          </a:bodyPr>
          <a:lstStyle/>
          <a:p>
            <a:pPr>
              <a:lnSpc>
                <a:spcPct val="90000"/>
              </a:lnSpc>
            </a:pPr>
            <a:r>
              <a:rPr lang="es-PE" sz="2300" dirty="0"/>
              <a:t>El acceso a Dios en ambas tesis se produce a través de la razón.</a:t>
            </a:r>
          </a:p>
          <a:p>
            <a:pPr>
              <a:lnSpc>
                <a:spcPct val="90000"/>
              </a:lnSpc>
            </a:pPr>
            <a:r>
              <a:rPr lang="es-PE" sz="2300" dirty="0"/>
              <a:t>En el caso de Descartes a través de una figura racional lógica de la razón; mientras que en Pascal al apelar a la dimensión razonable de la razón.</a:t>
            </a:r>
          </a:p>
          <a:p>
            <a:pPr>
              <a:lnSpc>
                <a:spcPct val="90000"/>
              </a:lnSpc>
            </a:pPr>
            <a:r>
              <a:rPr lang="es-PE" sz="2300"/>
              <a:t>En todo caso, sus acercamientos a Dios reflejan la efervecencia de un tema que se va haciendo cada vez más complejo. </a:t>
            </a:r>
          </a:p>
        </p:txBody>
      </p:sp>
    </p:spTree>
    <p:extLst>
      <p:ext uri="{BB962C8B-B14F-4D97-AF65-F5344CB8AC3E}">
        <p14:creationId xmlns:p14="http://schemas.microsoft.com/office/powerpoint/2010/main" val="205049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6590B0E-3CA0-2340-A3FC-CFE014E1C1D6}"/>
              </a:ext>
            </a:extLst>
          </p:cNvPr>
          <p:cNvSpPr>
            <a:spLocks noGrp="1"/>
          </p:cNvSpPr>
          <p:nvPr>
            <p:ph type="title"/>
          </p:nvPr>
        </p:nvSpPr>
        <p:spPr>
          <a:xfrm>
            <a:off x="301752" y="228600"/>
            <a:ext cx="8534400" cy="758952"/>
          </a:xfrm>
        </p:spPr>
        <p:txBody>
          <a:bodyPr anchor="b">
            <a:normAutofit/>
          </a:bodyPr>
          <a:lstStyle/>
          <a:p>
            <a:r>
              <a:rPr lang="es-PE" dirty="0"/>
              <a:t>El contexto</a:t>
            </a:r>
          </a:p>
        </p:txBody>
      </p:sp>
      <p:sp>
        <p:nvSpPr>
          <p:cNvPr id="5" name="Marcador de contenido 4">
            <a:extLst>
              <a:ext uri="{FF2B5EF4-FFF2-40B4-BE49-F238E27FC236}">
                <a16:creationId xmlns:a16="http://schemas.microsoft.com/office/drawing/2014/main" id="{75AA61CF-2C03-6A46-938F-78FADC431756}"/>
              </a:ext>
            </a:extLst>
          </p:cNvPr>
          <p:cNvSpPr>
            <a:spLocks noGrp="1"/>
          </p:cNvSpPr>
          <p:nvPr>
            <p:ph sz="half" idx="1"/>
          </p:nvPr>
        </p:nvSpPr>
        <p:spPr>
          <a:xfrm>
            <a:off x="301752" y="1371600"/>
            <a:ext cx="4038600" cy="4681728"/>
          </a:xfrm>
        </p:spPr>
        <p:txBody>
          <a:bodyPr>
            <a:normAutofit/>
          </a:bodyPr>
          <a:lstStyle/>
          <a:p>
            <a:pPr>
              <a:lnSpc>
                <a:spcPct val="90000"/>
              </a:lnSpc>
            </a:pPr>
            <a:r>
              <a:rPr lang="es-PE" sz="2100" dirty="0"/>
              <a:t>En el siglo XVII occidental nos encontramos con un especial esfuerzo por expresar qué es Dios. </a:t>
            </a:r>
          </a:p>
          <a:p>
            <a:pPr>
              <a:lnSpc>
                <a:spcPct val="90000"/>
              </a:lnSpc>
            </a:pPr>
            <a:r>
              <a:rPr lang="es-PE" sz="2100" dirty="0"/>
              <a:t>La escolástica ha llegado a sus límites y para este entonces ya lleva mucho tiempo en un proceso de franca decadencia.</a:t>
            </a:r>
          </a:p>
          <a:p>
            <a:pPr>
              <a:lnSpc>
                <a:spcPct val="90000"/>
              </a:lnSpc>
            </a:pPr>
            <a:r>
              <a:rPr lang="es-PE" sz="2100" dirty="0"/>
              <a:t>Descartes y Pascal, pero también otros como Spinoza, Bossuet, Malebranche y Leibniz (entre otros) ensayan caminos de acceso a Dios. </a:t>
            </a:r>
          </a:p>
        </p:txBody>
      </p:sp>
      <p:pic>
        <p:nvPicPr>
          <p:cNvPr id="1026" name="Picture 2" descr="Creencia en Dios - Wikipedia, la enciclopedia libre">
            <a:extLst>
              <a:ext uri="{FF2B5EF4-FFF2-40B4-BE49-F238E27FC236}">
                <a16:creationId xmlns:a16="http://schemas.microsoft.com/office/drawing/2014/main" id="{7583B78C-93BB-7943-93D9-6231B2987594}"/>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9563" r="-1" b="-1"/>
          <a:stretch/>
        </p:blipFill>
        <p:spPr bwMode="auto">
          <a:xfrm>
            <a:off x="4800600" y="1371600"/>
            <a:ext cx="4038600" cy="4681728"/>
          </a:xfrm>
          <a:prstGeom prst="rect">
            <a:avLst/>
          </a:prstGeom>
          <a:solidFill>
            <a:srgbClr val="FFFFFF"/>
          </a:solidFill>
        </p:spPr>
      </p:pic>
    </p:spTree>
    <p:extLst>
      <p:ext uri="{BB962C8B-B14F-4D97-AF65-F5344CB8AC3E}">
        <p14:creationId xmlns:p14="http://schemas.microsoft.com/office/powerpoint/2010/main" val="381737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nchor="b">
            <a:normAutofit/>
          </a:bodyPr>
          <a:lstStyle/>
          <a:p>
            <a:r>
              <a:rPr lang="es-ES" dirty="0"/>
              <a:t>La posición de Descartes</a:t>
            </a:r>
          </a:p>
        </p:txBody>
      </p:sp>
      <p:sp>
        <p:nvSpPr>
          <p:cNvPr id="3" name="2 Marcador de contenido"/>
          <p:cNvSpPr>
            <a:spLocks noGrp="1"/>
          </p:cNvSpPr>
          <p:nvPr>
            <p:ph sz="half" idx="1"/>
          </p:nvPr>
        </p:nvSpPr>
        <p:spPr>
          <a:xfrm>
            <a:off x="301752" y="1371600"/>
            <a:ext cx="4038600" cy="4681728"/>
          </a:xfrm>
        </p:spPr>
        <p:txBody>
          <a:bodyPr>
            <a:normAutofit lnSpcReduction="10000"/>
          </a:bodyPr>
          <a:lstStyle/>
          <a:p>
            <a:pPr lvl="1" algn="just">
              <a:buFontTx/>
              <a:buChar char="-"/>
            </a:pPr>
            <a:r>
              <a:rPr lang="es-ES" sz="2500" dirty="0">
                <a:solidFill>
                  <a:schemeClr val="tx1"/>
                </a:solidFill>
              </a:rPr>
              <a:t>El brillante teólogo </a:t>
            </a:r>
            <a:r>
              <a:rPr lang="es-ES" sz="2500" b="1" dirty="0" err="1">
                <a:solidFill>
                  <a:schemeClr val="tx1"/>
                </a:solidFill>
              </a:rPr>
              <a:t>Eberhard</a:t>
            </a:r>
            <a:r>
              <a:rPr lang="es-ES" sz="2500" b="1" dirty="0">
                <a:solidFill>
                  <a:schemeClr val="tx1"/>
                </a:solidFill>
              </a:rPr>
              <a:t> </a:t>
            </a:r>
            <a:r>
              <a:rPr lang="es-PE" sz="2500" b="1" dirty="0">
                <a:solidFill>
                  <a:schemeClr val="tx1"/>
                </a:solidFill>
              </a:rPr>
              <a:t>Jüngel </a:t>
            </a:r>
            <a:r>
              <a:rPr lang="es-PE" sz="2500" dirty="0">
                <a:solidFill>
                  <a:schemeClr val="tx1"/>
                </a:solidFill>
              </a:rPr>
              <a:t>ha sostenido que Descartes es el </a:t>
            </a:r>
            <a:r>
              <a:rPr lang="es-ES" sz="2500" dirty="0">
                <a:solidFill>
                  <a:schemeClr val="tx1"/>
                </a:solidFill>
              </a:rPr>
              <a:t>padre del ateísmo contemporáneo.</a:t>
            </a:r>
          </a:p>
          <a:p>
            <a:pPr lvl="1" algn="just">
              <a:buFontTx/>
              <a:buChar char="-"/>
            </a:pPr>
            <a:r>
              <a:rPr lang="es-ES" sz="2500" dirty="0">
                <a:solidFill>
                  <a:schemeClr val="tx1"/>
                </a:solidFill>
              </a:rPr>
              <a:t>La afirmación parece exagerada, pero puede ayudar a comprensión lo que hace Descartes y las consecuencias de su investigación.</a:t>
            </a:r>
          </a:p>
        </p:txBody>
      </p:sp>
      <p:pic>
        <p:nvPicPr>
          <p:cNvPr id="1026" name="Picture 2" descr="C:\Users\Rafael\Desktop\43046[0-29-541-541]-Eberhard-Jünge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9429" b="-1"/>
          <a:stretch/>
        </p:blipFill>
        <p:spPr bwMode="auto">
          <a:xfrm>
            <a:off x="4800600" y="1371600"/>
            <a:ext cx="4038600" cy="4681728"/>
          </a:xfrm>
          <a:prstGeom prst="rect">
            <a:avLst/>
          </a:prstGeom>
          <a:solidFill>
            <a:srgbClr val="FFFFFF"/>
          </a:solid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5A7EB7A4-4745-E34D-8F3C-2B312494A258}"/>
              </a:ext>
            </a:extLst>
          </p:cNvPr>
          <p:cNvSpPr>
            <a:spLocks noGrp="1"/>
          </p:cNvSpPr>
          <p:nvPr>
            <p:ph type="title"/>
          </p:nvPr>
        </p:nvSpPr>
        <p:spPr/>
        <p:txBody>
          <a:bodyPr/>
          <a:lstStyle/>
          <a:p>
            <a:r>
              <a:rPr lang="es-PE" dirty="0"/>
              <a:t>La posición de Descartes </a:t>
            </a:r>
          </a:p>
        </p:txBody>
      </p:sp>
      <p:pic>
        <p:nvPicPr>
          <p:cNvPr id="1027" name="Picture 3" descr="C:\Users\rfernandez\Desktop\descarga.jpg"/>
          <p:cNvPicPr>
            <a:picLocks noChangeAspect="1" noChangeArrowheads="1"/>
          </p:cNvPicPr>
          <p:nvPr/>
        </p:nvPicPr>
        <p:blipFill>
          <a:blip r:embed="rId2" cstate="print"/>
          <a:srcRect/>
          <a:stretch>
            <a:fillRect/>
          </a:stretch>
        </p:blipFill>
        <p:spPr bwMode="auto">
          <a:xfrm>
            <a:off x="971600" y="4077072"/>
            <a:ext cx="3456384" cy="2300066"/>
          </a:xfrm>
          <a:prstGeom prst="rect">
            <a:avLst/>
          </a:prstGeom>
          <a:noFill/>
          <a:ln w="76200">
            <a:solidFill>
              <a:schemeClr val="accent1"/>
            </a:solidFill>
          </a:ln>
        </p:spPr>
      </p:pic>
      <p:sp>
        <p:nvSpPr>
          <p:cNvPr id="6" name="5 Llamada de nube"/>
          <p:cNvSpPr/>
          <p:nvPr/>
        </p:nvSpPr>
        <p:spPr>
          <a:xfrm>
            <a:off x="539552" y="1556792"/>
            <a:ext cx="7272808" cy="230425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CuadroTexto"/>
          <p:cNvSpPr txBox="1"/>
          <p:nvPr/>
        </p:nvSpPr>
        <p:spPr>
          <a:xfrm>
            <a:off x="1619672" y="1988840"/>
            <a:ext cx="5040560" cy="1200329"/>
          </a:xfrm>
          <a:prstGeom prst="rect">
            <a:avLst/>
          </a:prstGeom>
          <a:noFill/>
        </p:spPr>
        <p:txBody>
          <a:bodyPr wrap="square" rtlCol="0">
            <a:spAutoFit/>
          </a:bodyPr>
          <a:lstStyle/>
          <a:p>
            <a:r>
              <a:rPr lang="es-PE" sz="2400" dirty="0"/>
              <a:t>El crimen de Descartes habría sido el de extraer una idea de Dios y de aislarla como idea</a:t>
            </a:r>
            <a:endParaRPr lang="es-ES" sz="2400" dirty="0"/>
          </a:p>
        </p:txBody>
      </p:sp>
      <p:sp>
        <p:nvSpPr>
          <p:cNvPr id="11" name="CuadroTexto 10">
            <a:extLst>
              <a:ext uri="{FF2B5EF4-FFF2-40B4-BE49-F238E27FC236}">
                <a16:creationId xmlns:a16="http://schemas.microsoft.com/office/drawing/2014/main" id="{2C05DD60-42E6-994C-A7E2-463C6FFB4ECD}"/>
              </a:ext>
            </a:extLst>
          </p:cNvPr>
          <p:cNvSpPr txBox="1"/>
          <p:nvPr/>
        </p:nvSpPr>
        <p:spPr>
          <a:xfrm>
            <a:off x="4860032" y="4293096"/>
            <a:ext cx="3168352" cy="1754326"/>
          </a:xfrm>
          <a:prstGeom prst="rect">
            <a:avLst/>
          </a:prstGeom>
          <a:solidFill>
            <a:schemeClr val="accent2"/>
          </a:solidFill>
        </p:spPr>
        <p:txBody>
          <a:bodyPr wrap="square" rtlCol="0">
            <a:spAutoFit/>
          </a:bodyPr>
          <a:lstStyle/>
          <a:p>
            <a:pPr algn="just"/>
            <a:r>
              <a:rPr lang="es-PE" dirty="0"/>
              <a:t>El extraordinario teólogo Joseph Moingt responde a Jüngel para recordar que lo único que hizo Descartes fue aislar la idea de Dios al separar esencia y existencia.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914400"/>
            <a:ext cx="2362200" cy="990600"/>
          </a:xfrm>
        </p:spPr>
        <p:txBody>
          <a:bodyPr anchor="b">
            <a:normAutofit/>
          </a:bodyPr>
          <a:lstStyle/>
          <a:p>
            <a:r>
              <a:rPr lang="es-PE" dirty="0"/>
              <a:t>La posición de Descartes</a:t>
            </a:r>
          </a:p>
        </p:txBody>
      </p:sp>
      <p:sp>
        <p:nvSpPr>
          <p:cNvPr id="3" name="2 Marcador de contenido"/>
          <p:cNvSpPr>
            <a:spLocks noGrp="1"/>
          </p:cNvSpPr>
          <p:nvPr>
            <p:ph type="body" idx="2"/>
          </p:nvPr>
        </p:nvSpPr>
        <p:spPr>
          <a:xfrm>
            <a:off x="381000" y="1981200"/>
            <a:ext cx="2362200" cy="4144963"/>
          </a:xfrm>
        </p:spPr>
        <p:txBody>
          <a:bodyPr>
            <a:normAutofit/>
          </a:bodyPr>
          <a:lstStyle/>
          <a:p>
            <a:r>
              <a:rPr lang="es-PE" dirty="0"/>
              <a:t>Dios es una evidencia, una certeza racional.</a:t>
            </a:r>
          </a:p>
          <a:p>
            <a:r>
              <a:rPr lang="es-PE" dirty="0"/>
              <a:t>La duda como método descubre la certeza (lógica) del ego antes que la de Dios, pero esta última es una certeza metafísica anterior al ego.</a:t>
            </a:r>
          </a:p>
          <a:p>
            <a:r>
              <a:rPr lang="es-PE" dirty="0"/>
              <a:t>En la tercera meditación Dios es reconocido como idea de infinito.</a:t>
            </a:r>
          </a:p>
          <a:p>
            <a:endParaRPr lang="es-PE" dirty="0"/>
          </a:p>
        </p:txBody>
      </p:sp>
      <p:pic>
        <p:nvPicPr>
          <p:cNvPr id="5" name="Picture 2" descr="Idea Infinita Stock Vector - FreeImages.com">
            <a:extLst>
              <a:ext uri="{FF2B5EF4-FFF2-40B4-BE49-F238E27FC236}">
                <a16:creationId xmlns:a16="http://schemas.microsoft.com/office/drawing/2014/main" id="{603AA4C4-6568-8D47-B0CA-123AD13B4082}"/>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3124200" y="777207"/>
            <a:ext cx="5638800" cy="5227385"/>
          </a:xfrm>
          <a:prstGeom prst="rect">
            <a:avLst/>
          </a:prstGeom>
          <a:solidFill>
            <a:srgbClr val="FFFFFF"/>
          </a:solidFill>
        </p:spPr>
      </p:pic>
    </p:spTree>
    <p:extLst>
      <p:ext uri="{BB962C8B-B14F-4D97-AF65-F5344CB8AC3E}">
        <p14:creationId xmlns:p14="http://schemas.microsoft.com/office/powerpoint/2010/main" val="155091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nchor="b">
            <a:normAutofit/>
          </a:bodyPr>
          <a:lstStyle/>
          <a:p>
            <a:r>
              <a:rPr lang="es-PE" dirty="0"/>
              <a:t>La posición de Descartes</a:t>
            </a:r>
          </a:p>
        </p:txBody>
      </p:sp>
      <p:pic>
        <p:nvPicPr>
          <p:cNvPr id="3074" name="Picture 2" descr="Pues Dios no es un Dios de confusión, sino de paz. | PPC Editorial ...">
            <a:extLst>
              <a:ext uri="{FF2B5EF4-FFF2-40B4-BE49-F238E27FC236}">
                <a16:creationId xmlns:a16="http://schemas.microsoft.com/office/drawing/2014/main" id="{2EC6BD7E-4F25-A948-9FD5-301C1FE33C3E}"/>
              </a:ext>
            </a:extLst>
          </p:cNvPr>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l="40089" r="14977" b="2"/>
          <a:stretch/>
        </p:blipFill>
        <p:spPr bwMode="auto">
          <a:xfrm>
            <a:off x="301752" y="1371600"/>
            <a:ext cx="4038600" cy="4681728"/>
          </a:xfrm>
          <a:prstGeom prst="rect">
            <a:avLst/>
          </a:prstGeom>
          <a:solidFill>
            <a:srgbClr val="FFFFFF"/>
          </a:solidFill>
        </p:spPr>
      </p:pic>
      <p:sp>
        <p:nvSpPr>
          <p:cNvPr id="3" name="2 Marcador de contenido"/>
          <p:cNvSpPr>
            <a:spLocks noGrp="1"/>
          </p:cNvSpPr>
          <p:nvPr>
            <p:ph sz="half" idx="2"/>
          </p:nvPr>
        </p:nvSpPr>
        <p:spPr>
          <a:xfrm>
            <a:off x="4800600" y="1371600"/>
            <a:ext cx="4038600" cy="4681728"/>
          </a:xfrm>
        </p:spPr>
        <p:txBody>
          <a:bodyPr>
            <a:normAutofit/>
          </a:bodyPr>
          <a:lstStyle/>
          <a:p>
            <a:pPr>
              <a:lnSpc>
                <a:spcPct val="90000"/>
              </a:lnSpc>
            </a:pPr>
            <a:r>
              <a:rPr lang="es-PE" sz="1800" dirty="0"/>
              <a:t>Anterioridad de la idea de Dios</a:t>
            </a:r>
          </a:p>
          <a:p>
            <a:pPr lvl="1">
              <a:lnSpc>
                <a:spcPct val="90000"/>
              </a:lnSpc>
            </a:pPr>
            <a:r>
              <a:rPr lang="es-PE" sz="1800" dirty="0">
                <a:solidFill>
                  <a:schemeClr val="tx1"/>
                </a:solidFill>
              </a:rPr>
              <a:t>“Soy una cosa que piensa”, pero ¿sé  también lo que se requiere para tener certeza de cualquier otra cosa?</a:t>
            </a:r>
          </a:p>
          <a:p>
            <a:pPr lvl="1">
              <a:lnSpc>
                <a:spcPct val="90000"/>
              </a:lnSpc>
            </a:pPr>
            <a:r>
              <a:rPr lang="es-PE" sz="1800" dirty="0">
                <a:solidFill>
                  <a:schemeClr val="tx1"/>
                </a:solidFill>
              </a:rPr>
              <a:t>Descartes ofrece tres pruebas de la existencia de Dios</a:t>
            </a:r>
          </a:p>
          <a:p>
            <a:pPr lvl="3">
              <a:lnSpc>
                <a:spcPct val="90000"/>
              </a:lnSpc>
            </a:pPr>
            <a:r>
              <a:rPr lang="es-PE" sz="1800" dirty="0">
                <a:solidFill>
                  <a:schemeClr val="tx1"/>
                </a:solidFill>
              </a:rPr>
              <a:t>Lo finito no es causa de lo Infinito</a:t>
            </a:r>
          </a:p>
          <a:p>
            <a:pPr lvl="3">
              <a:lnSpc>
                <a:spcPct val="90000"/>
              </a:lnSpc>
            </a:pPr>
            <a:r>
              <a:rPr lang="es-PE" sz="1800" dirty="0">
                <a:solidFill>
                  <a:schemeClr val="tx1"/>
                </a:solidFill>
              </a:rPr>
              <a:t>Dependencia de mi existencia</a:t>
            </a:r>
          </a:p>
          <a:p>
            <a:pPr lvl="3">
              <a:lnSpc>
                <a:spcPct val="90000"/>
              </a:lnSpc>
            </a:pPr>
            <a:r>
              <a:rPr lang="es-PE" sz="1800" dirty="0">
                <a:solidFill>
                  <a:schemeClr val="tx1"/>
                </a:solidFill>
              </a:rPr>
              <a:t>La existencia es una perfección que no puede faltar a Dios</a:t>
            </a:r>
          </a:p>
          <a:p>
            <a:pPr lvl="1">
              <a:lnSpc>
                <a:spcPct val="90000"/>
              </a:lnSpc>
            </a:pPr>
            <a:r>
              <a:rPr lang="es-PE" sz="1800" dirty="0">
                <a:solidFill>
                  <a:schemeClr val="tx1"/>
                </a:solidFill>
              </a:rPr>
              <a:t>El supuesto y conclusión de éstas es que Dios es una evidencia racional</a:t>
            </a:r>
          </a:p>
          <a:p>
            <a:pPr lvl="2">
              <a:lnSpc>
                <a:spcPct val="90000"/>
              </a:lnSpc>
            </a:pPr>
            <a:endParaRPr lang="es-PE" sz="1800" dirty="0"/>
          </a:p>
          <a:p>
            <a:pPr>
              <a:lnSpc>
                <a:spcPct val="90000"/>
              </a:lnSpc>
            </a:pPr>
            <a:endParaRPr lang="es-PE" sz="1800" dirty="0"/>
          </a:p>
        </p:txBody>
      </p:sp>
    </p:spTree>
    <p:extLst>
      <p:ext uri="{BB962C8B-B14F-4D97-AF65-F5344CB8AC3E}">
        <p14:creationId xmlns:p14="http://schemas.microsoft.com/office/powerpoint/2010/main" val="30683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4E429-3F16-F14A-B752-22BD117E8241}"/>
              </a:ext>
            </a:extLst>
          </p:cNvPr>
          <p:cNvSpPr>
            <a:spLocks noGrp="1"/>
          </p:cNvSpPr>
          <p:nvPr>
            <p:ph type="title"/>
          </p:nvPr>
        </p:nvSpPr>
        <p:spPr>
          <a:xfrm>
            <a:off x="381000" y="914400"/>
            <a:ext cx="2362200" cy="990600"/>
          </a:xfrm>
        </p:spPr>
        <p:txBody>
          <a:bodyPr anchor="b">
            <a:normAutofit/>
          </a:bodyPr>
          <a:lstStyle/>
          <a:p>
            <a:r>
              <a:rPr lang="es-PE" dirty="0"/>
              <a:t>La posición de Descartes</a:t>
            </a:r>
          </a:p>
        </p:txBody>
      </p:sp>
      <p:sp>
        <p:nvSpPr>
          <p:cNvPr id="3" name="Marcador de contenido 2">
            <a:extLst>
              <a:ext uri="{FF2B5EF4-FFF2-40B4-BE49-F238E27FC236}">
                <a16:creationId xmlns:a16="http://schemas.microsoft.com/office/drawing/2014/main" id="{2D537E13-FC30-1244-87F8-2D55D15CC54D}"/>
              </a:ext>
            </a:extLst>
          </p:cNvPr>
          <p:cNvSpPr>
            <a:spLocks noGrp="1"/>
          </p:cNvSpPr>
          <p:nvPr>
            <p:ph type="body" idx="2"/>
          </p:nvPr>
        </p:nvSpPr>
        <p:spPr>
          <a:xfrm>
            <a:off x="381000" y="1981200"/>
            <a:ext cx="2362200" cy="4144963"/>
          </a:xfrm>
        </p:spPr>
        <p:txBody>
          <a:bodyPr>
            <a:normAutofit/>
          </a:bodyPr>
          <a:lstStyle/>
          <a:p>
            <a:r>
              <a:rPr lang="es-PE" dirty="0"/>
              <a:t>Como se puede reconocer, Descartes propone acceder a Dios de una manera racional: </a:t>
            </a:r>
          </a:p>
          <a:p>
            <a:r>
              <a:rPr lang="es-PE" dirty="0"/>
              <a:t>Si yo soy capaz de pensarme y descubro en mí la idea de infinito y, al mismo tiempo, reconozco que no puedo ser origen de esta idea de infinito, tiene que proceder de fuera de mí, es decir de Dios mismo.</a:t>
            </a:r>
          </a:p>
        </p:txBody>
      </p:sp>
      <p:pic>
        <p:nvPicPr>
          <p:cNvPr id="4098" name="Picture 2" descr="La filosofía de la desconfianza. – Aeterna Impero">
            <a:extLst>
              <a:ext uri="{FF2B5EF4-FFF2-40B4-BE49-F238E27FC236}">
                <a16:creationId xmlns:a16="http://schemas.microsoft.com/office/drawing/2014/main" id="{EFAEA3D9-FBD5-1147-9726-4D04E8F6A99E}"/>
              </a:ext>
            </a:extLst>
          </p:cNvPr>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19085" r="4917" b="-1"/>
          <a:stretch/>
        </p:blipFill>
        <p:spPr bwMode="auto">
          <a:xfrm>
            <a:off x="3124200" y="685800"/>
            <a:ext cx="5638800" cy="5410200"/>
          </a:xfrm>
          <a:prstGeom prst="rect">
            <a:avLst/>
          </a:prstGeom>
          <a:solidFill>
            <a:srgbClr val="FFFFFF"/>
          </a:solidFill>
        </p:spPr>
      </p:pic>
    </p:spTree>
    <p:extLst>
      <p:ext uri="{BB962C8B-B14F-4D97-AF65-F5344CB8AC3E}">
        <p14:creationId xmlns:p14="http://schemas.microsoft.com/office/powerpoint/2010/main" val="78918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nchor="b">
            <a:normAutofit/>
          </a:bodyPr>
          <a:lstStyle/>
          <a:p>
            <a:r>
              <a:rPr lang="es-ES" dirty="0"/>
              <a:t>La posición de Pascal</a:t>
            </a:r>
          </a:p>
        </p:txBody>
      </p:sp>
      <p:pic>
        <p:nvPicPr>
          <p:cNvPr id="4098" name="Picture 2" descr="C:\Users\Rafael\Desktop\pasca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8316" b="2"/>
          <a:stretch/>
        </p:blipFill>
        <p:spPr bwMode="auto">
          <a:xfrm>
            <a:off x="301752" y="1371600"/>
            <a:ext cx="4038600" cy="4681728"/>
          </a:xfrm>
          <a:prstGeom prst="rect">
            <a:avLst/>
          </a:prstGeom>
          <a:solidFill>
            <a:srgbClr val="FFFFFF"/>
          </a:solidFill>
        </p:spPr>
      </p:pic>
      <p:sp>
        <p:nvSpPr>
          <p:cNvPr id="3" name="2 Marcador de contenido"/>
          <p:cNvSpPr>
            <a:spLocks noGrp="1"/>
          </p:cNvSpPr>
          <p:nvPr>
            <p:ph sz="half" idx="2"/>
          </p:nvPr>
        </p:nvSpPr>
        <p:spPr>
          <a:xfrm>
            <a:off x="4800600" y="1371600"/>
            <a:ext cx="4038600" cy="4681728"/>
          </a:xfrm>
        </p:spPr>
        <p:txBody>
          <a:bodyPr>
            <a:normAutofit fontScale="92500" lnSpcReduction="20000"/>
          </a:bodyPr>
          <a:lstStyle/>
          <a:p>
            <a:pPr>
              <a:lnSpc>
                <a:spcPct val="90000"/>
              </a:lnSpc>
            </a:pPr>
            <a:r>
              <a:rPr lang="es-ES" sz="2300" dirty="0"/>
              <a:t>La aparente enemistad que Pascal tiene con Descartes ha hecho que se le ponga en la posición diametralmente opuesta a la primera. </a:t>
            </a:r>
          </a:p>
          <a:p>
            <a:pPr>
              <a:lnSpc>
                <a:spcPct val="90000"/>
              </a:lnSpc>
            </a:pPr>
            <a:r>
              <a:rPr lang="es-ES" sz="2300" dirty="0"/>
              <a:t>Así, si Dios es una evidencia racional para Descartes, para Pascal sería un Dios del corazón al que se accede por los sentimientos. </a:t>
            </a:r>
          </a:p>
          <a:p>
            <a:pPr>
              <a:lnSpc>
                <a:spcPct val="90000"/>
              </a:lnSpc>
            </a:pPr>
            <a:r>
              <a:rPr lang="es-ES" sz="2300" dirty="0"/>
              <a:t>A estas alturas parecería legítimo indagar si Pascal es un existencialista prematuro.</a:t>
            </a:r>
          </a:p>
          <a:p>
            <a:pPr>
              <a:lnSpc>
                <a:spcPct val="90000"/>
              </a:lnSpc>
            </a:pPr>
            <a:r>
              <a:rPr lang="es-ES" sz="2300" dirty="0"/>
              <a:t>Aunque Pascal subraya la inautenticidad del dios de los filósofos, no hay que ponerlo en las antípodas del dios racional cartesiano.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914400"/>
            <a:ext cx="2362200" cy="990600"/>
          </a:xfrm>
        </p:spPr>
        <p:txBody>
          <a:bodyPr anchor="b">
            <a:normAutofit/>
          </a:bodyPr>
          <a:lstStyle/>
          <a:p>
            <a:r>
              <a:rPr lang="es-ES" dirty="0"/>
              <a:t>La posición de Pascal</a:t>
            </a:r>
            <a:endParaRPr lang="es-PE" dirty="0"/>
          </a:p>
        </p:txBody>
      </p:sp>
      <p:sp>
        <p:nvSpPr>
          <p:cNvPr id="3" name="2 Marcador de contenido"/>
          <p:cNvSpPr>
            <a:spLocks noGrp="1"/>
          </p:cNvSpPr>
          <p:nvPr>
            <p:ph type="body" idx="2"/>
          </p:nvPr>
        </p:nvSpPr>
        <p:spPr>
          <a:xfrm>
            <a:off x="381000" y="1981200"/>
            <a:ext cx="2362200" cy="4144963"/>
          </a:xfrm>
        </p:spPr>
        <p:txBody>
          <a:bodyPr>
            <a:normAutofit/>
          </a:bodyPr>
          <a:lstStyle/>
          <a:p>
            <a:pPr>
              <a:lnSpc>
                <a:spcPct val="90000"/>
              </a:lnSpc>
            </a:pPr>
            <a:r>
              <a:rPr lang="es-ES" sz="1500" dirty="0"/>
              <a:t>En su célebre </a:t>
            </a:r>
            <a:r>
              <a:rPr lang="es-ES" sz="1500" b="1" dirty="0"/>
              <a:t>memorial</a:t>
            </a:r>
            <a:r>
              <a:rPr lang="es-ES" sz="1500" dirty="0"/>
              <a:t> por el que recuerda un episodio de profunda conversión personal, Pascal deja testimonio del hallazgo del Dios de Abraham, Isaac y Jacob que nada tiene que ver con el de los filósofos.</a:t>
            </a:r>
          </a:p>
          <a:p>
            <a:pPr>
              <a:lnSpc>
                <a:spcPct val="90000"/>
              </a:lnSpc>
            </a:pPr>
            <a:r>
              <a:rPr lang="es-ES" sz="1500" dirty="0"/>
              <a:t>Los filósofos confeccionan un dios a su medida en un exceso de soberbia. Las pruebas para “demostrar” a Dios son un engaño y una pérdida de tiempo, la única prueba válida es el testimonio de otros.</a:t>
            </a:r>
          </a:p>
          <a:p>
            <a:pPr>
              <a:lnSpc>
                <a:spcPct val="90000"/>
              </a:lnSpc>
            </a:pPr>
            <a:endParaRPr lang="es-PE" sz="1500" dirty="0"/>
          </a:p>
        </p:txBody>
      </p:sp>
      <p:pic>
        <p:nvPicPr>
          <p:cNvPr id="1028" name="Picture 4">
            <a:extLst>
              <a:ext uri="{FF2B5EF4-FFF2-40B4-BE49-F238E27FC236}">
                <a16:creationId xmlns:a16="http://schemas.microsoft.com/office/drawing/2014/main" id="{73433E3A-396B-F343-91E1-670CCD936741}"/>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4205573" y="685800"/>
            <a:ext cx="3476053" cy="54102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066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810</Words>
  <Application>Microsoft Macintosh PowerPoint</Application>
  <PresentationFormat>Presentación en pantalla (4:3)</PresentationFormat>
  <Paragraphs>59</Paragraphs>
  <Slides>12</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Calibri</vt:lpstr>
      <vt:lpstr>Georgia</vt:lpstr>
      <vt:lpstr>Wingdings</vt:lpstr>
      <vt:lpstr>Wingdings 2</vt:lpstr>
      <vt:lpstr>Civil</vt:lpstr>
      <vt:lpstr>DESCARTES (1596-1650) Y PASCAL (1623-1662)</vt:lpstr>
      <vt:lpstr>El contexto</vt:lpstr>
      <vt:lpstr>La posición de Descartes</vt:lpstr>
      <vt:lpstr>La posición de Descartes </vt:lpstr>
      <vt:lpstr>La posición de Descartes</vt:lpstr>
      <vt:lpstr>La posición de Descartes</vt:lpstr>
      <vt:lpstr>La posición de Descartes</vt:lpstr>
      <vt:lpstr>La posición de Pascal</vt:lpstr>
      <vt:lpstr>La posición de Pascal</vt:lpstr>
      <vt:lpstr>La posición de Pascal</vt:lpstr>
      <vt:lpstr>La posición de Pascal</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DESCARTES (1596-1650) Y PASCAL (1623-1662)</dc:title>
  <dc:creator>Rafael Fernandez</dc:creator>
  <cp:lastModifiedBy>Rafael Fernandez</cp:lastModifiedBy>
  <cp:revision>1</cp:revision>
  <dcterms:created xsi:type="dcterms:W3CDTF">2020-08-25T17:19:25Z</dcterms:created>
  <dcterms:modified xsi:type="dcterms:W3CDTF">2020-08-25T17:20:57Z</dcterms:modified>
</cp:coreProperties>
</file>