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88" r:id="rId2"/>
    <p:sldId id="257" r:id="rId3"/>
    <p:sldId id="289" r:id="rId4"/>
    <p:sldId id="258" r:id="rId5"/>
    <p:sldId id="262" r:id="rId6"/>
    <p:sldId id="260" r:id="rId7"/>
    <p:sldId id="261" r:id="rId8"/>
    <p:sldId id="290" r:id="rId9"/>
    <p:sldId id="291" r:id="rId10"/>
    <p:sldId id="299" r:id="rId11"/>
    <p:sldId id="292" r:id="rId12"/>
    <p:sldId id="293" r:id="rId13"/>
    <p:sldId id="294" r:id="rId14"/>
    <p:sldId id="295" r:id="rId15"/>
    <p:sldId id="296" r:id="rId16"/>
    <p:sldId id="264" r:id="rId17"/>
    <p:sldId id="265" r:id="rId18"/>
    <p:sldId id="29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A4FEC-6D24-784C-8D0C-6CE99AA3E489}" v="31" dt="2020-11-28T17:27:52.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p:cViewPr varScale="1">
        <p:scale>
          <a:sx n="107" d="100"/>
          <a:sy n="107" d="100"/>
        </p:scale>
        <p:origin x="176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Fernandez" userId="f716f140-8a70-4241-8f98-160c11c4f462" providerId="ADAL" clId="{C41A4FEC-6D24-784C-8D0C-6CE99AA3E489}"/>
    <pc:docChg chg="delSld">
      <pc:chgData name="Rafael Fernandez" userId="f716f140-8a70-4241-8f98-160c11c4f462" providerId="ADAL" clId="{C41A4FEC-6D24-784C-8D0C-6CE99AA3E489}" dt="2020-12-01T13:36:17.069" v="0" actId="2696"/>
      <pc:docMkLst>
        <pc:docMk/>
      </pc:docMkLst>
      <pc:sldChg chg="del">
        <pc:chgData name="Rafael Fernandez" userId="f716f140-8a70-4241-8f98-160c11c4f462" providerId="ADAL" clId="{C41A4FEC-6D24-784C-8D0C-6CE99AA3E489}" dt="2020-12-01T13:36:17.069" v="0" actId="2696"/>
        <pc:sldMkLst>
          <pc:docMk/>
          <pc:sldMk cId="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7AEFE-3C64-5947-8D7F-A1F5794496C5}" type="datetimeFigureOut">
              <a:rPr lang="es-PE" smtClean="0"/>
              <a:t>1/12/20</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E6F6A-C569-A445-8453-17D343638DEC}" type="slidenum">
              <a:rPr lang="es-PE" smtClean="0"/>
              <a:t>‹Nº›</a:t>
            </a:fld>
            <a:endParaRPr lang="es-PE"/>
          </a:p>
        </p:txBody>
      </p:sp>
    </p:spTree>
    <p:extLst>
      <p:ext uri="{BB962C8B-B14F-4D97-AF65-F5344CB8AC3E}">
        <p14:creationId xmlns:p14="http://schemas.microsoft.com/office/powerpoint/2010/main" val="2880647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1A7F7190-798E-AA4E-BCB0-949BCCF356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F289976B-BCCD-2347-8435-10757E2745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PE"/>
          </a:p>
        </p:txBody>
      </p:sp>
      <p:sp>
        <p:nvSpPr>
          <p:cNvPr id="16387" name="Slide Number Placeholder 3">
            <a:extLst>
              <a:ext uri="{FF2B5EF4-FFF2-40B4-BE49-F238E27FC236}">
                <a16:creationId xmlns:a16="http://schemas.microsoft.com/office/drawing/2014/main" id="{CCBB17E3-514A-494A-887A-D0F68A510E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6FF879-0895-414C-A8AE-A9B1C0B3E016}" type="slidenum">
              <a:rPr lang="es-ES" altLang="es-PE" sz="1200" smtClean="0"/>
              <a:pPr/>
              <a:t>1</a:t>
            </a:fld>
            <a:endParaRPr lang="es-ES" altLang="es-PE" sz="1200"/>
          </a:p>
        </p:txBody>
      </p:sp>
    </p:spTree>
    <p:extLst>
      <p:ext uri="{BB962C8B-B14F-4D97-AF65-F5344CB8AC3E}">
        <p14:creationId xmlns:p14="http://schemas.microsoft.com/office/powerpoint/2010/main" val="4250303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5FC714-EC95-4AAD-976E-DB748A7B05B0}" type="datetimeFigureOut">
              <a:rPr lang="es-ES" smtClean="0"/>
              <a:t>1/12/20</a:t>
            </a:fld>
            <a:endParaRPr lang="es-ES"/>
          </a:p>
        </p:txBody>
      </p:sp>
      <p:sp>
        <p:nvSpPr>
          <p:cNvPr id="5" name="Footer Placeholder 4"/>
          <p:cNvSpPr>
            <a:spLocks noGrp="1"/>
          </p:cNvSpPr>
          <p:nvPr>
            <p:ph type="ftr" sz="quarter" idx="11"/>
          </p:nvPr>
        </p:nvSpPr>
        <p:spPr>
          <a:xfrm>
            <a:off x="2396319" y="329308"/>
            <a:ext cx="3086292" cy="309201"/>
          </a:xfrm>
        </p:spPr>
        <p:txBody>
          <a:bodyPr/>
          <a:lstStyle/>
          <a:p>
            <a:endParaRPr lang="es-ES"/>
          </a:p>
        </p:txBody>
      </p:sp>
      <p:sp>
        <p:nvSpPr>
          <p:cNvPr id="6" name="Slide Number Placeholder 5"/>
          <p:cNvSpPr>
            <a:spLocks noGrp="1"/>
          </p:cNvSpPr>
          <p:nvPr>
            <p:ph type="sldNum" sz="quarter" idx="12"/>
          </p:nvPr>
        </p:nvSpPr>
        <p:spPr>
          <a:xfrm>
            <a:off x="1434703" y="798973"/>
            <a:ext cx="802005" cy="503578"/>
          </a:xfrm>
        </p:spPr>
        <p:txBody>
          <a:bodyPr/>
          <a:lstStyle/>
          <a:p>
            <a:fld id="{88CB5E64-C566-4782-86FA-96A8F74C981C}" type="slidenum">
              <a:rPr lang="es-ES" smtClean="0"/>
              <a:t>‹Nº›</a:t>
            </a:fld>
            <a:endParaRPr lang="es-E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060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5FC714-EC95-4AAD-976E-DB748A7B05B0}" type="datetimeFigureOut">
              <a:rPr lang="es-ES" smtClean="0"/>
              <a:t>1/12/20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8CB5E64-C566-4782-86FA-96A8F74C981C}" type="slidenum">
              <a:rPr lang="es-ES" smtClean="0"/>
              <a:t>‹Nº›</a:t>
            </a:fld>
            <a:endParaRPr lang="es-ES"/>
          </a:p>
        </p:txBody>
      </p:sp>
    </p:spTree>
    <p:extLst>
      <p:ext uri="{BB962C8B-B14F-4D97-AF65-F5344CB8AC3E}">
        <p14:creationId xmlns:p14="http://schemas.microsoft.com/office/powerpoint/2010/main" val="290862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5FC714-EC95-4AAD-976E-DB748A7B05B0}" type="datetimeFigureOut">
              <a:rPr lang="es-ES" smtClean="0"/>
              <a:t>1/12/20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8CB5E64-C566-4782-86FA-96A8F74C981C}" type="slidenum">
              <a:rPr lang="es-ES" smtClean="0"/>
              <a:t>‹Nº›</a:t>
            </a:fld>
            <a:endParaRPr lang="es-E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352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5FC714-EC95-4AAD-976E-DB748A7B05B0}" type="datetimeFigureOut">
              <a:rPr lang="es-ES" smtClean="0"/>
              <a:t>1/12/20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8CB5E64-C566-4782-86FA-96A8F74C981C}" type="slidenum">
              <a:rPr lang="es-ES" smtClean="0"/>
              <a:t>‹Nº›</a:t>
            </a:fld>
            <a:endParaRPr lang="es-E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276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5FC714-EC95-4AAD-976E-DB748A7B05B0}" type="datetimeFigureOut">
              <a:rPr lang="es-ES" smtClean="0"/>
              <a:t>1/12/20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8CB5E64-C566-4782-86FA-96A8F74C981C}" type="slidenum">
              <a:rPr lang="es-ES" smtClean="0"/>
              <a:t>‹Nº›</a:t>
            </a:fld>
            <a:endParaRPr lang="es-E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248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5FC714-EC95-4AAD-976E-DB748A7B05B0}" type="datetimeFigureOut">
              <a:rPr lang="es-ES" smtClean="0"/>
              <a:t>1/12/20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8CB5E64-C566-4782-86FA-96A8F74C981C}" type="slidenum">
              <a:rPr lang="es-ES" smtClean="0"/>
              <a:t>‹Nº›</a:t>
            </a:fld>
            <a:endParaRPr lang="es-E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379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1443491" y="2824270"/>
            <a:ext cx="3125766"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889182" y="2821491"/>
            <a:ext cx="31256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5FC714-EC95-4AAD-976E-DB748A7B05B0}" type="datetimeFigureOut">
              <a:rPr lang="es-ES" smtClean="0"/>
              <a:t>1/12/20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8CB5E64-C566-4782-86FA-96A8F74C981C}" type="slidenum">
              <a:rPr lang="es-ES" smtClean="0"/>
              <a:t>‹Nº›</a:t>
            </a:fld>
            <a:endParaRPr lang="es-ES"/>
          </a:p>
        </p:txBody>
      </p:sp>
    </p:spTree>
    <p:extLst>
      <p:ext uri="{BB962C8B-B14F-4D97-AF65-F5344CB8AC3E}">
        <p14:creationId xmlns:p14="http://schemas.microsoft.com/office/powerpoint/2010/main" val="804058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5FC714-EC95-4AAD-976E-DB748A7B05B0}" type="datetimeFigureOut">
              <a:rPr lang="es-ES" smtClean="0"/>
              <a:t>1/12/20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8CB5E64-C566-4782-86FA-96A8F74C981C}" type="slidenum">
              <a:rPr lang="es-ES" smtClean="0"/>
              <a:t>‹Nº›</a:t>
            </a:fld>
            <a:endParaRPr lang="es-ES"/>
          </a:p>
        </p:txBody>
      </p:sp>
    </p:spTree>
    <p:extLst>
      <p:ext uri="{BB962C8B-B14F-4D97-AF65-F5344CB8AC3E}">
        <p14:creationId xmlns:p14="http://schemas.microsoft.com/office/powerpoint/2010/main" val="33139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FC714-EC95-4AAD-976E-DB748A7B05B0}" type="datetimeFigureOut">
              <a:rPr lang="es-ES" smtClean="0"/>
              <a:t>1/12/20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8CB5E64-C566-4782-86FA-96A8F74C981C}" type="slidenum">
              <a:rPr lang="es-ES" smtClean="0"/>
              <a:t>‹Nº›</a:t>
            </a:fld>
            <a:endParaRPr lang="es-ES"/>
          </a:p>
        </p:txBody>
      </p:sp>
    </p:spTree>
    <p:extLst>
      <p:ext uri="{BB962C8B-B14F-4D97-AF65-F5344CB8AC3E}">
        <p14:creationId xmlns:p14="http://schemas.microsoft.com/office/powerpoint/2010/main" val="225970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5FC714-EC95-4AAD-976E-DB748A7B05B0}" type="datetimeFigureOut">
              <a:rPr lang="es-ES" smtClean="0"/>
              <a:t>1/12/20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8CB5E64-C566-4782-86FA-96A8F74C981C}" type="slidenum">
              <a:rPr lang="es-ES" smtClean="0"/>
              <a:t>‹Nº›</a:t>
            </a:fld>
            <a:endParaRPr lang="es-E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245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85FC714-EC95-4AAD-976E-DB748A7B05B0}" type="datetimeFigureOut">
              <a:rPr lang="es-ES" smtClean="0"/>
              <a:t>1/12/20</a:t>
            </a:fld>
            <a:endParaRPr lang="es-ES"/>
          </a:p>
        </p:txBody>
      </p:sp>
      <p:sp>
        <p:nvSpPr>
          <p:cNvPr id="6" name="Footer Placeholder 5"/>
          <p:cNvSpPr>
            <a:spLocks noGrp="1"/>
          </p:cNvSpPr>
          <p:nvPr>
            <p:ph type="ftr" sz="quarter" idx="11"/>
          </p:nvPr>
        </p:nvSpPr>
        <p:spPr>
          <a:xfrm>
            <a:off x="1437530" y="318641"/>
            <a:ext cx="3251553" cy="320931"/>
          </a:xfrm>
        </p:spPr>
        <p:txBody>
          <a:bodyPr/>
          <a:lstStyle/>
          <a:p>
            <a:endParaRPr lang="es-ES"/>
          </a:p>
        </p:txBody>
      </p:sp>
      <p:sp>
        <p:nvSpPr>
          <p:cNvPr id="7" name="Slide Number Placeholder 6"/>
          <p:cNvSpPr>
            <a:spLocks noGrp="1"/>
          </p:cNvSpPr>
          <p:nvPr>
            <p:ph type="sldNum" sz="quarter" idx="12"/>
          </p:nvPr>
        </p:nvSpPr>
        <p:spPr/>
        <p:txBody>
          <a:bodyPr/>
          <a:lstStyle/>
          <a:p>
            <a:fld id="{88CB5E64-C566-4782-86FA-96A8F74C981C}" type="slidenum">
              <a:rPr lang="es-ES" smtClean="0"/>
              <a:t>‹Nº›</a:t>
            </a:fld>
            <a:endParaRPr lang="es-E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762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5FC714-EC95-4AAD-976E-DB748A7B05B0}" type="datetimeFigureOut">
              <a:rPr lang="es-ES" smtClean="0"/>
              <a:t>1/12/20</a:t>
            </a:fld>
            <a:endParaRPr lang="es-E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88CB5E64-C566-4782-86FA-96A8F74C981C}" type="slidenum">
              <a:rPr lang="es-ES" smtClean="0"/>
              <a:t>‹Nº›</a:t>
            </a:fld>
            <a:endParaRPr lang="es-ES"/>
          </a:p>
        </p:txBody>
      </p:sp>
    </p:spTree>
    <p:extLst>
      <p:ext uri="{BB962C8B-B14F-4D97-AF65-F5344CB8AC3E}">
        <p14:creationId xmlns:p14="http://schemas.microsoft.com/office/powerpoint/2010/main" val="31348147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EECBC8-9C74-B444-9498-BC2A52695A83}"/>
              </a:ext>
            </a:extLst>
          </p:cNvPr>
          <p:cNvSpPr txBox="1"/>
          <p:nvPr/>
        </p:nvSpPr>
        <p:spPr>
          <a:xfrm>
            <a:off x="700042" y="455333"/>
            <a:ext cx="7924800" cy="1103312"/>
          </a:xfrm>
          <a:prstGeom prst="rect">
            <a:avLst/>
          </a:prstGeom>
          <a:noFill/>
        </p:spPr>
        <p:txBody>
          <a:bodyPr>
            <a:normAutofit/>
          </a:bodyPr>
          <a:lstStyle/>
          <a:p>
            <a:pPr algn="ctr" eaLnBrk="1" hangingPunct="1">
              <a:defRPr/>
            </a:pPr>
            <a:r>
              <a:rPr lang="es-ES" altLang="es-PE" sz="4000" dirty="0">
                <a:latin typeface="Arial" panose="020B0604020202020204" pitchFamily="34" charset="0"/>
              </a:rPr>
              <a:t>Pensar </a:t>
            </a:r>
            <a:r>
              <a:rPr lang="fr-FR" altLang="es-PE" sz="4000" dirty="0">
                <a:latin typeface="Arial" panose="020B0604020202020204" pitchFamily="34" charset="0"/>
              </a:rPr>
              <a:t>la </a:t>
            </a:r>
            <a:r>
              <a:rPr lang="fr-FR" altLang="es-PE" sz="4000" dirty="0" err="1">
                <a:latin typeface="Arial" panose="020B0604020202020204" pitchFamily="34" charset="0"/>
              </a:rPr>
              <a:t>relación</a:t>
            </a:r>
            <a:endParaRPr lang="es-ES" altLang="es-PE" sz="4000" dirty="0">
              <a:latin typeface="Arial" panose="020B0604020202020204" pitchFamily="34" charset="0"/>
            </a:endParaRPr>
          </a:p>
        </p:txBody>
      </p:sp>
      <p:cxnSp>
        <p:nvCxnSpPr>
          <p:cNvPr id="10" name="Straight Connector 9">
            <a:extLst>
              <a:ext uri="{FF2B5EF4-FFF2-40B4-BE49-F238E27FC236}">
                <a16:creationId xmlns:a16="http://schemas.microsoft.com/office/drawing/2014/main" id="{C7E5D5C0-A44B-6E44-81A4-BB2FA537BD19}"/>
              </a:ext>
            </a:extLst>
          </p:cNvPr>
          <p:cNvCxnSpPr/>
          <p:nvPr/>
        </p:nvCxnSpPr>
        <p:spPr>
          <a:xfrm>
            <a:off x="1905000" y="293687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14A9BC7-F44B-D140-BA8A-DE4222FDD28B}"/>
              </a:ext>
            </a:extLst>
          </p:cNvPr>
          <p:cNvSpPr txBox="1"/>
          <p:nvPr/>
        </p:nvSpPr>
        <p:spPr>
          <a:xfrm>
            <a:off x="750888" y="5127625"/>
            <a:ext cx="7974012" cy="400050"/>
          </a:xfrm>
          <a:prstGeom prst="rect">
            <a:avLst/>
          </a:prstGeom>
          <a:noFill/>
        </p:spPr>
        <p:txBody>
          <a:bodyPr wrap="none">
            <a:normAutofit/>
          </a:bodyPr>
          <a:lstStyle/>
          <a:p>
            <a:pPr algn="r" eaLnBrk="1" hangingPunct="1">
              <a:defRPr/>
            </a:pPr>
            <a:endParaRPr lang="es-ES" sz="2000" b="1" dirty="0">
              <a:solidFill>
                <a:schemeClr val="tx1">
                  <a:lumMod val="75000"/>
                  <a:lumOff val="25000"/>
                </a:schemeClr>
              </a:solidFill>
            </a:endParaRPr>
          </a:p>
        </p:txBody>
      </p:sp>
      <p:sp>
        <p:nvSpPr>
          <p:cNvPr id="12" name="Rectangle 11">
            <a:extLst>
              <a:ext uri="{FF2B5EF4-FFF2-40B4-BE49-F238E27FC236}">
                <a16:creationId xmlns:a16="http://schemas.microsoft.com/office/drawing/2014/main" id="{664AE496-0A9D-2C42-B5BB-61A65DB1679D}"/>
              </a:ext>
            </a:extLst>
          </p:cNvPr>
          <p:cNvSpPr/>
          <p:nvPr/>
        </p:nvSpPr>
        <p:spPr>
          <a:xfrm>
            <a:off x="8686800" y="528478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a:solidFill>
                  <a:srgbClr val="FF6600"/>
                </a:solidFill>
              </a:rPr>
              <a:t>           </a:t>
            </a:r>
          </a:p>
        </p:txBody>
      </p:sp>
      <p:grpSp>
        <p:nvGrpSpPr>
          <p:cNvPr id="15365" name="Group 25">
            <a:extLst>
              <a:ext uri="{FF2B5EF4-FFF2-40B4-BE49-F238E27FC236}">
                <a16:creationId xmlns:a16="http://schemas.microsoft.com/office/drawing/2014/main" id="{C26A47A6-9E0B-B64F-9320-A92FEC763652}"/>
              </a:ext>
            </a:extLst>
          </p:cNvPr>
          <p:cNvGrpSpPr>
            <a:grpSpLocks/>
          </p:cNvGrpSpPr>
          <p:nvPr/>
        </p:nvGrpSpPr>
        <p:grpSpPr bwMode="auto">
          <a:xfrm>
            <a:off x="762000" y="1556792"/>
            <a:ext cx="2057400" cy="2708275"/>
            <a:chOff x="762000" y="1556683"/>
            <a:chExt cx="2057400" cy="2708593"/>
          </a:xfrm>
        </p:grpSpPr>
        <p:sp>
          <p:nvSpPr>
            <p:cNvPr id="6" name="Oval 5">
              <a:extLst>
                <a:ext uri="{FF2B5EF4-FFF2-40B4-BE49-F238E27FC236}">
                  <a16:creationId xmlns:a16="http://schemas.microsoft.com/office/drawing/2014/main" id="{75BEF4AF-13BE-2E41-AF01-3B2C05BF2CDA}"/>
                </a:ext>
              </a:extLst>
            </p:cNvPr>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a:t>             </a:t>
              </a:r>
            </a:p>
          </p:txBody>
        </p:sp>
        <p:sp>
          <p:nvSpPr>
            <p:cNvPr id="14" name="TextBox 13">
              <a:extLst>
                <a:ext uri="{FF2B5EF4-FFF2-40B4-BE49-F238E27FC236}">
                  <a16:creationId xmlns:a16="http://schemas.microsoft.com/office/drawing/2014/main" id="{7C5F9156-D3B1-3B41-A9BF-01C10EE8119D}"/>
                </a:ext>
              </a:extLst>
            </p:cNvPr>
            <p:cNvSpPr txBox="1"/>
            <p:nvPr/>
          </p:nvSpPr>
          <p:spPr>
            <a:xfrm>
              <a:off x="1121392" y="1556683"/>
              <a:ext cx="1092296" cy="2708593"/>
            </a:xfrm>
            <a:prstGeom prst="rect">
              <a:avLst/>
            </a:prstGeom>
            <a:noFill/>
          </p:spPr>
          <p:txBody>
            <a:bodyPr>
              <a:spAutoFit/>
            </a:bodyPr>
            <a:lstStyle/>
            <a:p>
              <a:pPr eaLnBrk="1" hangingPunct="1">
                <a:defRPr/>
              </a:pPr>
              <a:r>
                <a:rPr lang="es-ES" sz="17000" b="1" dirty="0">
                  <a:solidFill>
                    <a:srgbClr val="F26200">
                      <a:alpha val="40000"/>
                    </a:srgbClr>
                  </a:solidFill>
                  <a:latin typeface="+mj-lt"/>
                  <a:cs typeface="Arial" pitchFamily="34" charset="0"/>
                </a:rPr>
                <a:t>1</a:t>
              </a:r>
            </a:p>
          </p:txBody>
        </p:sp>
        <p:sp>
          <p:nvSpPr>
            <p:cNvPr id="13" name="TextBox 12">
              <a:extLst>
                <a:ext uri="{FF2B5EF4-FFF2-40B4-BE49-F238E27FC236}">
                  <a16:creationId xmlns:a16="http://schemas.microsoft.com/office/drawing/2014/main" id="{77026C3F-F3D3-394B-8116-1CA4583BA7BF}"/>
                </a:ext>
              </a:extLst>
            </p:cNvPr>
            <p:cNvSpPr txBox="1"/>
            <p:nvPr/>
          </p:nvSpPr>
          <p:spPr>
            <a:xfrm>
              <a:off x="823913" y="2667019"/>
              <a:ext cx="1930400" cy="682705"/>
            </a:xfrm>
            <a:prstGeom prst="rect">
              <a:avLst/>
            </a:prstGeom>
            <a:noFill/>
          </p:spPr>
          <p:txBody>
            <a:bodyPr/>
            <a:lstStyle/>
            <a:p>
              <a:pPr algn="ctr" eaLnBrk="1" hangingPunct="1">
                <a:lnSpc>
                  <a:spcPct val="80000"/>
                </a:lnSpc>
                <a:defRPr/>
              </a:pPr>
              <a:r>
                <a:rPr lang="es-ES" sz="2300"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rPr>
                <a:t>Generalidades</a:t>
              </a:r>
            </a:p>
          </p:txBody>
        </p:sp>
      </p:grpSp>
      <p:grpSp>
        <p:nvGrpSpPr>
          <p:cNvPr id="15366" name="Group 22">
            <a:extLst>
              <a:ext uri="{FF2B5EF4-FFF2-40B4-BE49-F238E27FC236}">
                <a16:creationId xmlns:a16="http://schemas.microsoft.com/office/drawing/2014/main" id="{B0C40BCE-3D53-0149-B582-EA46B3BA653F}"/>
              </a:ext>
            </a:extLst>
          </p:cNvPr>
          <p:cNvGrpSpPr>
            <a:grpSpLocks/>
          </p:cNvGrpSpPr>
          <p:nvPr/>
        </p:nvGrpSpPr>
        <p:grpSpPr bwMode="auto">
          <a:xfrm>
            <a:off x="3543300" y="3645024"/>
            <a:ext cx="2057400" cy="2708275"/>
            <a:chOff x="3543300" y="1563192"/>
            <a:chExt cx="2057400" cy="2708434"/>
          </a:xfrm>
        </p:grpSpPr>
        <p:sp>
          <p:nvSpPr>
            <p:cNvPr id="4" name="Oval 3">
              <a:extLst>
                <a:ext uri="{FF2B5EF4-FFF2-40B4-BE49-F238E27FC236}">
                  <a16:creationId xmlns:a16="http://schemas.microsoft.com/office/drawing/2014/main" id="{8F544834-3E1F-6440-B75E-FB8E21338B41}"/>
                </a:ext>
              </a:extLst>
            </p:cNvPr>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a:t>             </a:t>
              </a:r>
            </a:p>
          </p:txBody>
        </p:sp>
        <p:sp>
          <p:nvSpPr>
            <p:cNvPr id="15" name="TextBox 14">
              <a:extLst>
                <a:ext uri="{FF2B5EF4-FFF2-40B4-BE49-F238E27FC236}">
                  <a16:creationId xmlns:a16="http://schemas.microsoft.com/office/drawing/2014/main" id="{DBEF5C1A-ECBA-B54F-A8D5-50E9FAE6006D}"/>
                </a:ext>
              </a:extLst>
            </p:cNvPr>
            <p:cNvSpPr txBox="1"/>
            <p:nvPr/>
          </p:nvSpPr>
          <p:spPr>
            <a:xfrm>
              <a:off x="3933968" y="1563192"/>
              <a:ext cx="1219200" cy="2708434"/>
            </a:xfrm>
            <a:prstGeom prst="rect">
              <a:avLst/>
            </a:prstGeom>
            <a:noFill/>
          </p:spPr>
          <p:txBody>
            <a:bodyPr>
              <a:spAutoFit/>
            </a:bodyPr>
            <a:lstStyle/>
            <a:p>
              <a:pPr eaLnBrk="1" hangingPunct="1">
                <a:defRPr/>
              </a:pPr>
              <a:r>
                <a:rPr lang="es-ES" sz="17000" b="1" dirty="0">
                  <a:solidFill>
                    <a:srgbClr val="2A7A9E">
                      <a:alpha val="40000"/>
                    </a:srgbClr>
                  </a:solidFill>
                  <a:latin typeface="+mj-lt"/>
                  <a:cs typeface="Arial" pitchFamily="34" charset="0"/>
                </a:rPr>
                <a:t>2</a:t>
              </a:r>
            </a:p>
          </p:txBody>
        </p:sp>
        <p:sp>
          <p:nvSpPr>
            <p:cNvPr id="16" name="TextBox 15">
              <a:extLst>
                <a:ext uri="{FF2B5EF4-FFF2-40B4-BE49-F238E27FC236}">
                  <a16:creationId xmlns:a16="http://schemas.microsoft.com/office/drawing/2014/main" id="{B8795C05-1E53-A64D-B1EB-53BD838871CB}"/>
                </a:ext>
              </a:extLst>
            </p:cNvPr>
            <p:cNvSpPr txBox="1"/>
            <p:nvPr/>
          </p:nvSpPr>
          <p:spPr>
            <a:xfrm>
              <a:off x="3602038" y="2701372"/>
              <a:ext cx="1930400" cy="665201"/>
            </a:xfrm>
            <a:prstGeom prst="rect">
              <a:avLst/>
            </a:prstGeom>
            <a:noFill/>
          </p:spPr>
          <p:txBody>
            <a:bodyPr>
              <a:normAutofit/>
            </a:bodyPr>
            <a:lstStyle/>
            <a:p>
              <a:pPr algn="ctr" eaLnBrk="1" hangingPunct="1">
                <a:lnSpc>
                  <a:spcPct val="80000"/>
                </a:lnSpc>
                <a:defRPr/>
              </a:pPr>
              <a:r>
                <a:rPr lang="es-ES" sz="2300" b="1" spc="60"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rPr>
                <a:t>Tesis de </a:t>
              </a:r>
              <a:r>
                <a:rPr lang="es-ES" sz="2300" b="1" spc="60" dirty="0" err="1">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rPr>
                <a:t>Buber</a:t>
              </a:r>
              <a:endParaRPr lang="es-ES" sz="2300" b="1"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endParaRPr>
            </a:p>
          </p:txBody>
        </p:sp>
        <p:sp>
          <p:nvSpPr>
            <p:cNvPr id="20" name="Oval 19">
              <a:extLst>
                <a:ext uri="{FF2B5EF4-FFF2-40B4-BE49-F238E27FC236}">
                  <a16:creationId xmlns:a16="http://schemas.microsoft.com/office/drawing/2014/main" id="{68DA33E9-EDB0-2A42-AD36-182774CD2381}"/>
                </a:ext>
              </a:extLst>
            </p:cNvPr>
            <p:cNvSpPr/>
            <p:nvPr/>
          </p:nvSpPr>
          <p:spPr>
            <a:xfrm>
              <a:off x="3782124" y="1988634"/>
              <a:ext cx="1581964" cy="115233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dirty="0"/>
                <a:t>       </a:t>
              </a:r>
            </a:p>
          </p:txBody>
        </p:sp>
      </p:grpSp>
      <p:grpSp>
        <p:nvGrpSpPr>
          <p:cNvPr id="15367" name="Group 23">
            <a:extLst>
              <a:ext uri="{FF2B5EF4-FFF2-40B4-BE49-F238E27FC236}">
                <a16:creationId xmlns:a16="http://schemas.microsoft.com/office/drawing/2014/main" id="{C6E808C1-3EBF-FB42-9AC0-B0B6471DC196}"/>
              </a:ext>
            </a:extLst>
          </p:cNvPr>
          <p:cNvGrpSpPr>
            <a:grpSpLocks/>
          </p:cNvGrpSpPr>
          <p:nvPr/>
        </p:nvGrpSpPr>
        <p:grpSpPr bwMode="auto">
          <a:xfrm>
            <a:off x="6324600" y="1628800"/>
            <a:ext cx="2057400" cy="2708275"/>
            <a:chOff x="6324600" y="1628416"/>
            <a:chExt cx="2057400" cy="2708434"/>
          </a:xfrm>
        </p:grpSpPr>
        <p:sp>
          <p:nvSpPr>
            <p:cNvPr id="5" name="Oval 4">
              <a:extLst>
                <a:ext uri="{FF2B5EF4-FFF2-40B4-BE49-F238E27FC236}">
                  <a16:creationId xmlns:a16="http://schemas.microsoft.com/office/drawing/2014/main" id="{2CB48BB6-2073-0446-BA54-0FDA6D0D8AEC}"/>
                </a:ext>
              </a:extLst>
            </p:cNvPr>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a:t>             </a:t>
              </a:r>
            </a:p>
          </p:txBody>
        </p:sp>
        <p:sp>
          <p:nvSpPr>
            <p:cNvPr id="17" name="TextBox 16">
              <a:extLst>
                <a:ext uri="{FF2B5EF4-FFF2-40B4-BE49-F238E27FC236}">
                  <a16:creationId xmlns:a16="http://schemas.microsoft.com/office/drawing/2014/main" id="{1F6CD272-DCD9-D94C-8605-5362AC65FF1A}"/>
                </a:ext>
              </a:extLst>
            </p:cNvPr>
            <p:cNvSpPr txBox="1"/>
            <p:nvPr/>
          </p:nvSpPr>
          <p:spPr>
            <a:xfrm>
              <a:off x="6721604" y="1628416"/>
              <a:ext cx="1219200" cy="2708434"/>
            </a:xfrm>
            <a:prstGeom prst="rect">
              <a:avLst/>
            </a:prstGeom>
            <a:noFill/>
          </p:spPr>
          <p:txBody>
            <a:bodyPr>
              <a:spAutoFit/>
            </a:bodyPr>
            <a:lstStyle/>
            <a:p>
              <a:pPr eaLnBrk="1" hangingPunct="1">
                <a:defRPr/>
              </a:pPr>
              <a:r>
                <a:rPr lang="es-ES" sz="17000" b="1" dirty="0">
                  <a:solidFill>
                    <a:srgbClr val="65B131">
                      <a:alpha val="64000"/>
                    </a:srgbClr>
                  </a:solidFill>
                  <a:latin typeface="+mj-lt"/>
                  <a:cs typeface="Arial" pitchFamily="34" charset="0"/>
                </a:rPr>
                <a:t>3</a:t>
              </a:r>
            </a:p>
          </p:txBody>
        </p:sp>
        <p:sp>
          <p:nvSpPr>
            <p:cNvPr id="18" name="TextBox 17">
              <a:extLst>
                <a:ext uri="{FF2B5EF4-FFF2-40B4-BE49-F238E27FC236}">
                  <a16:creationId xmlns:a16="http://schemas.microsoft.com/office/drawing/2014/main" id="{E146091F-1BFD-324B-8D31-0F03F78A488C}"/>
                </a:ext>
              </a:extLst>
            </p:cNvPr>
            <p:cNvSpPr txBox="1"/>
            <p:nvPr/>
          </p:nvSpPr>
          <p:spPr>
            <a:xfrm>
              <a:off x="6411913" y="2692078"/>
              <a:ext cx="1930400" cy="665202"/>
            </a:xfrm>
            <a:prstGeom prst="rect">
              <a:avLst/>
            </a:prstGeom>
            <a:noFill/>
          </p:spPr>
          <p:txBody>
            <a:bodyPr>
              <a:normAutofit/>
            </a:bodyPr>
            <a:lstStyle/>
            <a:p>
              <a:pPr algn="ctr" eaLnBrk="1" hangingPunct="1">
                <a:lnSpc>
                  <a:spcPct val="80000"/>
                </a:lnSpc>
                <a:defRPr/>
              </a:pPr>
              <a:r>
                <a:rPr lang="es-ES" sz="2200" b="1"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rPr>
                <a:t>Tesis de </a:t>
              </a:r>
              <a:r>
                <a:rPr lang="es-ES" sz="2200" b="1" dirty="0" err="1">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rPr>
                <a:t>Levinas</a:t>
              </a:r>
              <a:endParaRPr lang="es-ES" sz="2200" b="1" dirty="0">
                <a:solidFill>
                  <a:schemeClr val="bg1"/>
                </a:solidFill>
                <a:effectLst>
                  <a:outerShdw blurRad="50800" dist="25400" dir="5400000" algn="t" rotWithShape="0">
                    <a:prstClr val="black">
                      <a:alpha val="15000"/>
                    </a:prstClr>
                  </a:outerShdw>
                </a:effectLst>
                <a:latin typeface="Calibri Light" panose="020F0302020204030204" pitchFamily="34" charset="0"/>
                <a:cs typeface="Calibri Light" panose="020F0302020204030204" pitchFamily="34" charset="0"/>
              </a:endParaRPr>
            </a:p>
          </p:txBody>
        </p:sp>
        <p:sp>
          <p:nvSpPr>
            <p:cNvPr id="21" name="Oval 20">
              <a:extLst>
                <a:ext uri="{FF2B5EF4-FFF2-40B4-BE49-F238E27FC236}">
                  <a16:creationId xmlns:a16="http://schemas.microsoft.com/office/drawing/2014/main" id="{0D86EF36-3A2A-4B4C-B806-D797709F43D2}"/>
                </a:ext>
              </a:extLst>
            </p:cNvPr>
            <p:cNvSpPr/>
            <p:nvPr/>
          </p:nvSpPr>
          <p:spPr>
            <a:xfrm>
              <a:off x="6588224" y="2151018"/>
              <a:ext cx="1434384" cy="106206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dirty="0"/>
            </a:p>
          </p:txBody>
        </p:sp>
      </p:grpSp>
      <p:sp>
        <p:nvSpPr>
          <p:cNvPr id="22" name="Oval 19">
            <a:extLst>
              <a:ext uri="{FF2B5EF4-FFF2-40B4-BE49-F238E27FC236}">
                <a16:creationId xmlns:a16="http://schemas.microsoft.com/office/drawing/2014/main" id="{0AD78B43-13B6-4746-9303-A1A6DF79635C}"/>
              </a:ext>
            </a:extLst>
          </p:cNvPr>
          <p:cNvSpPr/>
          <p:nvPr/>
        </p:nvSpPr>
        <p:spPr>
          <a:xfrm>
            <a:off x="971600" y="1988840"/>
            <a:ext cx="1512168" cy="1224136"/>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dirty="0"/>
              <a:t>       </a:t>
            </a:r>
          </a:p>
        </p:txBody>
      </p:sp>
    </p:spTree>
    <p:custDataLst>
      <p:tags r:id="rId1"/>
    </p:custDataLst>
    <p:extLst>
      <p:ext uri="{BB962C8B-B14F-4D97-AF65-F5344CB8AC3E}">
        <p14:creationId xmlns:p14="http://schemas.microsoft.com/office/powerpoint/2010/main" val="92228850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E8E51B09-2B9E-4D82-A5F8-29F85CBE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9240118-40F3-4A1C-85DC-4E58525CB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83" name="Group 82">
            <a:extLst>
              <a:ext uri="{FF2B5EF4-FFF2-40B4-BE49-F238E27FC236}">
                <a16:creationId xmlns:a16="http://schemas.microsoft.com/office/drawing/2014/main" id="{C269951F-7B8C-4336-BC68-9BA9843CE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4179" y="482171"/>
            <a:ext cx="3055900" cy="5149101"/>
            <a:chOff x="7463259" y="583365"/>
            <a:chExt cx="4074533" cy="5181928"/>
          </a:xfrm>
        </p:grpSpPr>
        <p:sp>
          <p:nvSpPr>
            <p:cNvPr id="84" name="Rectangle 83">
              <a:extLst>
                <a:ext uri="{FF2B5EF4-FFF2-40B4-BE49-F238E27FC236}">
                  <a16:creationId xmlns:a16="http://schemas.microsoft.com/office/drawing/2014/main" id="{CFD48101-E230-4669-8C1B-39BAAB2BB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18FA112-D8F0-41D3-9171-B0A3110E2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7" name="Straight Connector 86">
            <a:extLst>
              <a:ext uri="{FF2B5EF4-FFF2-40B4-BE49-F238E27FC236}">
                <a16:creationId xmlns:a16="http://schemas.microsoft.com/office/drawing/2014/main" id="{A9087EE4-E285-4C8E-AC5F-CAE7D1FDE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2769" y="1847088"/>
            <a:ext cx="4161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C1C47441-7AA6-BB43-A69F-9D50BA030BC1}"/>
              </a:ext>
            </a:extLst>
          </p:cNvPr>
          <p:cNvSpPr>
            <a:spLocks noGrp="1"/>
          </p:cNvSpPr>
          <p:nvPr>
            <p:ph type="title"/>
          </p:nvPr>
        </p:nvSpPr>
        <p:spPr>
          <a:xfrm>
            <a:off x="3891032" y="804520"/>
            <a:ext cx="4162766" cy="1049235"/>
          </a:xfrm>
        </p:spPr>
        <p:txBody>
          <a:bodyPr vert="horz" lIns="91440" tIns="45720" rIns="91440" bIns="45720" rtlCol="0" anchor="t">
            <a:normAutofit/>
          </a:bodyPr>
          <a:lstStyle/>
          <a:p>
            <a:pPr defTabSz="914400"/>
            <a:r>
              <a:rPr lang="en-US" dirty="0"/>
              <a:t>3. </a:t>
            </a:r>
            <a:r>
              <a:rPr lang="en-US"/>
              <a:t>Tesis</a:t>
            </a:r>
            <a:r>
              <a:rPr lang="en-US" dirty="0"/>
              <a:t> de Levinas</a:t>
            </a:r>
            <a:endParaRPr lang="en-US"/>
          </a:p>
        </p:txBody>
      </p:sp>
      <p:pic>
        <p:nvPicPr>
          <p:cNvPr id="9218" name="Picture 2" descr="CONOCE LA BIOGRAFÍA DE EMMANUEL LEVINAS">
            <a:extLst>
              <a:ext uri="{FF2B5EF4-FFF2-40B4-BE49-F238E27FC236}">
                <a16:creationId xmlns:a16="http://schemas.microsoft.com/office/drawing/2014/main" id="{19077E11-07EE-9240-955A-A58312E2AFDD}"/>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31140" r="16228"/>
          <a:stretch/>
        </p:blipFill>
        <p:spPr bwMode="auto">
          <a:xfrm>
            <a:off x="964078" y="1116345"/>
            <a:ext cx="2099327" cy="386617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BD93FE7D-F385-574A-A200-C7C276A4C0F9}"/>
              </a:ext>
            </a:extLst>
          </p:cNvPr>
          <p:cNvSpPr>
            <a:spLocks noGrp="1"/>
          </p:cNvSpPr>
          <p:nvPr>
            <p:ph sz="half" idx="1"/>
          </p:nvPr>
        </p:nvSpPr>
        <p:spPr>
          <a:xfrm>
            <a:off x="3891032" y="2015732"/>
            <a:ext cx="4162766" cy="3450613"/>
          </a:xfrm>
        </p:spPr>
        <p:txBody>
          <a:bodyPr vert="horz" lIns="91440" tIns="45720" rIns="91440" bIns="45720" rtlCol="0" anchor="t">
            <a:normAutofit/>
          </a:bodyPr>
          <a:lstStyle/>
          <a:p>
            <a:pPr defTabSz="914400">
              <a:lnSpc>
                <a:spcPct val="110000"/>
              </a:lnSpc>
            </a:pPr>
            <a:r>
              <a:rPr lang="en-US" sz="1600"/>
              <a:t>Con esto no evitaremos que la religión vaya a la deriva, pero limitaremos sus eventuales secuelas. La religión </a:t>
            </a:r>
            <a:r>
              <a:rPr lang="en-US" sz="1600" i="1"/>
              <a:t>que va a la deriva</a:t>
            </a:r>
            <a:r>
              <a:rPr lang="en-US" sz="1600"/>
              <a:t> exige que el pensar avance más allá de lo acostumbrado. </a:t>
            </a:r>
          </a:p>
          <a:p>
            <a:pPr defTabSz="914400">
              <a:lnSpc>
                <a:spcPct val="110000"/>
              </a:lnSpc>
            </a:pPr>
            <a:r>
              <a:rPr lang="en-US" sz="1600"/>
              <a:t>Porque Levinas se sitúa más allá de las definiciones sociológicas o antropológicas de la religión, su tarea requiere un trabajo de deconstrucción de aquello en lo que la religión hace pensar habitualmente. No puede ser suficiente una religión edulcorada.</a:t>
            </a:r>
          </a:p>
          <a:p>
            <a:pPr defTabSz="914400">
              <a:lnSpc>
                <a:spcPct val="110000"/>
              </a:lnSpc>
            </a:pPr>
            <a:endParaRPr lang="en-US" sz="1600"/>
          </a:p>
        </p:txBody>
      </p:sp>
      <p:pic>
        <p:nvPicPr>
          <p:cNvPr id="89" name="Picture 88">
            <a:extLst>
              <a:ext uri="{FF2B5EF4-FFF2-40B4-BE49-F238E27FC236}">
                <a16:creationId xmlns:a16="http://schemas.microsoft.com/office/drawing/2014/main" id="{DD8AF6BD-5D32-4F8F-98B6-05F8A4390C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1" name="Straight Connector 90">
            <a:extLst>
              <a:ext uri="{FF2B5EF4-FFF2-40B4-BE49-F238E27FC236}">
                <a16:creationId xmlns:a16="http://schemas.microsoft.com/office/drawing/2014/main" id="{B47013E4-D33D-425E-B32E-DE7D5CB5F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244"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45"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0246"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24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248" name="Rectangle 78">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49" name="Straight Connector 80">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416103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ítulo 4">
            <a:extLst>
              <a:ext uri="{FF2B5EF4-FFF2-40B4-BE49-F238E27FC236}">
                <a16:creationId xmlns:a16="http://schemas.microsoft.com/office/drawing/2014/main" id="{E0132ABB-A5AD-E548-A0C1-EDB1C6F1657F}"/>
              </a:ext>
            </a:extLst>
          </p:cNvPr>
          <p:cNvSpPr>
            <a:spLocks noGrp="1"/>
          </p:cNvSpPr>
          <p:nvPr>
            <p:ph type="title"/>
          </p:nvPr>
        </p:nvSpPr>
        <p:spPr>
          <a:xfrm>
            <a:off x="1088685" y="804520"/>
            <a:ext cx="4162766" cy="1049235"/>
          </a:xfrm>
        </p:spPr>
        <p:txBody>
          <a:bodyPr vert="horz" lIns="91440" tIns="45720" rIns="91440" bIns="45720" rtlCol="0" anchor="t">
            <a:normAutofit/>
          </a:bodyPr>
          <a:lstStyle/>
          <a:p>
            <a:pPr defTabSz="914400"/>
            <a:r>
              <a:rPr lang="en-US"/>
              <a:t>3. Tesis de Levinas</a:t>
            </a:r>
          </a:p>
        </p:txBody>
      </p:sp>
      <p:sp>
        <p:nvSpPr>
          <p:cNvPr id="10250" name="Rectangle 82">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83D885C6-503E-CE4F-BE07-7F42771A987D}"/>
              </a:ext>
            </a:extLst>
          </p:cNvPr>
          <p:cNvSpPr>
            <a:spLocks noGrp="1"/>
          </p:cNvSpPr>
          <p:nvPr>
            <p:ph sz="half" idx="1"/>
          </p:nvPr>
        </p:nvSpPr>
        <p:spPr>
          <a:xfrm>
            <a:off x="1088685" y="2015732"/>
            <a:ext cx="4162766" cy="3450613"/>
          </a:xfrm>
        </p:spPr>
        <p:txBody>
          <a:bodyPr vert="horz" lIns="91440" tIns="45720" rIns="91440" bIns="45720" rtlCol="0" anchor="t">
            <a:normAutofit/>
          </a:bodyPr>
          <a:lstStyle/>
          <a:p>
            <a:pPr defTabSz="914400">
              <a:lnSpc>
                <a:spcPct val="110000"/>
              </a:lnSpc>
            </a:pPr>
            <a:r>
              <a:rPr lang="en-US" sz="1400"/>
              <a:t>En efecto la religión es habitualmente asociada a lo sagrado y, en el mismo sentido, los textos de las religiones son “sagrados”. Para Levinas esta forma de religión es un problema porque la experiencia de lo sagrado consiste en una indistinción, en un retorno al ser neutro que acosa la existencia humana. </a:t>
            </a:r>
          </a:p>
          <a:p>
            <a:pPr defTabSz="914400">
              <a:lnSpc>
                <a:spcPct val="110000"/>
              </a:lnSpc>
            </a:pPr>
            <a:r>
              <a:rPr lang="en-US" sz="1400"/>
              <a:t>Esta pretensión religiosa que consiste en el hecho de buscar una fusión con la trascendencia a través de una exacerbación de las emociones es un modelo contra el que debemos estar prevenidos. Acaso sea éste el peligro más grande. </a:t>
            </a:r>
          </a:p>
          <a:p>
            <a:pPr defTabSz="914400">
              <a:lnSpc>
                <a:spcPct val="110000"/>
              </a:lnSpc>
            </a:pPr>
            <a:endParaRPr lang="en-US" sz="1400"/>
          </a:p>
        </p:txBody>
      </p:sp>
      <p:grpSp>
        <p:nvGrpSpPr>
          <p:cNvPr id="10251" name="Group 84">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041" y="482171"/>
            <a:ext cx="3055899" cy="5149101"/>
            <a:chOff x="7463259" y="583365"/>
            <a:chExt cx="4074533" cy="5181928"/>
          </a:xfrm>
        </p:grpSpPr>
        <p:sp>
          <p:nvSpPr>
            <p:cNvPr id="10252" name="Rectangle 85">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53" name="Rectangle 86">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242" name="Picture 2" descr="Levinas: Escritos inéditos 1. Cuadernos de cautiverio">
            <a:extLst>
              <a:ext uri="{FF2B5EF4-FFF2-40B4-BE49-F238E27FC236}">
                <a16:creationId xmlns:a16="http://schemas.microsoft.com/office/drawing/2014/main" id="{9D120DE4-D097-CB45-937C-7714464A986E}"/>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42003" r="26521" b="-1"/>
          <a:stretch/>
        </p:blipFill>
        <p:spPr bwMode="auto">
          <a:xfrm>
            <a:off x="6087279" y="1116345"/>
            <a:ext cx="2099328" cy="3866172"/>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88">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0255" name="Straight Connector 90">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37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416103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6B890178-82E8-1F47-830A-C8979D3E7F1A}"/>
              </a:ext>
            </a:extLst>
          </p:cNvPr>
          <p:cNvSpPr>
            <a:spLocks noGrp="1"/>
          </p:cNvSpPr>
          <p:nvPr>
            <p:ph type="title"/>
          </p:nvPr>
        </p:nvSpPr>
        <p:spPr>
          <a:xfrm>
            <a:off x="1088685" y="804520"/>
            <a:ext cx="4162766" cy="1049235"/>
          </a:xfrm>
        </p:spPr>
        <p:txBody>
          <a:bodyPr vert="horz" lIns="91440" tIns="45720" rIns="91440" bIns="45720" rtlCol="0" anchor="t">
            <a:normAutofit/>
          </a:bodyPr>
          <a:lstStyle/>
          <a:p>
            <a:pPr defTabSz="914400"/>
            <a:r>
              <a:rPr lang="en-US" dirty="0"/>
              <a:t>3. </a:t>
            </a:r>
            <a:r>
              <a:rPr lang="en-US"/>
              <a:t>Tesis</a:t>
            </a:r>
            <a:r>
              <a:rPr lang="en-US" dirty="0"/>
              <a:t> de Levinas</a:t>
            </a:r>
            <a:endParaRPr lang="en-US"/>
          </a:p>
        </p:txBody>
      </p:sp>
      <p:sp>
        <p:nvSpPr>
          <p:cNvPr id="83" name="Rectangle 82">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16A7787F-21D1-3047-AEE9-C66D823B200A}"/>
              </a:ext>
            </a:extLst>
          </p:cNvPr>
          <p:cNvSpPr>
            <a:spLocks noGrp="1"/>
          </p:cNvSpPr>
          <p:nvPr>
            <p:ph sz="half" idx="1"/>
          </p:nvPr>
        </p:nvSpPr>
        <p:spPr>
          <a:xfrm>
            <a:off x="1088685" y="2015732"/>
            <a:ext cx="4162766" cy="3450613"/>
          </a:xfrm>
        </p:spPr>
        <p:txBody>
          <a:bodyPr vert="horz" lIns="91440" tIns="45720" rIns="91440" bIns="45720" rtlCol="0" anchor="t">
            <a:normAutofit/>
          </a:bodyPr>
          <a:lstStyle/>
          <a:p>
            <a:pPr defTabSz="914400">
              <a:lnSpc>
                <a:spcPct val="110000"/>
              </a:lnSpc>
            </a:pPr>
            <a:r>
              <a:rPr lang="en-US" sz="1600"/>
              <a:t>Lejos de soñar con tal fusión, Levinas subordina todo contenido religioso a su sentido según la razón formal significada por la religión.</a:t>
            </a:r>
          </a:p>
          <a:p>
            <a:pPr defTabSz="914400">
              <a:lnSpc>
                <a:spcPct val="110000"/>
              </a:lnSpc>
            </a:pPr>
            <a:r>
              <a:rPr lang="en-US" sz="1600"/>
              <a:t>Religión significa pues “relación”. Sólo así sería posible imaginar una paz escatológica. Esta operación se encuentra en el corazón mismo de la filosofía levinasiana y consiste en evitar los excesos de lo sagrado (que subsumen y subordinan toda trascendencia, es decir toda diferencia) defendiendo la reversibilidad entre religión y ética. </a:t>
            </a:r>
          </a:p>
          <a:p>
            <a:pPr defTabSz="914400">
              <a:lnSpc>
                <a:spcPct val="110000"/>
              </a:lnSpc>
            </a:pPr>
            <a:endParaRPr lang="en-US" sz="1600"/>
          </a:p>
        </p:txBody>
      </p:sp>
      <p:grpSp>
        <p:nvGrpSpPr>
          <p:cNvPr id="85" name="Group 84">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041" y="482171"/>
            <a:ext cx="3055899" cy="5149101"/>
            <a:chOff x="7463259" y="583365"/>
            <a:chExt cx="4074533" cy="5181928"/>
          </a:xfrm>
        </p:grpSpPr>
        <p:sp>
          <p:nvSpPr>
            <p:cNvPr id="86" name="Rectangle 85">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1266" name="Picture 2" descr="Filósofos míticos del mítico siglo XX: Emmanuel Levinas | David López">
            <a:extLst>
              <a:ext uri="{FF2B5EF4-FFF2-40B4-BE49-F238E27FC236}">
                <a16:creationId xmlns:a16="http://schemas.microsoft.com/office/drawing/2014/main" id="{F8BE9884-E6CE-C340-A39C-BE5E00ED0D50}"/>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32490" r="30713" b="-1"/>
          <a:stretch/>
        </p:blipFill>
        <p:spPr bwMode="auto">
          <a:xfrm>
            <a:off x="6087279" y="1116345"/>
            <a:ext cx="2099328" cy="386617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1" name="Straight Connector 90">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53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152A018C-865F-463F-944D-5C2ED23C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F738849B-C66C-41F3-80F9-277CCD95F9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7170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DD6941D8-46D0-BD4E-AE9D-9F26B02A0556}"/>
              </a:ext>
            </a:extLst>
          </p:cNvPr>
          <p:cNvSpPr>
            <a:spLocks noGrp="1"/>
          </p:cNvSpPr>
          <p:nvPr>
            <p:ph type="title"/>
          </p:nvPr>
        </p:nvSpPr>
        <p:spPr>
          <a:xfrm>
            <a:off x="1088685" y="804520"/>
            <a:ext cx="3718815" cy="1049235"/>
          </a:xfrm>
        </p:spPr>
        <p:txBody>
          <a:bodyPr vert="horz" lIns="91440" tIns="45720" rIns="91440" bIns="45720" rtlCol="0" anchor="t">
            <a:normAutofit/>
          </a:bodyPr>
          <a:lstStyle/>
          <a:p>
            <a:pPr defTabSz="914400"/>
            <a:r>
              <a:rPr lang="en-US" dirty="0"/>
              <a:t>3. </a:t>
            </a:r>
            <a:r>
              <a:rPr lang="en-US"/>
              <a:t>Tesis</a:t>
            </a:r>
            <a:r>
              <a:rPr lang="en-US" dirty="0"/>
              <a:t> de Levinas</a:t>
            </a:r>
            <a:endParaRPr lang="en-US"/>
          </a:p>
        </p:txBody>
      </p:sp>
      <p:sp>
        <p:nvSpPr>
          <p:cNvPr id="83" name="Rectangle 82">
            <a:extLst>
              <a:ext uri="{FF2B5EF4-FFF2-40B4-BE49-F238E27FC236}">
                <a16:creationId xmlns:a16="http://schemas.microsoft.com/office/drawing/2014/main" id="{7E07FF13-A7EB-4465-B3A3-E8B26C04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86CB8559-82EE-0A4B-A1E3-F70C7CC5F3B0}"/>
              </a:ext>
            </a:extLst>
          </p:cNvPr>
          <p:cNvSpPr>
            <a:spLocks noGrp="1"/>
          </p:cNvSpPr>
          <p:nvPr>
            <p:ph sz="half" idx="1"/>
          </p:nvPr>
        </p:nvSpPr>
        <p:spPr>
          <a:xfrm>
            <a:off x="1088685" y="2015732"/>
            <a:ext cx="3718815" cy="3450613"/>
          </a:xfrm>
        </p:spPr>
        <p:txBody>
          <a:bodyPr vert="horz" lIns="91440" tIns="45720" rIns="91440" bIns="45720" rtlCol="0" anchor="t">
            <a:normAutofit/>
          </a:bodyPr>
          <a:lstStyle/>
          <a:p>
            <a:pPr defTabSz="914400">
              <a:lnSpc>
                <a:spcPct val="110000"/>
              </a:lnSpc>
            </a:pPr>
            <a:r>
              <a:rPr lang="en-US" sz="1300"/>
              <a:t>Si la religión designa la relación, entonces la religión es ética y la ética es religión. La religión es pues la relación que implica necesariamente la separación absoluta del Santo y cuya separación imposibilita una fusión de cualquier especie. </a:t>
            </a:r>
          </a:p>
          <a:p>
            <a:pPr defTabSz="914400">
              <a:lnSpc>
                <a:spcPct val="110000"/>
              </a:lnSpc>
            </a:pPr>
            <a:r>
              <a:rPr lang="en-US" sz="1300"/>
              <a:t>Si la religión es relación, ella existe sólo cuando existen diferencias. Es en la diferencia que mi individualidad es requerida por el Infinito y por sus huellas. La salida del modelo de la “religión sagrada” se encuentra en la conciencia de una solicitación de otro distinto de mí – o más bien, en la conciencia de ser solicitado por la Palabra de Dios. </a:t>
            </a:r>
          </a:p>
          <a:p>
            <a:pPr defTabSz="914400">
              <a:lnSpc>
                <a:spcPct val="110000"/>
              </a:lnSpc>
            </a:pPr>
            <a:endParaRPr lang="en-US" sz="1300"/>
          </a:p>
        </p:txBody>
      </p:sp>
      <p:grpSp>
        <p:nvGrpSpPr>
          <p:cNvPr id="85" name="Group 84">
            <a:extLst>
              <a:ext uri="{FF2B5EF4-FFF2-40B4-BE49-F238E27FC236}">
                <a16:creationId xmlns:a16="http://schemas.microsoft.com/office/drawing/2014/main" id="{408AC817-B4B8-429C-B507-074E447CCF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4440" y="482171"/>
            <a:ext cx="3489501" cy="5149101"/>
            <a:chOff x="6885125" y="583365"/>
            <a:chExt cx="4652668" cy="5181928"/>
          </a:xfrm>
        </p:grpSpPr>
        <p:sp>
          <p:nvSpPr>
            <p:cNvPr id="86" name="Rectangle 85">
              <a:extLst>
                <a:ext uri="{FF2B5EF4-FFF2-40B4-BE49-F238E27FC236}">
                  <a16:creationId xmlns:a16="http://schemas.microsoft.com/office/drawing/2014/main" id="{550B18D8-C579-42C4-80E7-118866B9D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85125" y="583365"/>
              <a:ext cx="4652668"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058F23F-80CD-4CDB-9817-D85CAA982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25358" y="915807"/>
              <a:ext cx="400124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290" name="Picture 2" descr="Los deslizamientos de la muerte en el rostro del Otro: Emmanuel Lévinas |  El vuelo de la lechuza">
            <a:extLst>
              <a:ext uri="{FF2B5EF4-FFF2-40B4-BE49-F238E27FC236}">
                <a16:creationId xmlns:a16="http://schemas.microsoft.com/office/drawing/2014/main" id="{2C731457-4D11-AF4E-9A17-5B4BAD9B51C6}"/>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38564" r="14878" b="-1"/>
          <a:stretch/>
        </p:blipFill>
        <p:spPr bwMode="auto">
          <a:xfrm>
            <a:off x="5666587" y="1116345"/>
            <a:ext cx="2520019" cy="386617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63325370-A7EA-4294-B4F2-3282DB3DFD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1" name="Straight Connector 90">
            <a:extLst>
              <a:ext uri="{FF2B5EF4-FFF2-40B4-BE49-F238E27FC236}">
                <a16:creationId xmlns:a16="http://schemas.microsoft.com/office/drawing/2014/main" id="{BC3070B6-C738-4874-9F3C-09E5E6855E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76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E8E51B09-2B9E-4D82-A5F8-29F85CBE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59240118-40F3-4A1C-85DC-4E58525CB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83" name="Group 82">
            <a:extLst>
              <a:ext uri="{FF2B5EF4-FFF2-40B4-BE49-F238E27FC236}">
                <a16:creationId xmlns:a16="http://schemas.microsoft.com/office/drawing/2014/main" id="{C269951F-7B8C-4336-BC68-9BA9843CE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4179" y="482171"/>
            <a:ext cx="3055900" cy="5149101"/>
            <a:chOff x="7463259" y="583365"/>
            <a:chExt cx="4074533" cy="5181928"/>
          </a:xfrm>
        </p:grpSpPr>
        <p:sp>
          <p:nvSpPr>
            <p:cNvPr id="84" name="Rectangle 83">
              <a:extLst>
                <a:ext uri="{FF2B5EF4-FFF2-40B4-BE49-F238E27FC236}">
                  <a16:creationId xmlns:a16="http://schemas.microsoft.com/office/drawing/2014/main" id="{CFD48101-E230-4669-8C1B-39BAAB2BB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18FA112-D8F0-41D3-9171-B0A3110E2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7" name="Straight Connector 86">
            <a:extLst>
              <a:ext uri="{FF2B5EF4-FFF2-40B4-BE49-F238E27FC236}">
                <a16:creationId xmlns:a16="http://schemas.microsoft.com/office/drawing/2014/main" id="{A9087EE4-E285-4C8E-AC5F-CAE7D1FDE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92769" y="1847088"/>
            <a:ext cx="4161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28C0A75B-63AC-4044-9F69-2AC012533D6B}"/>
              </a:ext>
            </a:extLst>
          </p:cNvPr>
          <p:cNvSpPr>
            <a:spLocks noGrp="1"/>
          </p:cNvSpPr>
          <p:nvPr>
            <p:ph type="title"/>
          </p:nvPr>
        </p:nvSpPr>
        <p:spPr>
          <a:xfrm>
            <a:off x="3891032" y="804520"/>
            <a:ext cx="4162766" cy="1049235"/>
          </a:xfrm>
        </p:spPr>
        <p:txBody>
          <a:bodyPr vert="horz" lIns="91440" tIns="45720" rIns="91440" bIns="45720" rtlCol="0" anchor="t">
            <a:normAutofit/>
          </a:bodyPr>
          <a:lstStyle/>
          <a:p>
            <a:pPr defTabSz="914400"/>
            <a:r>
              <a:rPr lang="en-US" dirty="0"/>
              <a:t>3. </a:t>
            </a:r>
            <a:r>
              <a:rPr lang="en-US"/>
              <a:t>Tesis</a:t>
            </a:r>
            <a:r>
              <a:rPr lang="en-US" dirty="0"/>
              <a:t> de Levinas</a:t>
            </a:r>
            <a:endParaRPr lang="en-US"/>
          </a:p>
        </p:txBody>
      </p:sp>
      <p:pic>
        <p:nvPicPr>
          <p:cNvPr id="13314" name="Picture 2" descr="Teoría ética de Lévinas">
            <a:extLst>
              <a:ext uri="{FF2B5EF4-FFF2-40B4-BE49-F238E27FC236}">
                <a16:creationId xmlns:a16="http://schemas.microsoft.com/office/drawing/2014/main" id="{E8D64EE4-83A6-7E41-B98E-AEDC3E5C9486}"/>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r="18403" b="1"/>
          <a:stretch/>
        </p:blipFill>
        <p:spPr bwMode="auto">
          <a:xfrm>
            <a:off x="964078" y="1116345"/>
            <a:ext cx="2099327" cy="386617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6A8AC585-FB0A-E741-A216-BAA84106135A}"/>
              </a:ext>
            </a:extLst>
          </p:cNvPr>
          <p:cNvSpPr>
            <a:spLocks noGrp="1"/>
          </p:cNvSpPr>
          <p:nvPr>
            <p:ph sz="half" idx="1"/>
          </p:nvPr>
        </p:nvSpPr>
        <p:spPr>
          <a:xfrm>
            <a:off x="3891032" y="2015732"/>
            <a:ext cx="4162766" cy="3450613"/>
          </a:xfrm>
        </p:spPr>
        <p:txBody>
          <a:bodyPr vert="horz" lIns="91440" tIns="45720" rIns="91440" bIns="45720" rtlCol="0" anchor="t">
            <a:normAutofit/>
          </a:bodyPr>
          <a:lstStyle/>
          <a:p>
            <a:pPr defTabSz="914400">
              <a:lnSpc>
                <a:spcPct val="110000"/>
              </a:lnSpc>
            </a:pPr>
            <a:r>
              <a:rPr lang="en-US" sz="1300"/>
              <a:t>La solicitación, el llamado a mi individualidad, el llamado ético constituye la coincidencia por excelencia entre la revelación como Escritura y la revelación del Infinito. Así como el Talmud solicita la intervención de un individuo para esclarecer el sentido de la Escritura, el Infinito – que se revela a través de sus huellas, es decir en el rostro del otro – reclama y exige una respuesta a la solicitación del otro. </a:t>
            </a:r>
          </a:p>
          <a:p>
            <a:pPr defTabSz="914400">
              <a:lnSpc>
                <a:spcPct val="110000"/>
              </a:lnSpc>
            </a:pPr>
            <a:r>
              <a:rPr lang="en-US" sz="1300"/>
              <a:t>Mi singularidad es un acto ético, es la obediencia a una orden. Soy responsable del otro. La proximidad del otro interrumpe la buena conciencia del uno (de mí). En este sentido, el concepto central de la filosofía de Levinas no es la responsabilidad, sino la santidad. La responsabilidad es su consecuencia. </a:t>
            </a:r>
          </a:p>
          <a:p>
            <a:pPr defTabSz="914400">
              <a:lnSpc>
                <a:spcPct val="110000"/>
              </a:lnSpc>
            </a:pPr>
            <a:endParaRPr lang="en-US" sz="1300"/>
          </a:p>
        </p:txBody>
      </p:sp>
      <p:pic>
        <p:nvPicPr>
          <p:cNvPr id="89" name="Picture 88">
            <a:extLst>
              <a:ext uri="{FF2B5EF4-FFF2-40B4-BE49-F238E27FC236}">
                <a16:creationId xmlns:a16="http://schemas.microsoft.com/office/drawing/2014/main" id="{DD8AF6BD-5D32-4F8F-98B6-05F8A4390C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1" name="Straight Connector 90">
            <a:extLst>
              <a:ext uri="{FF2B5EF4-FFF2-40B4-BE49-F238E27FC236}">
                <a16:creationId xmlns:a16="http://schemas.microsoft.com/office/drawing/2014/main" id="{B47013E4-D33D-425E-B32E-DE7D5CB5F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775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D9A3EDA0-D3D3-6047-B343-2530BD45D397}"/>
              </a:ext>
            </a:extLst>
          </p:cNvPr>
          <p:cNvSpPr>
            <a:spLocks noGrp="1"/>
          </p:cNvSpPr>
          <p:nvPr>
            <p:ph type="title"/>
          </p:nvPr>
        </p:nvSpPr>
        <p:spPr>
          <a:xfrm>
            <a:off x="1088684" y="804519"/>
            <a:ext cx="7202456" cy="1049235"/>
          </a:xfrm>
        </p:spPr>
        <p:txBody>
          <a:bodyPr vert="horz" lIns="91440" tIns="45720" rIns="91440" bIns="45720" rtlCol="0" anchor="t">
            <a:normAutofit/>
          </a:bodyPr>
          <a:lstStyle/>
          <a:p>
            <a:pPr defTabSz="914400"/>
            <a:r>
              <a:rPr lang="en-US" dirty="0"/>
              <a:t>3. </a:t>
            </a:r>
            <a:r>
              <a:rPr lang="en-US"/>
              <a:t>Tesis</a:t>
            </a:r>
            <a:r>
              <a:rPr lang="en-US" dirty="0"/>
              <a:t> de Levinas</a:t>
            </a:r>
            <a:endParaRPr lang="en-US"/>
          </a:p>
        </p:txBody>
      </p:sp>
      <p:pic>
        <p:nvPicPr>
          <p:cNvPr id="14338" name="Picture 2" descr="La propuesta filosófica de Emmanuel Lévinas">
            <a:extLst>
              <a:ext uri="{FF2B5EF4-FFF2-40B4-BE49-F238E27FC236}">
                <a16:creationId xmlns:a16="http://schemas.microsoft.com/office/drawing/2014/main" id="{6693DB8E-E0D5-A047-BFBF-3636C67022F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087846" y="2237986"/>
            <a:ext cx="2194574" cy="300610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045C755D-5A35-1848-989B-DEF5C1717F69}"/>
              </a:ext>
            </a:extLst>
          </p:cNvPr>
          <p:cNvSpPr>
            <a:spLocks noGrp="1"/>
          </p:cNvSpPr>
          <p:nvPr>
            <p:ph sz="half" idx="1"/>
          </p:nvPr>
        </p:nvSpPr>
        <p:spPr>
          <a:xfrm>
            <a:off x="3644302" y="2015734"/>
            <a:ext cx="4646838" cy="3450613"/>
          </a:xfrm>
        </p:spPr>
        <p:txBody>
          <a:bodyPr vert="horz" lIns="91440" tIns="45720" rIns="91440" bIns="45720" rtlCol="0" anchor="t">
            <a:normAutofit/>
          </a:bodyPr>
          <a:lstStyle/>
          <a:p>
            <a:pPr defTabSz="914400">
              <a:lnSpc>
                <a:spcPct val="110000"/>
              </a:lnSpc>
            </a:pPr>
            <a:r>
              <a:rPr lang="en-US" sz="1700"/>
              <a:t>La religión tiene y mantiene una diferencia porque el Infinito no es jamás asido, porque él permanece siempre trascendente, pero también inspirador del crecimiento de nuestro deseo. </a:t>
            </a:r>
          </a:p>
          <a:p>
            <a:pPr defTabSz="914400">
              <a:lnSpc>
                <a:spcPct val="110000"/>
              </a:lnSpc>
            </a:pPr>
            <a:r>
              <a:rPr lang="en-US" sz="1700"/>
              <a:t>Y si el prójimo no es jamás reducido a mi medida es porque tiene la medida de ser huella del Infinito. El Infinito no nos satisface, más bien ahonda nuestro deseo. La religión que no subsume la diferencia asegura el hecho de la subjetividad, es decir la existencia de una vida ética. </a:t>
            </a:r>
          </a:p>
          <a:p>
            <a:pPr defTabSz="914400">
              <a:lnSpc>
                <a:spcPct val="110000"/>
              </a:lnSpc>
            </a:pPr>
            <a:endParaRPr lang="en-US" sz="1700"/>
          </a:p>
        </p:txBody>
      </p:sp>
    </p:spTree>
    <p:extLst>
      <p:ext uri="{BB962C8B-B14F-4D97-AF65-F5344CB8AC3E}">
        <p14:creationId xmlns:p14="http://schemas.microsoft.com/office/powerpoint/2010/main" val="751730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37262" y="1240076"/>
            <a:ext cx="2045860" cy="4584527"/>
          </a:xfrm>
        </p:spPr>
        <p:txBody>
          <a:bodyPr>
            <a:normAutofit/>
          </a:bodyPr>
          <a:lstStyle/>
          <a:p>
            <a:r>
              <a:rPr lang="es-ES" sz="2200">
                <a:solidFill>
                  <a:srgbClr val="FFFFFF"/>
                </a:solidFill>
              </a:rPr>
              <a:t>A modo de conclusión</a:t>
            </a:r>
          </a:p>
        </p:txBody>
      </p:sp>
      <p:sp>
        <p:nvSpPr>
          <p:cNvPr id="3" name="2 Marcador de contenido"/>
          <p:cNvSpPr>
            <a:spLocks noGrp="1"/>
          </p:cNvSpPr>
          <p:nvPr>
            <p:ph idx="1"/>
          </p:nvPr>
        </p:nvSpPr>
        <p:spPr>
          <a:xfrm>
            <a:off x="3529195" y="1240077"/>
            <a:ext cx="4526120" cy="4916465"/>
          </a:xfrm>
        </p:spPr>
        <p:txBody>
          <a:bodyPr anchor="t">
            <a:normAutofit/>
          </a:bodyPr>
          <a:lstStyle/>
          <a:p>
            <a:r>
              <a:rPr lang="es-ES" dirty="0"/>
              <a:t>Sin duda estamos en el interior de una perspectiva religiosa (y judía). De allí el interés por la relación.</a:t>
            </a:r>
          </a:p>
          <a:p>
            <a:r>
              <a:rPr lang="es-ES" dirty="0"/>
              <a:t>Podemos notar que lo primero que hace </a:t>
            </a:r>
            <a:r>
              <a:rPr lang="es-ES" dirty="0" err="1"/>
              <a:t>Buber</a:t>
            </a:r>
            <a:r>
              <a:rPr lang="es-ES" dirty="0"/>
              <a:t> es reinterpretar el lenguaje como condicionado por experiencia de fondo en las que se dice la condición del lenguaje. </a:t>
            </a:r>
          </a:p>
          <a:p>
            <a:r>
              <a:rPr lang="es-ES" dirty="0"/>
              <a:t>El lenguaje es relación porque tiene como condición una relación.</a:t>
            </a:r>
          </a:p>
          <a:p>
            <a:r>
              <a:rPr lang="es-ES" dirty="0"/>
              <a:t>El ser humano , el yo, sólo puede expresarse como relación.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661988" y="977028"/>
            <a:ext cx="2500057" cy="5237503"/>
          </a:xfrm>
        </p:spPr>
        <p:txBody>
          <a:bodyPr anchor="ctr">
            <a:normAutofit/>
          </a:bodyPr>
          <a:lstStyle/>
          <a:p>
            <a:r>
              <a:rPr lang="es-ES" sz="2700"/>
              <a:t>A modo de conclusión</a:t>
            </a:r>
          </a:p>
        </p:txBody>
      </p:sp>
      <p:sp>
        <p:nvSpPr>
          <p:cNvPr id="10"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494" y="0"/>
            <a:ext cx="5653506"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340" y="0"/>
            <a:ext cx="123444"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2 Marcador de contenido"/>
          <p:cNvSpPr>
            <a:spLocks noGrp="1"/>
          </p:cNvSpPr>
          <p:nvPr>
            <p:ph idx="1"/>
          </p:nvPr>
        </p:nvSpPr>
        <p:spPr>
          <a:xfrm>
            <a:off x="4343965" y="977029"/>
            <a:ext cx="4071592" cy="5237503"/>
          </a:xfrm>
        </p:spPr>
        <p:txBody>
          <a:bodyPr anchor="ctr">
            <a:normAutofit/>
          </a:bodyPr>
          <a:lstStyle/>
          <a:p>
            <a:r>
              <a:rPr lang="es-ES">
                <a:solidFill>
                  <a:schemeClr val="bg1"/>
                </a:solidFill>
              </a:rPr>
              <a:t>La religión es relación que subsiste a todas las relaciones, pro al mismo tiempo todas las relaciones son figura de la relación con el Tú eterno frente al cual siempre soy presencia. </a:t>
            </a:r>
          </a:p>
          <a:p>
            <a:r>
              <a:rPr lang="es-ES">
                <a:solidFill>
                  <a:schemeClr val="bg1"/>
                </a:solidFill>
              </a:rPr>
              <a:t>Por su “naturaleza”, el tú eterno no puede volverse Ello.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7C31C879-2DCA-6342-B814-029D0C8EAC7B}"/>
              </a:ext>
            </a:extLst>
          </p:cNvPr>
          <p:cNvSpPr>
            <a:spLocks noGrp="1"/>
          </p:cNvSpPr>
          <p:nvPr>
            <p:ph type="title"/>
          </p:nvPr>
        </p:nvSpPr>
        <p:spPr>
          <a:xfrm>
            <a:off x="645459" y="1138228"/>
            <a:ext cx="2845263" cy="3858767"/>
          </a:xfrm>
        </p:spPr>
        <p:txBody>
          <a:bodyPr anchor="ctr">
            <a:normAutofit/>
          </a:bodyPr>
          <a:lstStyle/>
          <a:p>
            <a:r>
              <a:rPr lang="es-PE" sz="3100"/>
              <a:t>A modo de conclusión</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25015" y="638300"/>
            <a:ext cx="4807204"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918" y="973636"/>
            <a:ext cx="4327398"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3363269-B07C-E54D-8053-6316E0D40F66}"/>
              </a:ext>
            </a:extLst>
          </p:cNvPr>
          <p:cNvSpPr>
            <a:spLocks noGrp="1"/>
          </p:cNvSpPr>
          <p:nvPr>
            <p:ph idx="1"/>
          </p:nvPr>
        </p:nvSpPr>
        <p:spPr>
          <a:xfrm>
            <a:off x="4188362" y="1138228"/>
            <a:ext cx="4080510" cy="3858768"/>
          </a:xfrm>
        </p:spPr>
        <p:txBody>
          <a:bodyPr anchor="ctr">
            <a:normAutofit/>
          </a:bodyPr>
          <a:lstStyle/>
          <a:p>
            <a:pPr>
              <a:lnSpc>
                <a:spcPct val="110000"/>
              </a:lnSpc>
            </a:pPr>
            <a:r>
              <a:rPr lang="es-ES" sz="1000">
                <a:solidFill>
                  <a:srgbClr val="000000"/>
                </a:solidFill>
              </a:rPr>
              <a:t>Levinas no tiene la intención de hacer apología de la religión, pero comprende que su versión antropológica no puede abandonarse a ella misma porque si ella no tiene más inteligencia que el “pensamiento occidental”, negaría aquello hacia lo cual ella se dirige: el Infinito. </a:t>
            </a:r>
          </a:p>
          <a:p>
            <a:pPr>
              <a:lnSpc>
                <a:spcPct val="110000"/>
              </a:lnSpc>
            </a:pPr>
            <a:r>
              <a:rPr lang="es-ES" sz="1000">
                <a:solidFill>
                  <a:srgbClr val="000000"/>
                </a:solidFill>
              </a:rPr>
              <a:t>El hombre “piensa” más de lo que piensa: su </a:t>
            </a:r>
            <a:r>
              <a:rPr lang="es-ES" sz="1000" i="1">
                <a:solidFill>
                  <a:srgbClr val="000000"/>
                </a:solidFill>
              </a:rPr>
              <a:t>Deseo</a:t>
            </a:r>
            <a:r>
              <a:rPr lang="es-ES" sz="1000">
                <a:solidFill>
                  <a:srgbClr val="000000"/>
                </a:solidFill>
              </a:rPr>
              <a:t> – característica antropológica – lo lanza incondicionalmente y a pesar de él hacia el otro distinto de él. Se trata de un deseo cuya plenitud no consiste en un </a:t>
            </a:r>
            <a:r>
              <a:rPr lang="es-ES" sz="1000" i="1">
                <a:solidFill>
                  <a:srgbClr val="000000"/>
                </a:solidFill>
              </a:rPr>
              <a:t>llenarse</a:t>
            </a:r>
            <a:r>
              <a:rPr lang="es-ES" sz="1000">
                <a:solidFill>
                  <a:srgbClr val="000000"/>
                </a:solidFill>
              </a:rPr>
              <a:t>, sino en un ardiente y permanente empuje </a:t>
            </a:r>
            <a:r>
              <a:rPr lang="es-ES" sz="1000" i="1">
                <a:solidFill>
                  <a:srgbClr val="000000"/>
                </a:solidFill>
              </a:rPr>
              <a:t>de</a:t>
            </a:r>
            <a:r>
              <a:rPr lang="es-ES" sz="1000">
                <a:solidFill>
                  <a:srgbClr val="000000"/>
                </a:solidFill>
              </a:rPr>
              <a:t> y </a:t>
            </a:r>
            <a:r>
              <a:rPr lang="es-ES" sz="1000" i="1">
                <a:solidFill>
                  <a:srgbClr val="000000"/>
                </a:solidFill>
              </a:rPr>
              <a:t>hacia</a:t>
            </a:r>
            <a:r>
              <a:rPr lang="es-ES" sz="1000">
                <a:solidFill>
                  <a:srgbClr val="000000"/>
                </a:solidFill>
              </a:rPr>
              <a:t> el exterior. </a:t>
            </a:r>
          </a:p>
          <a:p>
            <a:pPr>
              <a:lnSpc>
                <a:spcPct val="110000"/>
              </a:lnSpc>
            </a:pPr>
            <a:r>
              <a:rPr lang="es-ES" sz="1000">
                <a:solidFill>
                  <a:srgbClr val="000000"/>
                </a:solidFill>
              </a:rPr>
              <a:t>El deseo no es jamás satisfecho por aquello que “piensa” u ocupa la conciencia; es el deseo que todo otro ahonda y alimenta por añadidura haciéndole desear cada vez más. Porque hay deseo, la síntesis fenomenológica se interrumpe, es decir se interrumpe el proceso en el que la conciencia al ocuparse de </a:t>
            </a:r>
            <a:r>
              <a:rPr lang="es-ES" sz="1000" i="1">
                <a:solidFill>
                  <a:srgbClr val="000000"/>
                </a:solidFill>
              </a:rPr>
              <a:t>algo </a:t>
            </a:r>
            <a:r>
              <a:rPr lang="es-ES" sz="1000">
                <a:solidFill>
                  <a:srgbClr val="000000"/>
                </a:solidFill>
              </a:rPr>
              <a:t>ejercicio se experimenta completa. </a:t>
            </a:r>
          </a:p>
          <a:p>
            <a:pPr>
              <a:lnSpc>
                <a:spcPct val="110000"/>
              </a:lnSpc>
            </a:pPr>
            <a:r>
              <a:rPr lang="es-ES" sz="1000">
                <a:solidFill>
                  <a:srgbClr val="000000"/>
                </a:solidFill>
              </a:rPr>
              <a:t>Hablar del deseo inspirado por el Infinito no es un sentimentalismo que se manifestaría como </a:t>
            </a:r>
            <a:r>
              <a:rPr lang="es-ES" sz="1000" i="1">
                <a:solidFill>
                  <a:srgbClr val="000000"/>
                </a:solidFill>
              </a:rPr>
              <a:t>fusión</a:t>
            </a:r>
            <a:r>
              <a:rPr lang="es-ES" sz="1000">
                <a:solidFill>
                  <a:srgbClr val="000000"/>
                </a:solidFill>
              </a:rPr>
              <a:t> de mi subjetividad con la totalidad divina, sino una apertura existencial en el hecho mismo de la </a:t>
            </a:r>
            <a:r>
              <a:rPr lang="es-ES" sz="1000" i="1">
                <a:solidFill>
                  <a:srgbClr val="000000"/>
                </a:solidFill>
              </a:rPr>
              <a:t>fisión</a:t>
            </a:r>
            <a:r>
              <a:rPr lang="es-ES" sz="1000">
                <a:solidFill>
                  <a:srgbClr val="000000"/>
                </a:solidFill>
              </a:rPr>
              <a:t> de mi conciencia. El deseo sólo </a:t>
            </a:r>
            <a:r>
              <a:rPr lang="es-ES" sz="1000" b="1">
                <a:solidFill>
                  <a:srgbClr val="000000"/>
                </a:solidFill>
              </a:rPr>
              <a:t>es</a:t>
            </a:r>
            <a:r>
              <a:rPr lang="es-ES" sz="1000">
                <a:solidFill>
                  <a:srgbClr val="000000"/>
                </a:solidFill>
              </a:rPr>
              <a:t> por la distancia que instaura entre mí y el otro.</a:t>
            </a:r>
            <a:endParaRPr lang="fr-FR" sz="1000">
              <a:solidFill>
                <a:srgbClr val="000000"/>
              </a:solidFill>
            </a:endParaRPr>
          </a:p>
          <a:p>
            <a:pPr>
              <a:lnSpc>
                <a:spcPct val="110000"/>
              </a:lnSpc>
            </a:pPr>
            <a:endParaRPr lang="es-PE" sz="1000">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237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Generalidades</a:t>
            </a:r>
          </a:p>
        </p:txBody>
      </p:sp>
      <p:sp>
        <p:nvSpPr>
          <p:cNvPr id="5" name="Marcador de texto 4">
            <a:extLst>
              <a:ext uri="{FF2B5EF4-FFF2-40B4-BE49-F238E27FC236}">
                <a16:creationId xmlns:a16="http://schemas.microsoft.com/office/drawing/2014/main" id="{451B7995-DE6B-784C-87FB-7F294457FD68}"/>
              </a:ext>
            </a:extLst>
          </p:cNvPr>
          <p:cNvSpPr>
            <a:spLocks noGrp="1"/>
          </p:cNvSpPr>
          <p:nvPr>
            <p:ph type="body" idx="1"/>
          </p:nvPr>
        </p:nvSpPr>
        <p:spPr>
          <a:xfrm>
            <a:off x="1443491" y="1700808"/>
            <a:ext cx="3125766" cy="801943"/>
          </a:xfrm>
        </p:spPr>
        <p:txBody>
          <a:bodyPr/>
          <a:lstStyle/>
          <a:p>
            <a:r>
              <a:rPr lang="es-PE" dirty="0"/>
              <a:t>Buber </a:t>
            </a:r>
            <a:r>
              <a:rPr lang="es-ES" sz="2400" dirty="0"/>
              <a:t>(1878-1965)</a:t>
            </a:r>
            <a:endParaRPr lang="es-PE" dirty="0"/>
          </a:p>
        </p:txBody>
      </p:sp>
      <p:sp>
        <p:nvSpPr>
          <p:cNvPr id="3" name="2 Marcador de contenido"/>
          <p:cNvSpPr>
            <a:spLocks noGrp="1"/>
          </p:cNvSpPr>
          <p:nvPr>
            <p:ph sz="half" idx="2"/>
          </p:nvPr>
        </p:nvSpPr>
        <p:spPr>
          <a:xfrm>
            <a:off x="1443491" y="2564904"/>
            <a:ext cx="3125766" cy="2644457"/>
          </a:xfrm>
        </p:spPr>
        <p:txBody>
          <a:bodyPr>
            <a:normAutofit fontScale="47500" lnSpcReduction="20000"/>
          </a:bodyPr>
          <a:lstStyle/>
          <a:p>
            <a:pPr algn="just"/>
            <a:r>
              <a:rPr lang="es-ES" sz="3600" dirty="0"/>
              <a:t>Se trata de un filósofo judío y sionista. Ha pasado a la historia sobre todo por su breve obra </a:t>
            </a:r>
            <a:r>
              <a:rPr lang="es-ES" sz="3600" i="1" dirty="0"/>
              <a:t>Yo y Tú</a:t>
            </a:r>
            <a:r>
              <a:rPr lang="es-ES" sz="3600" dirty="0"/>
              <a:t>.</a:t>
            </a:r>
          </a:p>
          <a:p>
            <a:pPr algn="just"/>
            <a:r>
              <a:rPr lang="es-ES" sz="3600" dirty="0"/>
              <a:t>Su libro, plagado de poesía, transmite también una visión renovada de la religión.</a:t>
            </a:r>
          </a:p>
        </p:txBody>
      </p:sp>
      <p:sp>
        <p:nvSpPr>
          <p:cNvPr id="6" name="Marcador de texto 5">
            <a:extLst>
              <a:ext uri="{FF2B5EF4-FFF2-40B4-BE49-F238E27FC236}">
                <a16:creationId xmlns:a16="http://schemas.microsoft.com/office/drawing/2014/main" id="{8DD46F6D-05A2-ED46-8D7C-50C9C08BC541}"/>
              </a:ext>
            </a:extLst>
          </p:cNvPr>
          <p:cNvSpPr>
            <a:spLocks noGrp="1"/>
          </p:cNvSpPr>
          <p:nvPr>
            <p:ph type="body" sz="quarter" idx="3"/>
          </p:nvPr>
        </p:nvSpPr>
        <p:spPr>
          <a:xfrm>
            <a:off x="4889182" y="1700808"/>
            <a:ext cx="3125652" cy="802237"/>
          </a:xfrm>
        </p:spPr>
        <p:txBody>
          <a:bodyPr/>
          <a:lstStyle/>
          <a:p>
            <a:r>
              <a:rPr lang="es-PE" dirty="0"/>
              <a:t>Levinas (1906-1995)</a:t>
            </a:r>
          </a:p>
        </p:txBody>
      </p:sp>
      <p:sp>
        <p:nvSpPr>
          <p:cNvPr id="9" name="Marcador de contenido 8">
            <a:extLst>
              <a:ext uri="{FF2B5EF4-FFF2-40B4-BE49-F238E27FC236}">
                <a16:creationId xmlns:a16="http://schemas.microsoft.com/office/drawing/2014/main" id="{7185C4FD-8E81-E749-86B2-3E1EF6B2C845}"/>
              </a:ext>
            </a:extLst>
          </p:cNvPr>
          <p:cNvSpPr>
            <a:spLocks noGrp="1"/>
          </p:cNvSpPr>
          <p:nvPr>
            <p:ph sz="quarter" idx="4"/>
          </p:nvPr>
        </p:nvSpPr>
        <p:spPr>
          <a:xfrm>
            <a:off x="4889182" y="2564904"/>
            <a:ext cx="3355226" cy="2952328"/>
          </a:xfrm>
        </p:spPr>
        <p:txBody>
          <a:bodyPr>
            <a:noAutofit/>
          </a:bodyPr>
          <a:lstStyle/>
          <a:p>
            <a:pPr algn="just"/>
            <a:r>
              <a:rPr lang="es-PE" sz="1700" dirty="0"/>
              <a:t>Se trata también de otro filósofo judío, pero que se ha empeñado en escribir una filosofía que vaya más allá del judaismo. </a:t>
            </a:r>
          </a:p>
          <a:p>
            <a:pPr algn="just"/>
            <a:r>
              <a:rPr lang="es-PE" sz="1700" dirty="0"/>
              <a:t>Su empeño se centra en orientarnos hacia el otro, el Infinito sin llegar a hacer de él un tema de nuestro pensamiento.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416103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FD4B23F5-58D9-9A4D-BB1A-FBABE1793AF4}"/>
              </a:ext>
            </a:extLst>
          </p:cNvPr>
          <p:cNvSpPr>
            <a:spLocks noGrp="1"/>
          </p:cNvSpPr>
          <p:nvPr>
            <p:ph type="title"/>
          </p:nvPr>
        </p:nvSpPr>
        <p:spPr>
          <a:xfrm>
            <a:off x="1088685" y="804520"/>
            <a:ext cx="4162766" cy="1049235"/>
          </a:xfrm>
        </p:spPr>
        <p:txBody>
          <a:bodyPr vert="horz" lIns="91440" tIns="45720" rIns="91440" bIns="45720" rtlCol="0" anchor="t">
            <a:normAutofit/>
          </a:bodyPr>
          <a:lstStyle/>
          <a:p>
            <a:pPr defTabSz="914400"/>
            <a:r>
              <a:rPr lang="en-US"/>
              <a:t>1. GENERALIDADES</a:t>
            </a:r>
          </a:p>
        </p:txBody>
      </p:sp>
      <p:sp>
        <p:nvSpPr>
          <p:cNvPr id="83" name="Rectangle 82">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Marcador de contenido 3">
            <a:extLst>
              <a:ext uri="{FF2B5EF4-FFF2-40B4-BE49-F238E27FC236}">
                <a16:creationId xmlns:a16="http://schemas.microsoft.com/office/drawing/2014/main" id="{99D96272-659F-BE46-892F-CFCA1764EDEC}"/>
              </a:ext>
            </a:extLst>
          </p:cNvPr>
          <p:cNvSpPr>
            <a:spLocks noGrp="1"/>
          </p:cNvSpPr>
          <p:nvPr>
            <p:ph sz="half" idx="1"/>
          </p:nvPr>
        </p:nvSpPr>
        <p:spPr>
          <a:xfrm>
            <a:off x="1088685" y="2015732"/>
            <a:ext cx="4162766" cy="3450613"/>
          </a:xfrm>
        </p:spPr>
        <p:txBody>
          <a:bodyPr vert="horz" lIns="91440" tIns="45720" rIns="91440" bIns="45720" rtlCol="0" anchor="t">
            <a:normAutofit/>
          </a:bodyPr>
          <a:lstStyle/>
          <a:p>
            <a:pPr marL="0" defTabSz="914400">
              <a:lnSpc>
                <a:spcPct val="110000"/>
              </a:lnSpc>
            </a:pPr>
            <a:r>
              <a:rPr lang="en-US" sz="1600" dirty="0" err="1"/>
              <a:t>En</a:t>
            </a:r>
            <a:r>
              <a:rPr lang="en-US" sz="1600" dirty="0"/>
              <a:t> </a:t>
            </a:r>
            <a:r>
              <a:rPr lang="en-US" sz="1600" dirty="0" err="1"/>
              <a:t>esta</a:t>
            </a:r>
            <a:r>
              <a:rPr lang="en-US" sz="1600" dirty="0"/>
              <a:t> </a:t>
            </a:r>
            <a:r>
              <a:rPr lang="en-US" sz="1600" dirty="0" err="1"/>
              <a:t>última</a:t>
            </a:r>
            <a:r>
              <a:rPr lang="en-US" sz="1600" dirty="0"/>
              <a:t> </a:t>
            </a:r>
            <a:r>
              <a:rPr lang="en-US" sz="1600" dirty="0" err="1"/>
              <a:t>sección</a:t>
            </a:r>
            <a:r>
              <a:rPr lang="en-US" sz="1600" dirty="0"/>
              <a:t> del </a:t>
            </a:r>
            <a:r>
              <a:rPr lang="en-US" sz="1600" dirty="0" err="1"/>
              <a:t>curso</a:t>
            </a:r>
            <a:r>
              <a:rPr lang="en-US" sz="1600" dirty="0"/>
              <a:t>, </a:t>
            </a:r>
            <a:r>
              <a:rPr lang="en-US" sz="1600" dirty="0" err="1"/>
              <a:t>nos</a:t>
            </a:r>
            <a:r>
              <a:rPr lang="en-US" sz="1600" dirty="0"/>
              <a:t> </a:t>
            </a:r>
            <a:r>
              <a:rPr lang="en-US" sz="1600" dirty="0" err="1"/>
              <a:t>hemos</a:t>
            </a:r>
            <a:r>
              <a:rPr lang="en-US" sz="1600" dirty="0"/>
              <a:t> </a:t>
            </a:r>
            <a:r>
              <a:rPr lang="en-US" sz="1600" dirty="0" err="1"/>
              <a:t>aproximado</a:t>
            </a:r>
            <a:r>
              <a:rPr lang="en-US" sz="1600" dirty="0"/>
              <a:t> a </a:t>
            </a:r>
            <a:r>
              <a:rPr lang="en-US" sz="1600" dirty="0" err="1"/>
              <a:t>diferentes</a:t>
            </a:r>
            <a:r>
              <a:rPr lang="en-US" sz="1600" dirty="0"/>
              <a:t> </a:t>
            </a:r>
            <a:r>
              <a:rPr lang="en-US" sz="1600" dirty="0" err="1"/>
              <a:t>interpretaciones</a:t>
            </a:r>
            <a:r>
              <a:rPr lang="en-US" sz="1600" dirty="0"/>
              <a:t> de la </a:t>
            </a:r>
            <a:r>
              <a:rPr lang="en-US" sz="1600" dirty="0" err="1"/>
              <a:t>religión</a:t>
            </a:r>
            <a:r>
              <a:rPr lang="en-US" sz="1600" dirty="0"/>
              <a:t> y por </a:t>
            </a:r>
            <a:r>
              <a:rPr lang="en-US" sz="1600" dirty="0" err="1"/>
              <a:t>eso</a:t>
            </a:r>
            <a:r>
              <a:rPr lang="en-US" sz="1600" dirty="0"/>
              <a:t> “</a:t>
            </a:r>
            <a:r>
              <a:rPr lang="en-US" sz="1600" dirty="0" err="1"/>
              <a:t>bautizamos</a:t>
            </a:r>
            <a:r>
              <a:rPr lang="en-US" sz="1600" dirty="0"/>
              <a:t>” a </a:t>
            </a:r>
            <a:r>
              <a:rPr lang="en-US" sz="1600" dirty="0" err="1"/>
              <a:t>sección</a:t>
            </a:r>
            <a:r>
              <a:rPr lang="en-US" sz="1600" dirty="0"/>
              <a:t> </a:t>
            </a:r>
            <a:r>
              <a:rPr lang="en-US" sz="1600" dirty="0" err="1"/>
              <a:t>como</a:t>
            </a:r>
            <a:r>
              <a:rPr lang="en-US" sz="1600" dirty="0"/>
              <a:t> “</a:t>
            </a:r>
            <a:r>
              <a:rPr lang="en-US" sz="1600" dirty="0" err="1"/>
              <a:t>hermenéutica</a:t>
            </a:r>
            <a:r>
              <a:rPr lang="en-US" sz="1600" dirty="0"/>
              <a:t> de la </a:t>
            </a:r>
            <a:r>
              <a:rPr lang="en-US" sz="1600" dirty="0" err="1"/>
              <a:t>religión</a:t>
            </a:r>
            <a:r>
              <a:rPr lang="en-US" sz="1600" dirty="0"/>
              <a:t>”. Wittgenstein </a:t>
            </a:r>
            <a:r>
              <a:rPr lang="en-US" sz="1600" dirty="0" err="1"/>
              <a:t>acentúa</a:t>
            </a:r>
            <a:r>
              <a:rPr lang="en-US" sz="1600" dirty="0"/>
              <a:t> el </a:t>
            </a:r>
            <a:r>
              <a:rPr lang="en-US" sz="1600" dirty="0" err="1"/>
              <a:t>lenguaje</a:t>
            </a:r>
            <a:r>
              <a:rPr lang="en-US" sz="1600" dirty="0"/>
              <a:t> y </a:t>
            </a:r>
            <a:r>
              <a:rPr lang="en-US" sz="1600" dirty="0" err="1"/>
              <a:t>así</a:t>
            </a:r>
            <a:r>
              <a:rPr lang="en-US" sz="1600" dirty="0"/>
              <a:t> </a:t>
            </a:r>
            <a:r>
              <a:rPr lang="en-US" sz="1600" dirty="0" err="1"/>
              <a:t>nos</a:t>
            </a:r>
            <a:r>
              <a:rPr lang="en-US" sz="1600" dirty="0"/>
              <a:t> </a:t>
            </a:r>
            <a:r>
              <a:rPr lang="en-US" sz="1600" dirty="0" err="1"/>
              <a:t>lleva</a:t>
            </a:r>
            <a:r>
              <a:rPr lang="en-US" sz="1600" dirty="0"/>
              <a:t> a </a:t>
            </a:r>
            <a:r>
              <a:rPr lang="en-US" sz="1600" dirty="0" err="1"/>
              <a:t>pensar</a:t>
            </a:r>
            <a:r>
              <a:rPr lang="en-US" sz="1600" dirty="0"/>
              <a:t> que </a:t>
            </a:r>
            <a:r>
              <a:rPr lang="en-US" sz="1600" dirty="0" err="1"/>
              <a:t>puede</a:t>
            </a:r>
            <a:r>
              <a:rPr lang="en-US" sz="1600" dirty="0"/>
              <a:t> </a:t>
            </a:r>
            <a:r>
              <a:rPr lang="en-US" sz="1600" dirty="0" err="1"/>
              <a:t>existir</a:t>
            </a:r>
            <a:r>
              <a:rPr lang="en-US" sz="1600" dirty="0"/>
              <a:t> un </a:t>
            </a:r>
            <a:r>
              <a:rPr lang="en-US" sz="1600" dirty="0" err="1"/>
              <a:t>lenguaje</a:t>
            </a:r>
            <a:r>
              <a:rPr lang="en-US" sz="1600" dirty="0"/>
              <a:t> </a:t>
            </a:r>
            <a:r>
              <a:rPr lang="en-US" sz="1600" dirty="0" err="1"/>
              <a:t>propio</a:t>
            </a:r>
            <a:r>
              <a:rPr lang="en-US" sz="1600" dirty="0"/>
              <a:t> a la </a:t>
            </a:r>
            <a:r>
              <a:rPr lang="en-US" sz="1600" dirty="0" err="1"/>
              <a:t>religión</a:t>
            </a:r>
            <a:r>
              <a:rPr lang="en-US" sz="1600" dirty="0"/>
              <a:t> </a:t>
            </a:r>
            <a:r>
              <a:rPr lang="en-US" sz="1600" dirty="0" err="1"/>
              <a:t>como</a:t>
            </a:r>
            <a:r>
              <a:rPr lang="en-US" sz="1600" dirty="0"/>
              <a:t> lo hay uno de las </a:t>
            </a:r>
            <a:r>
              <a:rPr lang="en-US" sz="1600" dirty="0" err="1"/>
              <a:t>ciencias</a:t>
            </a:r>
            <a:r>
              <a:rPr lang="en-US" sz="1600" dirty="0"/>
              <a:t>; Tillich y Berger </a:t>
            </a:r>
            <a:r>
              <a:rPr lang="en-US" sz="1600" dirty="0" err="1"/>
              <a:t>han</a:t>
            </a:r>
            <a:r>
              <a:rPr lang="en-US" sz="1600" dirty="0"/>
              <a:t> </a:t>
            </a:r>
            <a:r>
              <a:rPr lang="en-US" sz="1600" dirty="0" err="1"/>
              <a:t>subrayado</a:t>
            </a:r>
            <a:r>
              <a:rPr lang="en-US" sz="1600" dirty="0"/>
              <a:t> el </a:t>
            </a:r>
            <a:r>
              <a:rPr lang="en-US" sz="1600" dirty="0" err="1"/>
              <a:t>vínculo</a:t>
            </a:r>
            <a:r>
              <a:rPr lang="en-US" sz="1600" dirty="0"/>
              <a:t> que se da entre las </a:t>
            </a:r>
            <a:r>
              <a:rPr lang="en-US" sz="1600" dirty="0" err="1"/>
              <a:t>culturas</a:t>
            </a:r>
            <a:r>
              <a:rPr lang="en-US" sz="1600" dirty="0"/>
              <a:t> y sus </a:t>
            </a:r>
            <a:r>
              <a:rPr lang="en-US" sz="1600" dirty="0" err="1"/>
              <a:t>manifestaciones</a:t>
            </a:r>
            <a:r>
              <a:rPr lang="en-US" sz="1600" dirty="0"/>
              <a:t> </a:t>
            </a:r>
            <a:r>
              <a:rPr lang="en-US" sz="1600" dirty="0" err="1"/>
              <a:t>más</a:t>
            </a:r>
            <a:r>
              <a:rPr lang="en-US" sz="1600" dirty="0"/>
              <a:t> </a:t>
            </a:r>
            <a:r>
              <a:rPr lang="en-US" sz="1600" dirty="0" err="1"/>
              <a:t>significativas</a:t>
            </a:r>
            <a:r>
              <a:rPr lang="en-US" sz="1600" dirty="0"/>
              <a:t> y la </a:t>
            </a:r>
            <a:r>
              <a:rPr lang="en-US" sz="1600" dirty="0" err="1"/>
              <a:t>religión</a:t>
            </a:r>
            <a:r>
              <a:rPr lang="en-US" sz="1600" dirty="0"/>
              <a:t>; </a:t>
            </a:r>
            <a:r>
              <a:rPr lang="en-US" sz="1600" dirty="0" err="1"/>
              <a:t>así</a:t>
            </a:r>
            <a:r>
              <a:rPr lang="en-US" sz="1600" dirty="0"/>
              <a:t>, </a:t>
            </a:r>
            <a:r>
              <a:rPr lang="en-US" sz="1600" dirty="0" err="1"/>
              <a:t>finalmente</a:t>
            </a:r>
            <a:r>
              <a:rPr lang="en-US" sz="1600" dirty="0"/>
              <a:t>, Buber y Levinas </a:t>
            </a:r>
            <a:r>
              <a:rPr lang="en-US" sz="1600" dirty="0" err="1"/>
              <a:t>ponen</a:t>
            </a:r>
            <a:r>
              <a:rPr lang="en-US" sz="1600" dirty="0"/>
              <a:t> el </a:t>
            </a:r>
            <a:r>
              <a:rPr lang="en-US" sz="1600" dirty="0" err="1"/>
              <a:t>acento</a:t>
            </a:r>
            <a:r>
              <a:rPr lang="en-US" sz="1600" dirty="0"/>
              <a:t> </a:t>
            </a:r>
            <a:r>
              <a:rPr lang="en-US" sz="1600" dirty="0" err="1"/>
              <a:t>en</a:t>
            </a:r>
            <a:r>
              <a:rPr lang="en-US" sz="1600" dirty="0"/>
              <a:t> la </a:t>
            </a:r>
            <a:r>
              <a:rPr lang="en-US" sz="1600" dirty="0" err="1"/>
              <a:t>relación</a:t>
            </a:r>
            <a:r>
              <a:rPr lang="en-US" sz="1600" dirty="0"/>
              <a:t>. </a:t>
            </a:r>
            <a:r>
              <a:rPr lang="en-US" sz="1600" dirty="0" err="1"/>
              <a:t>Veamos</a:t>
            </a:r>
            <a:r>
              <a:rPr lang="en-US" sz="1600" dirty="0"/>
              <a:t> de </a:t>
            </a:r>
            <a:r>
              <a:rPr lang="en-US" sz="1600" dirty="0" err="1"/>
              <a:t>qué</a:t>
            </a:r>
            <a:r>
              <a:rPr lang="en-US" sz="1600" dirty="0"/>
              <a:t> modo. </a:t>
            </a:r>
          </a:p>
        </p:txBody>
      </p:sp>
      <p:grpSp>
        <p:nvGrpSpPr>
          <p:cNvPr id="85" name="Group 84">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041" y="482171"/>
            <a:ext cx="3055899" cy="5149101"/>
            <a:chOff x="7463259" y="583365"/>
            <a:chExt cx="4074533" cy="5181928"/>
          </a:xfrm>
        </p:grpSpPr>
        <p:sp>
          <p:nvSpPr>
            <p:cNvPr id="86" name="Rectangle 85">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074" name="Picture 2" descr="Biografía de Martin Buber (Su vida, historia, bio resumida)">
            <a:extLst>
              <a:ext uri="{FF2B5EF4-FFF2-40B4-BE49-F238E27FC236}">
                <a16:creationId xmlns:a16="http://schemas.microsoft.com/office/drawing/2014/main" id="{0CAD1EFD-248A-BF4C-990F-A353F43A9792}"/>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6466" r="4800" b="1"/>
          <a:stretch/>
        </p:blipFill>
        <p:spPr bwMode="auto">
          <a:xfrm>
            <a:off x="6087279" y="1116345"/>
            <a:ext cx="2099328" cy="386617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1" name="Straight Connector 90">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5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416103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1 Título"/>
          <p:cNvSpPr>
            <a:spLocks noGrp="1"/>
          </p:cNvSpPr>
          <p:nvPr>
            <p:ph type="title"/>
          </p:nvPr>
        </p:nvSpPr>
        <p:spPr>
          <a:xfrm>
            <a:off x="1088685" y="804520"/>
            <a:ext cx="4162766" cy="1049235"/>
          </a:xfrm>
        </p:spPr>
        <p:txBody>
          <a:bodyPr vert="horz" lIns="91440" tIns="45720" rIns="91440" bIns="45720" rtlCol="0" anchor="t">
            <a:normAutofit/>
          </a:bodyPr>
          <a:lstStyle/>
          <a:p>
            <a:pPr defTabSz="914400"/>
            <a:r>
              <a:rPr lang="en-US"/>
              <a:t>2. Tesis de Buber</a:t>
            </a:r>
          </a:p>
        </p:txBody>
      </p:sp>
      <p:sp>
        <p:nvSpPr>
          <p:cNvPr id="83" name="Rectangle 82">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2 Marcador de contenido"/>
          <p:cNvSpPr>
            <a:spLocks noGrp="1"/>
          </p:cNvSpPr>
          <p:nvPr>
            <p:ph sz="half" idx="1"/>
          </p:nvPr>
        </p:nvSpPr>
        <p:spPr>
          <a:xfrm>
            <a:off x="1088685" y="2015732"/>
            <a:ext cx="4162766" cy="3450613"/>
          </a:xfrm>
        </p:spPr>
        <p:txBody>
          <a:bodyPr vert="horz" lIns="91440" tIns="45720" rIns="91440" bIns="45720" rtlCol="0" anchor="t">
            <a:normAutofit fontScale="77500" lnSpcReduction="20000"/>
          </a:bodyPr>
          <a:lstStyle/>
          <a:p>
            <a:pPr defTabSz="914400"/>
            <a:r>
              <a:rPr lang="en-US" dirty="0"/>
              <a:t>Martin Buber propone dos palabras que </a:t>
            </a:r>
            <a:r>
              <a:rPr lang="en-US" dirty="0" err="1"/>
              <a:t>significan</a:t>
            </a:r>
            <a:r>
              <a:rPr lang="en-US" dirty="0"/>
              <a:t> </a:t>
            </a:r>
            <a:r>
              <a:rPr lang="en-US" dirty="0" err="1"/>
              <a:t>relaciones</a:t>
            </a:r>
            <a:r>
              <a:rPr lang="en-US" dirty="0"/>
              <a:t> y </a:t>
            </a:r>
            <a:r>
              <a:rPr lang="en-US" dirty="0" err="1"/>
              <a:t>en</a:t>
            </a:r>
            <a:r>
              <a:rPr lang="en-US" dirty="0"/>
              <a:t> </a:t>
            </a:r>
            <a:r>
              <a:rPr lang="en-US" dirty="0" err="1"/>
              <a:t>este</a:t>
            </a:r>
            <a:r>
              <a:rPr lang="en-US" dirty="0"/>
              <a:t> </a:t>
            </a:r>
            <a:r>
              <a:rPr lang="en-US" dirty="0" err="1"/>
              <a:t>sentido</a:t>
            </a:r>
            <a:r>
              <a:rPr lang="en-US" dirty="0"/>
              <a:t> son </a:t>
            </a:r>
            <a:r>
              <a:rPr lang="en-US" dirty="0" err="1"/>
              <a:t>principios</a:t>
            </a:r>
            <a:r>
              <a:rPr lang="en-US" dirty="0"/>
              <a:t> de </a:t>
            </a:r>
            <a:r>
              <a:rPr lang="en-US" dirty="0" err="1"/>
              <a:t>nuestro</a:t>
            </a:r>
            <a:r>
              <a:rPr lang="en-US" dirty="0"/>
              <a:t> </a:t>
            </a:r>
            <a:r>
              <a:rPr lang="en-US" dirty="0" err="1"/>
              <a:t>lenguaje</a:t>
            </a:r>
            <a:r>
              <a:rPr lang="en-US" dirty="0"/>
              <a:t> y de </a:t>
            </a:r>
            <a:r>
              <a:rPr lang="en-US" dirty="0" err="1"/>
              <a:t>nuestra</a:t>
            </a:r>
            <a:r>
              <a:rPr lang="en-US" dirty="0"/>
              <a:t> </a:t>
            </a:r>
            <a:r>
              <a:rPr lang="en-US" dirty="0" err="1"/>
              <a:t>experiencia</a:t>
            </a:r>
            <a:r>
              <a:rPr lang="en-US" dirty="0"/>
              <a:t>.</a:t>
            </a:r>
          </a:p>
          <a:p>
            <a:pPr defTabSz="914400"/>
            <a:r>
              <a:rPr lang="en-US" dirty="0"/>
              <a:t>El YO se </a:t>
            </a:r>
            <a:r>
              <a:rPr lang="en-US" dirty="0" err="1"/>
              <a:t>modifica</a:t>
            </a:r>
            <a:r>
              <a:rPr lang="en-US" dirty="0"/>
              <a:t> de </a:t>
            </a:r>
            <a:r>
              <a:rPr lang="en-US" dirty="0" err="1"/>
              <a:t>acuerdo</a:t>
            </a:r>
            <a:r>
              <a:rPr lang="en-US" dirty="0"/>
              <a:t> a las </a:t>
            </a:r>
            <a:r>
              <a:rPr lang="en-US" dirty="0" err="1"/>
              <a:t>relaciones</a:t>
            </a:r>
            <a:r>
              <a:rPr lang="en-US" dirty="0"/>
              <a:t> </a:t>
            </a:r>
            <a:r>
              <a:rPr lang="en-US" dirty="0" err="1"/>
              <a:t>en</a:t>
            </a:r>
            <a:r>
              <a:rPr lang="en-US" dirty="0"/>
              <a:t> las que </a:t>
            </a:r>
            <a:r>
              <a:rPr lang="en-US" dirty="0" err="1"/>
              <a:t>éste</a:t>
            </a:r>
            <a:r>
              <a:rPr lang="en-US" dirty="0"/>
              <a:t> se </a:t>
            </a:r>
            <a:r>
              <a:rPr lang="en-US" dirty="0" err="1"/>
              <a:t>encuentra</a:t>
            </a:r>
            <a:r>
              <a:rPr lang="en-US" dirty="0"/>
              <a:t>.</a:t>
            </a:r>
          </a:p>
          <a:p>
            <a:pPr defTabSz="914400"/>
            <a:r>
              <a:rPr lang="es-PE" dirty="0"/>
              <a:t>El </a:t>
            </a:r>
            <a:r>
              <a:rPr lang="es-PE" i="1" dirty="0"/>
              <a:t>Tú puede </a:t>
            </a:r>
            <a:r>
              <a:rPr lang="es-PE" dirty="0"/>
              <a:t>tornarse </a:t>
            </a:r>
            <a:r>
              <a:rPr lang="es-PE" i="1" dirty="0"/>
              <a:t>Ello,</a:t>
            </a:r>
            <a:r>
              <a:rPr lang="es-PE" dirty="0"/>
              <a:t> lo cual equivale a decir que el </a:t>
            </a:r>
            <a:r>
              <a:rPr lang="es-PE" i="1" dirty="0"/>
              <a:t>Yo </a:t>
            </a:r>
            <a:r>
              <a:rPr lang="es-PE" dirty="0"/>
              <a:t>de la relación </a:t>
            </a:r>
            <a:r>
              <a:rPr lang="es-PE" i="1" dirty="0"/>
              <a:t>Yo-Tú </a:t>
            </a:r>
            <a:r>
              <a:rPr lang="es-PE" dirty="0"/>
              <a:t>deviene otra cosa: sus relaciones se reducen a ser todas relaciones con objetos, con cosas. Si la relación se cambia o trastoca, el </a:t>
            </a:r>
            <a:r>
              <a:rPr lang="es-PE" i="1" dirty="0"/>
              <a:t>Yo</a:t>
            </a:r>
            <a:r>
              <a:rPr lang="es-PE" dirty="0"/>
              <a:t> cambia.</a:t>
            </a:r>
          </a:p>
        </p:txBody>
      </p:sp>
      <p:grpSp>
        <p:nvGrpSpPr>
          <p:cNvPr id="85" name="Group 84">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041" y="482171"/>
            <a:ext cx="3055899" cy="5149101"/>
            <a:chOff x="7463259" y="583365"/>
            <a:chExt cx="4074533" cy="5181928"/>
          </a:xfrm>
        </p:grpSpPr>
        <p:sp>
          <p:nvSpPr>
            <p:cNvPr id="86" name="Rectangle 85">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098" name="Picture 2" descr="8 de febrero de 1878: Nace Martin Buber, filósofo y escritor judío  austríaco-israelí | Diario Judío México">
            <a:extLst>
              <a:ext uri="{FF2B5EF4-FFF2-40B4-BE49-F238E27FC236}">
                <a16:creationId xmlns:a16="http://schemas.microsoft.com/office/drawing/2014/main" id="{59D29DC8-7393-9548-A298-1847A110BF7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42556" r="30294" b="2"/>
          <a:stretch/>
        </p:blipFill>
        <p:spPr bwMode="auto">
          <a:xfrm>
            <a:off x="6087279" y="1116345"/>
            <a:ext cx="2099328" cy="386617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1" name="Straight Connector 90">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2. Tesis de </a:t>
            </a:r>
            <a:r>
              <a:rPr lang="es-ES" dirty="0" err="1"/>
              <a:t>Buber</a:t>
            </a:r>
            <a:endParaRPr lang="es-ES" dirty="0"/>
          </a:p>
        </p:txBody>
      </p:sp>
      <p:sp>
        <p:nvSpPr>
          <p:cNvPr id="3" name="2 Marcador de contenido"/>
          <p:cNvSpPr>
            <a:spLocks noGrp="1"/>
          </p:cNvSpPr>
          <p:nvPr>
            <p:ph sz="half" idx="1"/>
          </p:nvPr>
        </p:nvSpPr>
        <p:spPr/>
        <p:txBody>
          <a:bodyPr>
            <a:normAutofit fontScale="77500" lnSpcReduction="20000"/>
          </a:bodyPr>
          <a:lstStyle/>
          <a:p>
            <a:pPr marL="0" indent="0">
              <a:buNone/>
            </a:pPr>
            <a:r>
              <a:rPr lang="es-PE" dirty="0"/>
              <a:t>Veamos lo que afirma Buber:</a:t>
            </a:r>
            <a:endParaRPr lang="es-ES" dirty="0"/>
          </a:p>
          <a:p>
            <a:pPr marL="0" indent="0">
              <a:buNone/>
            </a:pPr>
            <a:r>
              <a:rPr lang="es-PE" dirty="0"/>
              <a:t>“El </a:t>
            </a:r>
            <a:r>
              <a:rPr lang="es-PE" i="1" dirty="0"/>
              <a:t>Yo </a:t>
            </a:r>
            <a:r>
              <a:rPr lang="es-PE" dirty="0"/>
              <a:t>de la palabra primordial </a:t>
            </a:r>
            <a:r>
              <a:rPr lang="es-PE" i="1" dirty="0"/>
              <a:t>Yo-Ello, </a:t>
            </a:r>
            <a:r>
              <a:rPr lang="es-PE" dirty="0"/>
              <a:t>el </a:t>
            </a:r>
            <a:r>
              <a:rPr lang="es-PE" i="1" dirty="0"/>
              <a:t>Yo </a:t>
            </a:r>
            <a:r>
              <a:rPr lang="es-PE" dirty="0"/>
              <a:t>no confrontado con un </a:t>
            </a:r>
            <a:r>
              <a:rPr lang="es-PE" i="1" dirty="0"/>
              <a:t>Tú </a:t>
            </a:r>
            <a:r>
              <a:rPr lang="es-PE" dirty="0"/>
              <a:t>concreto, sino rodeado por una multitud de “contenidos”, no tiene presente, sino solamente pasado... en la medida en que el hombre se satisface con las cosas que experimenta y utiliza vive en el pasado, y su instante está desnudo de presencia. Sólo tiene objetos, y los objetos subsisten en el tiempo que ha sido” (</a:t>
            </a:r>
            <a:r>
              <a:rPr lang="es-PE" dirty="0" err="1"/>
              <a:t>Buber</a:t>
            </a:r>
            <a:r>
              <a:rPr lang="es-PE" dirty="0"/>
              <a:t>: 16). </a:t>
            </a:r>
            <a:endParaRPr lang="es-ES" dirty="0"/>
          </a:p>
        </p:txBody>
      </p:sp>
      <p:sp>
        <p:nvSpPr>
          <p:cNvPr id="4" name="Marcador de contenido 3">
            <a:extLst>
              <a:ext uri="{FF2B5EF4-FFF2-40B4-BE49-F238E27FC236}">
                <a16:creationId xmlns:a16="http://schemas.microsoft.com/office/drawing/2014/main" id="{CF76D034-C52E-074F-87F5-F267542F1DF7}"/>
              </a:ext>
            </a:extLst>
          </p:cNvPr>
          <p:cNvSpPr>
            <a:spLocks noGrp="1"/>
          </p:cNvSpPr>
          <p:nvPr>
            <p:ph sz="half" idx="2"/>
          </p:nvPr>
        </p:nvSpPr>
        <p:spPr>
          <a:solidFill>
            <a:schemeClr val="accent3">
              <a:lumMod val="40000"/>
              <a:lumOff val="60000"/>
            </a:schemeClr>
          </a:solidFill>
        </p:spPr>
        <p:txBody>
          <a:bodyPr>
            <a:normAutofit fontScale="77500" lnSpcReduction="20000"/>
          </a:bodyPr>
          <a:lstStyle/>
          <a:p>
            <a:pPr marL="0" indent="0">
              <a:buNone/>
            </a:pPr>
            <a:endParaRPr lang="es-ES" sz="3100" dirty="0"/>
          </a:p>
          <a:p>
            <a:pPr marL="0" indent="0">
              <a:buNone/>
            </a:pPr>
            <a:r>
              <a:rPr lang="es-ES" sz="3100" dirty="0"/>
              <a:t>Esto significa que el </a:t>
            </a:r>
            <a:r>
              <a:rPr lang="es-ES" sz="3100" b="1" dirty="0"/>
              <a:t>presente es presencia</a:t>
            </a:r>
            <a:r>
              <a:rPr lang="es-ES" sz="3100" dirty="0"/>
              <a:t>; la relación es presencia y me encuentro en presencia de alguien… y no de algo.</a:t>
            </a:r>
          </a:p>
          <a:p>
            <a:endParaRPr lang="es-P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24BE214B-2C92-47AF-8D90-698211103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186D07CD-E0E5-42ED-BA28-6CB6ADC3B0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416103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1 Título"/>
          <p:cNvSpPr>
            <a:spLocks noGrp="1"/>
          </p:cNvSpPr>
          <p:nvPr>
            <p:ph type="title"/>
          </p:nvPr>
        </p:nvSpPr>
        <p:spPr>
          <a:xfrm>
            <a:off x="1088685" y="804520"/>
            <a:ext cx="4162766" cy="1049235"/>
          </a:xfrm>
        </p:spPr>
        <p:txBody>
          <a:bodyPr vert="horz" lIns="91440" tIns="45720" rIns="91440" bIns="45720" rtlCol="0" anchor="t">
            <a:normAutofit/>
          </a:bodyPr>
          <a:lstStyle/>
          <a:p>
            <a:pPr defTabSz="914400"/>
            <a:r>
              <a:rPr lang="en-US"/>
              <a:t>2. Tesis de Buber</a:t>
            </a:r>
          </a:p>
        </p:txBody>
      </p:sp>
      <p:sp>
        <p:nvSpPr>
          <p:cNvPr id="83" name="Rectangle 82">
            <a:extLst>
              <a:ext uri="{FF2B5EF4-FFF2-40B4-BE49-F238E27FC236}">
                <a16:creationId xmlns:a16="http://schemas.microsoft.com/office/drawing/2014/main" id="{369A020F-4984-4DD0-898A-B60A4882B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2 Marcador de contenido"/>
          <p:cNvSpPr>
            <a:spLocks noGrp="1"/>
          </p:cNvSpPr>
          <p:nvPr>
            <p:ph sz="half" idx="1"/>
          </p:nvPr>
        </p:nvSpPr>
        <p:spPr>
          <a:xfrm>
            <a:off x="1088685" y="2015732"/>
            <a:ext cx="4162766" cy="3450613"/>
          </a:xfrm>
        </p:spPr>
        <p:txBody>
          <a:bodyPr vert="horz" lIns="91440" tIns="45720" rIns="91440" bIns="45720" rtlCol="0" anchor="t">
            <a:normAutofit/>
          </a:bodyPr>
          <a:lstStyle/>
          <a:p>
            <a:pPr defTabSz="914400">
              <a:lnSpc>
                <a:spcPct val="110000"/>
              </a:lnSpc>
            </a:pPr>
            <a:r>
              <a:rPr lang="en-US" sz="1700"/>
              <a:t>El Tú puede devenir en Ello. Siempre existe este peligro. Así lo expresa Buber:</a:t>
            </a:r>
          </a:p>
          <a:p>
            <a:pPr defTabSz="914400">
              <a:lnSpc>
                <a:spcPct val="110000"/>
              </a:lnSpc>
            </a:pPr>
            <a:r>
              <a:rPr lang="en-US" sz="1700"/>
              <a:t>“Cada </a:t>
            </a:r>
            <a:r>
              <a:rPr lang="en-US" sz="1700" i="1"/>
              <a:t>Tú </a:t>
            </a:r>
            <a:r>
              <a:rPr lang="en-US" sz="1700"/>
              <a:t>en el mundo, está, por su naturaleza, condenado a volverse una cosa, o por lo menos a recaer sin cesar en la condición de cosa. Se podría decir en lenguaje objetivo que toda cosa en este mundo puede, antes o después de que se ha hecho cosa, aparecer a un </a:t>
            </a:r>
            <a:r>
              <a:rPr lang="en-US" sz="1700" i="1"/>
              <a:t>Yo </a:t>
            </a:r>
            <a:r>
              <a:rPr lang="en-US" sz="1700"/>
              <a:t>como su </a:t>
            </a:r>
            <a:r>
              <a:rPr lang="en-US" sz="1700" i="1"/>
              <a:t>Tú</a:t>
            </a:r>
            <a:r>
              <a:rPr lang="en-US" sz="1700"/>
              <a:t>” (Buber: 20).</a:t>
            </a:r>
          </a:p>
        </p:txBody>
      </p:sp>
      <p:grpSp>
        <p:nvGrpSpPr>
          <p:cNvPr id="85" name="Group 84">
            <a:extLst>
              <a:ext uri="{FF2B5EF4-FFF2-40B4-BE49-F238E27FC236}">
                <a16:creationId xmlns:a16="http://schemas.microsoft.com/office/drawing/2014/main" id="{A3761B47-AE33-47C9-9636-19D4B313F2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041" y="482171"/>
            <a:ext cx="3055899" cy="5149101"/>
            <a:chOff x="7477388" y="482171"/>
            <a:chExt cx="4074533" cy="5149101"/>
          </a:xfrm>
        </p:grpSpPr>
        <p:sp>
          <p:nvSpPr>
            <p:cNvPr id="86" name="Rectangle 85">
              <a:extLst>
                <a:ext uri="{FF2B5EF4-FFF2-40B4-BE49-F238E27FC236}">
                  <a16:creationId xmlns:a16="http://schemas.microsoft.com/office/drawing/2014/main" id="{9E204B78-8026-4E1E-9C59-5F523ECDD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DDEB6F1-F54D-4345-B8DF-72D72C71E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4380F474-D468-4F2F-8BE9-F343F8D1A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3718" y="977965"/>
            <a:ext cx="2339583"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Yo y Tú :: Herder Editorial">
            <a:extLst>
              <a:ext uri="{FF2B5EF4-FFF2-40B4-BE49-F238E27FC236}">
                <a16:creationId xmlns:a16="http://schemas.microsoft.com/office/drawing/2014/main" id="{C6AB65D7-6DFA-874E-A5E0-D9A53A4C899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087279" y="1343727"/>
            <a:ext cx="2099328" cy="341140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D757EBBD-8611-41C1-8124-C151D0957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3" name="Straight Connector 92">
            <a:extLst>
              <a:ext uri="{FF2B5EF4-FFF2-40B4-BE49-F238E27FC236}">
                <a16:creationId xmlns:a16="http://schemas.microsoft.com/office/drawing/2014/main" id="{E40D0D8B-2D5E-48A4-BBD5-8CB09A86A6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FC530476-9E4F-445D-8134-2376C17E8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6CC20C9A-0A22-45EF-A638-6E2B3E358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7170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1 Título"/>
          <p:cNvSpPr>
            <a:spLocks noGrp="1"/>
          </p:cNvSpPr>
          <p:nvPr>
            <p:ph type="title"/>
          </p:nvPr>
        </p:nvSpPr>
        <p:spPr>
          <a:xfrm>
            <a:off x="1088685" y="804520"/>
            <a:ext cx="3718815" cy="1049235"/>
          </a:xfrm>
        </p:spPr>
        <p:txBody>
          <a:bodyPr vert="horz" lIns="91440" tIns="45720" rIns="91440" bIns="45720" rtlCol="0" anchor="t">
            <a:normAutofit/>
          </a:bodyPr>
          <a:lstStyle/>
          <a:p>
            <a:pPr defTabSz="914400"/>
            <a:r>
              <a:rPr lang="en-US"/>
              <a:t>2. Tesis de Buber</a:t>
            </a:r>
          </a:p>
        </p:txBody>
      </p:sp>
      <p:sp>
        <p:nvSpPr>
          <p:cNvPr id="83" name="Rectangle 82">
            <a:extLst>
              <a:ext uri="{FF2B5EF4-FFF2-40B4-BE49-F238E27FC236}">
                <a16:creationId xmlns:a16="http://schemas.microsoft.com/office/drawing/2014/main" id="{F9F615F5-24F1-4F7A-B8E5-E7128891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2 Marcador de contenido"/>
          <p:cNvSpPr>
            <a:spLocks noGrp="1"/>
          </p:cNvSpPr>
          <p:nvPr>
            <p:ph sz="half" idx="1"/>
          </p:nvPr>
        </p:nvSpPr>
        <p:spPr>
          <a:xfrm>
            <a:off x="1088685" y="2015732"/>
            <a:ext cx="3718815" cy="3450613"/>
          </a:xfrm>
        </p:spPr>
        <p:txBody>
          <a:bodyPr vert="horz" lIns="91440" tIns="45720" rIns="91440" bIns="45720" rtlCol="0" anchor="t">
            <a:normAutofit/>
          </a:bodyPr>
          <a:lstStyle/>
          <a:p>
            <a:pPr defTabSz="914400"/>
            <a:r>
              <a:rPr lang="en-US"/>
              <a:t>Todo es relación.</a:t>
            </a:r>
          </a:p>
          <a:p>
            <a:pPr defTabSz="914400"/>
            <a:r>
              <a:rPr lang="en-US"/>
              <a:t>El yo es precedido por la relación Yo-tú y se comprende a la luz de ella.</a:t>
            </a:r>
          </a:p>
          <a:p>
            <a:pPr defTabSz="914400"/>
            <a:r>
              <a:rPr lang="en-US"/>
              <a:t>La relación yo-tú es más que una juntura de dos palabras.</a:t>
            </a:r>
          </a:p>
          <a:p>
            <a:pPr defTabSz="914400"/>
            <a:r>
              <a:rPr lang="en-US"/>
              <a:t>Pero lo central es que cada tú conduce al </a:t>
            </a:r>
            <a:r>
              <a:rPr lang="en-US" b="1"/>
              <a:t>Tú eterno</a:t>
            </a:r>
            <a:r>
              <a:rPr lang="en-US"/>
              <a:t>.</a:t>
            </a:r>
          </a:p>
        </p:txBody>
      </p:sp>
      <p:grpSp>
        <p:nvGrpSpPr>
          <p:cNvPr id="85" name="Group 84">
            <a:extLst>
              <a:ext uri="{FF2B5EF4-FFF2-40B4-BE49-F238E27FC236}">
                <a16:creationId xmlns:a16="http://schemas.microsoft.com/office/drawing/2014/main" id="{E881DADC-361B-4490-B5E5-F744ACCD0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4440" y="482171"/>
            <a:ext cx="3489501" cy="5149101"/>
            <a:chOff x="6899254" y="482171"/>
            <a:chExt cx="4652668" cy="5149101"/>
          </a:xfrm>
        </p:grpSpPr>
        <p:sp>
          <p:nvSpPr>
            <p:cNvPr id="86" name="Rectangle 85">
              <a:extLst>
                <a:ext uri="{FF2B5EF4-FFF2-40B4-BE49-F238E27FC236}">
                  <a16:creationId xmlns:a16="http://schemas.microsoft.com/office/drawing/2014/main" id="{0D8C9000-70B7-4BEE-BD85-98839C65C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99254" y="482171"/>
              <a:ext cx="4652668"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FAB5912-B2E3-44BD-B8E1-167A999BF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39487" y="812507"/>
              <a:ext cx="400124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37B4F491-7438-4976-8041-7BEDCA16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5091" y="977965"/>
            <a:ext cx="2753409"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Martin Buber – The Reader's Catalog">
            <a:extLst>
              <a:ext uri="{FF2B5EF4-FFF2-40B4-BE49-F238E27FC236}">
                <a16:creationId xmlns:a16="http://schemas.microsoft.com/office/drawing/2014/main" id="{E54A147A-17CE-5C4A-993D-9FED9D97CA5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666587" y="1345480"/>
            <a:ext cx="2520019" cy="3407901"/>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48B8FA33-A4F9-456F-B49C-3B9DB4D1B4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3" name="Straight Connector 92">
            <a:extLst>
              <a:ext uri="{FF2B5EF4-FFF2-40B4-BE49-F238E27FC236}">
                <a16:creationId xmlns:a16="http://schemas.microsoft.com/office/drawing/2014/main" id="{4F2D7D0C-3C09-467B-BCB2-A1A52DAC2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152A018C-865F-463F-944D-5C2ED23C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F738849B-C66C-41F3-80F9-277CCD95F9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7170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50A609DD-47A4-2148-B059-E2B60AE42124}"/>
              </a:ext>
            </a:extLst>
          </p:cNvPr>
          <p:cNvSpPr>
            <a:spLocks noGrp="1"/>
          </p:cNvSpPr>
          <p:nvPr>
            <p:ph type="title"/>
          </p:nvPr>
        </p:nvSpPr>
        <p:spPr>
          <a:xfrm>
            <a:off x="1088685" y="804520"/>
            <a:ext cx="3718815" cy="1049235"/>
          </a:xfrm>
        </p:spPr>
        <p:txBody>
          <a:bodyPr vert="horz" lIns="91440" tIns="45720" rIns="91440" bIns="45720" rtlCol="0" anchor="t">
            <a:normAutofit/>
          </a:bodyPr>
          <a:lstStyle/>
          <a:p>
            <a:pPr defTabSz="914400"/>
            <a:r>
              <a:rPr lang="en-US" dirty="0"/>
              <a:t>3. </a:t>
            </a:r>
            <a:r>
              <a:rPr lang="en-US" dirty="0" err="1"/>
              <a:t>Tesis</a:t>
            </a:r>
            <a:r>
              <a:rPr lang="en-US" dirty="0"/>
              <a:t> de Levinas</a:t>
            </a:r>
          </a:p>
        </p:txBody>
      </p:sp>
      <p:sp>
        <p:nvSpPr>
          <p:cNvPr id="83" name="Rectangle 82">
            <a:extLst>
              <a:ext uri="{FF2B5EF4-FFF2-40B4-BE49-F238E27FC236}">
                <a16:creationId xmlns:a16="http://schemas.microsoft.com/office/drawing/2014/main" id="{7E07FF13-A7EB-4465-B3A3-E8B26C04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a:extLst>
              <a:ext uri="{FF2B5EF4-FFF2-40B4-BE49-F238E27FC236}">
                <a16:creationId xmlns:a16="http://schemas.microsoft.com/office/drawing/2014/main" id="{123A0888-01E1-0342-985C-BB8E4D898385}"/>
              </a:ext>
            </a:extLst>
          </p:cNvPr>
          <p:cNvSpPr>
            <a:spLocks noGrp="1"/>
          </p:cNvSpPr>
          <p:nvPr>
            <p:ph sz="half" idx="1"/>
          </p:nvPr>
        </p:nvSpPr>
        <p:spPr>
          <a:xfrm>
            <a:off x="1088685" y="2015732"/>
            <a:ext cx="3718815" cy="3450613"/>
          </a:xfrm>
        </p:spPr>
        <p:txBody>
          <a:bodyPr vert="horz" lIns="91440" tIns="45720" rIns="91440" bIns="45720" rtlCol="0" anchor="t">
            <a:normAutofit/>
          </a:bodyPr>
          <a:lstStyle/>
          <a:p>
            <a:pPr defTabSz="914400">
              <a:lnSpc>
                <a:spcPct val="110000"/>
              </a:lnSpc>
            </a:pPr>
            <a:r>
              <a:rPr lang="en-US" sz="1400"/>
              <a:t>Levinas asigna a la filosofía el cometido de construir un proyecto humano. Desde su doble cultura occidental y judía, nos conduce a pensar la paz a través de diferentes caminos. “Paz, paz para el que está lejos y para el que está cerca” dice el profeta Isaías 57,19 y el mismo Levinas no tiene reparo en recordar con frecuencia este texto. Su propuesta impele a comprender mejor su originalidad y el objetivo de su filosofía.</a:t>
            </a:r>
          </a:p>
          <a:p>
            <a:pPr defTabSz="914400">
              <a:lnSpc>
                <a:spcPct val="110000"/>
              </a:lnSpc>
            </a:pPr>
            <a:r>
              <a:rPr lang="en-US" sz="1400"/>
              <a:t>Pero la guerra es una amenaza permanente sobre todo si aspiramos a dominar.</a:t>
            </a:r>
          </a:p>
        </p:txBody>
      </p:sp>
      <p:grpSp>
        <p:nvGrpSpPr>
          <p:cNvPr id="85" name="Group 84">
            <a:extLst>
              <a:ext uri="{FF2B5EF4-FFF2-40B4-BE49-F238E27FC236}">
                <a16:creationId xmlns:a16="http://schemas.microsoft.com/office/drawing/2014/main" id="{408AC817-B4B8-429C-B507-074E447CCF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4440" y="482171"/>
            <a:ext cx="3489501" cy="5149101"/>
            <a:chOff x="6885125" y="583365"/>
            <a:chExt cx="4652668" cy="5181928"/>
          </a:xfrm>
        </p:grpSpPr>
        <p:sp>
          <p:nvSpPr>
            <p:cNvPr id="86" name="Rectangle 85">
              <a:extLst>
                <a:ext uri="{FF2B5EF4-FFF2-40B4-BE49-F238E27FC236}">
                  <a16:creationId xmlns:a16="http://schemas.microsoft.com/office/drawing/2014/main" id="{550B18D8-C579-42C4-80E7-118866B9D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85125" y="583365"/>
              <a:ext cx="4652668"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058F23F-80CD-4CDB-9817-D85CAA982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25358" y="915807"/>
              <a:ext cx="400124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170" name="Picture 2" descr="Biografia de Emmanuel Levinas">
            <a:extLst>
              <a:ext uri="{FF2B5EF4-FFF2-40B4-BE49-F238E27FC236}">
                <a16:creationId xmlns:a16="http://schemas.microsoft.com/office/drawing/2014/main" id="{DA5EF5C4-D46F-0741-AF49-2FF7EABA73A7}"/>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25131" r="12252" b="3"/>
          <a:stretch/>
        </p:blipFill>
        <p:spPr bwMode="auto">
          <a:xfrm>
            <a:off x="5666587" y="1116345"/>
            <a:ext cx="2520019" cy="386617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63325370-A7EA-4294-B4F2-3282DB3DFD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1" name="Straight Connector 90">
            <a:extLst>
              <a:ext uri="{FF2B5EF4-FFF2-40B4-BE49-F238E27FC236}">
                <a16:creationId xmlns:a16="http://schemas.microsoft.com/office/drawing/2014/main" id="{BC3070B6-C738-4874-9F3C-09E5E6855E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4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3521" y="1847088"/>
            <a:ext cx="264027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a:extLst>
              <a:ext uri="{FF2B5EF4-FFF2-40B4-BE49-F238E27FC236}">
                <a16:creationId xmlns:a16="http://schemas.microsoft.com/office/drawing/2014/main" id="{B098BF25-63EF-284A-99F6-7FF9C1E357BE}"/>
              </a:ext>
            </a:extLst>
          </p:cNvPr>
          <p:cNvSpPr>
            <a:spLocks noGrp="1"/>
          </p:cNvSpPr>
          <p:nvPr>
            <p:ph type="title"/>
          </p:nvPr>
        </p:nvSpPr>
        <p:spPr>
          <a:xfrm>
            <a:off x="5413522" y="804520"/>
            <a:ext cx="2640275" cy="1049235"/>
          </a:xfrm>
        </p:spPr>
        <p:txBody>
          <a:bodyPr vert="horz" lIns="91440" tIns="45720" rIns="91440" bIns="45720" rtlCol="0" anchor="t">
            <a:normAutofit/>
          </a:bodyPr>
          <a:lstStyle/>
          <a:p>
            <a:pPr defTabSz="914400"/>
            <a:r>
              <a:rPr lang="en-US" dirty="0"/>
              <a:t>3. </a:t>
            </a:r>
            <a:r>
              <a:rPr lang="en-US" dirty="0" err="1"/>
              <a:t>Tesis</a:t>
            </a:r>
            <a:r>
              <a:rPr lang="en-US" dirty="0"/>
              <a:t> de Levinas</a:t>
            </a:r>
          </a:p>
        </p:txBody>
      </p:sp>
      <p:sp>
        <p:nvSpPr>
          <p:cNvPr id="83" name="Rectangle 82">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85" name="Group 84">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4177" y="482171"/>
            <a:ext cx="4578249" cy="5149101"/>
            <a:chOff x="7463259" y="583365"/>
            <a:chExt cx="6104330" cy="5181928"/>
          </a:xfrm>
        </p:grpSpPr>
        <p:sp>
          <p:nvSpPr>
            <p:cNvPr id="86" name="Rectangle 85">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194" name="Picture 2" descr="El camino de los dioses y Lo que somos | Ancha es mi casa">
            <a:extLst>
              <a:ext uri="{FF2B5EF4-FFF2-40B4-BE49-F238E27FC236}">
                <a16:creationId xmlns:a16="http://schemas.microsoft.com/office/drawing/2014/main" id="{CBC8C0CC-C324-8441-AE9B-F742FEC13573}"/>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5384" r="29547" b="1"/>
          <a:stretch/>
        </p:blipFill>
        <p:spPr bwMode="auto">
          <a:xfrm>
            <a:off x="953417" y="1116345"/>
            <a:ext cx="3618861" cy="386617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4D2F6DBF-3B11-7D49-B43C-BBF772E858F4}"/>
              </a:ext>
            </a:extLst>
          </p:cNvPr>
          <p:cNvSpPr>
            <a:spLocks noGrp="1"/>
          </p:cNvSpPr>
          <p:nvPr>
            <p:ph sz="half" idx="1"/>
          </p:nvPr>
        </p:nvSpPr>
        <p:spPr>
          <a:xfrm>
            <a:off x="5413521" y="2015732"/>
            <a:ext cx="2640276" cy="3450613"/>
          </a:xfrm>
        </p:spPr>
        <p:txBody>
          <a:bodyPr vert="horz" lIns="91440" tIns="45720" rIns="91440" bIns="45720" rtlCol="0" anchor="t">
            <a:normAutofit/>
          </a:bodyPr>
          <a:lstStyle/>
          <a:p>
            <a:pPr defTabSz="914400">
              <a:lnSpc>
                <a:spcPct val="110000"/>
              </a:lnSpc>
            </a:pPr>
            <a:r>
              <a:rPr lang="en-US" sz="1400"/>
              <a:t>Levinas decía: “la filosofía deriva para mí de la religión. Ella es invocada por la religión que va a la deriva y la religión probablemente siempre va a la deriva”. </a:t>
            </a:r>
          </a:p>
          <a:p>
            <a:pPr defTabSz="914400">
              <a:lnSpc>
                <a:spcPct val="110000"/>
              </a:lnSpc>
            </a:pPr>
            <a:r>
              <a:rPr lang="en-US" sz="1400"/>
              <a:t>Se trata, por lo tanto, no sólo de describir la religión, sino de desarrollar una perspectiva prescriptiva que exprese aquello que ella debería ser. </a:t>
            </a:r>
          </a:p>
          <a:p>
            <a:pPr defTabSz="914400">
              <a:lnSpc>
                <a:spcPct val="110000"/>
              </a:lnSpc>
            </a:pPr>
            <a:endParaRPr lang="en-US" sz="1400"/>
          </a:p>
        </p:txBody>
      </p:sp>
      <p:pic>
        <p:nvPicPr>
          <p:cNvPr id="89" name="Picture 88">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91" name="Straight Connector 90">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51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1725</Words>
  <Application>Microsoft Macintosh PowerPoint</Application>
  <PresentationFormat>Presentación en pantalla (4:3)</PresentationFormat>
  <Paragraphs>77</Paragraphs>
  <Slides>18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Gill Sans MT</vt:lpstr>
      <vt:lpstr>Times New Roman</vt:lpstr>
      <vt:lpstr>Galería</vt:lpstr>
      <vt:lpstr>Presentación de PowerPoint</vt:lpstr>
      <vt:lpstr>1. Generalidades</vt:lpstr>
      <vt:lpstr>1. GENERALIDADES</vt:lpstr>
      <vt:lpstr>2. Tesis de Buber</vt:lpstr>
      <vt:lpstr>2. Tesis de Buber</vt:lpstr>
      <vt:lpstr>2. Tesis de Buber</vt:lpstr>
      <vt:lpstr>2. Tesis de Buber</vt:lpstr>
      <vt:lpstr>3. Tesis de Levinas</vt:lpstr>
      <vt:lpstr>3. Tesis de Levinas</vt:lpstr>
      <vt:lpstr>3. Tesis de Levinas</vt:lpstr>
      <vt:lpstr>3. Tesis de Levinas</vt:lpstr>
      <vt:lpstr>3. Tesis de Levinas</vt:lpstr>
      <vt:lpstr>3. Tesis de Levinas</vt:lpstr>
      <vt:lpstr>3. Tesis de Levinas</vt:lpstr>
      <vt:lpstr>3. Tesis de Levinas</vt:lpstr>
      <vt:lpstr>A modo de conclusión</vt:lpstr>
      <vt:lpstr>A modo de conclusión</vt:lpstr>
      <vt:lpstr>A modo de 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Martin Buber</dc:title>
  <dc:creator>Rafael Fernandez</dc:creator>
  <cp:lastModifiedBy>Rafael Fernandez</cp:lastModifiedBy>
  <cp:revision>1</cp:revision>
  <dcterms:created xsi:type="dcterms:W3CDTF">2020-11-28T17:27:58Z</dcterms:created>
  <dcterms:modified xsi:type="dcterms:W3CDTF">2020-12-01T13:36:24Z</dcterms:modified>
</cp:coreProperties>
</file>