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132DE-E9A0-C54A-81B4-8C415FE8F91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D8D7E7B-3103-3847-9E8C-913B0A182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29418AEF-2889-4E4D-A3C7-E6BDB0FFC381}"/>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5" name="Marcador de pie de página 4">
            <a:extLst>
              <a:ext uri="{FF2B5EF4-FFF2-40B4-BE49-F238E27FC236}">
                <a16:creationId xmlns:a16="http://schemas.microsoft.com/office/drawing/2014/main" id="{88932DB3-9005-2C43-B19F-2D8D6AFE26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12A298C-604B-5E47-A2BC-B66A038FF4D2}"/>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12958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1B9DA-CDF2-4544-95BB-D16BC775B52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2C2DBA8-F75D-DC40-A584-A4AA45EBA37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E8784B-128E-134C-AF50-A149FA2728E2}"/>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5" name="Marcador de pie de página 4">
            <a:extLst>
              <a:ext uri="{FF2B5EF4-FFF2-40B4-BE49-F238E27FC236}">
                <a16:creationId xmlns:a16="http://schemas.microsoft.com/office/drawing/2014/main" id="{AAE86AD6-61D5-2341-A19C-C88D3EE92E1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1A0DF69-E89B-A14F-8E46-BFA6BC9DB2DE}"/>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94542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FB3D01-9939-A143-A5F5-9EAF0884075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230C3FF-3BF4-9B4E-87C1-98AA533E4DC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FECBF13-C8B0-D342-8DE6-6056586E54FB}"/>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5" name="Marcador de pie de página 4">
            <a:extLst>
              <a:ext uri="{FF2B5EF4-FFF2-40B4-BE49-F238E27FC236}">
                <a16:creationId xmlns:a16="http://schemas.microsoft.com/office/drawing/2014/main" id="{DB05C15F-0C95-C34E-9F11-FA712BBFB6A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C24D47E-7D3D-D846-9244-52000929A5E5}"/>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306768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7C83A-0AA2-0346-8C39-6A0ABEAA01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DDEED3A-52F0-524E-8266-9CF1D7413E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A146FAD-3337-1F4A-99AE-91972D3E61FF}"/>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5" name="Marcador de pie de página 4">
            <a:extLst>
              <a:ext uri="{FF2B5EF4-FFF2-40B4-BE49-F238E27FC236}">
                <a16:creationId xmlns:a16="http://schemas.microsoft.com/office/drawing/2014/main" id="{AC72BDA8-CAD7-B647-8F89-7A91BAA230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332E5E1-88AB-7C41-95AF-76924CB6A3E4}"/>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122479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B9FB3-8E80-6C48-B6E9-38C18451F6C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AB05865-19FB-6943-BB9E-F0AA0A1D2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C3F1AF-C08C-9B48-977B-59F4FB478837}"/>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5" name="Marcador de pie de página 4">
            <a:extLst>
              <a:ext uri="{FF2B5EF4-FFF2-40B4-BE49-F238E27FC236}">
                <a16:creationId xmlns:a16="http://schemas.microsoft.com/office/drawing/2014/main" id="{96C97F27-55B5-3E4F-BA86-B28A4F9CB94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FFCF5CA-E9F3-F44C-8A6E-203320305536}"/>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167498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1769A-0240-0A4E-911C-4B30333F57C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9DB299F-656A-114A-B85A-54E1A3EC6DD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6432E26-69DF-5A45-A58F-7787B490DF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450B0AFA-26EA-CC4B-B2E1-990039E6213F}"/>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6" name="Marcador de pie de página 5">
            <a:extLst>
              <a:ext uri="{FF2B5EF4-FFF2-40B4-BE49-F238E27FC236}">
                <a16:creationId xmlns:a16="http://schemas.microsoft.com/office/drawing/2014/main" id="{3399C480-8991-EF4A-8448-99932B8C6A1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8B911E6-9370-614A-A301-26F730378EE5}"/>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426693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169FF-8D21-C747-852C-68216684EAC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0C843EB-106B-444B-A5B5-B44FFECD0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AA9555-1E53-0A46-BBA1-6DAD55563AC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56F08027-5FA3-2F44-8436-4BA037F80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BAA8739-B561-8649-AAD6-D6F8987853D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6D7166E-4020-CB44-AD9D-4EF315B90D4B}"/>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8" name="Marcador de pie de página 7">
            <a:extLst>
              <a:ext uri="{FF2B5EF4-FFF2-40B4-BE49-F238E27FC236}">
                <a16:creationId xmlns:a16="http://schemas.microsoft.com/office/drawing/2014/main" id="{87B24F57-A4E1-2845-80D0-FE29D41EC5C9}"/>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81AFED11-EF84-E246-898F-E3ABEEEE1F60}"/>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273540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9F1F7-C078-B541-BF22-A6047F32CE1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F92088C4-F17C-D640-8647-65885D1B9967}"/>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4" name="Marcador de pie de página 3">
            <a:extLst>
              <a:ext uri="{FF2B5EF4-FFF2-40B4-BE49-F238E27FC236}">
                <a16:creationId xmlns:a16="http://schemas.microsoft.com/office/drawing/2014/main" id="{9FA6AEFB-E97A-8B42-8D7A-A3004EFFBF7E}"/>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198D776-2F68-2349-B0F4-DCA14D6A6730}"/>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159646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B894CB6-D15F-0341-A2F6-8DB96DCE1704}"/>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3" name="Marcador de pie de página 2">
            <a:extLst>
              <a:ext uri="{FF2B5EF4-FFF2-40B4-BE49-F238E27FC236}">
                <a16:creationId xmlns:a16="http://schemas.microsoft.com/office/drawing/2014/main" id="{B3507EF6-663F-B442-8598-866AEB20CA6B}"/>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1856025-468C-A841-A725-DCC9FB98712A}"/>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109701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5E390-4B83-7E46-A7A7-B1E7ABD1C2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7CD390E-B7BC-C54E-AC00-A9062B272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0015EC5B-13E4-6C4F-BACB-00B01631F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A4C9DF-0EB8-2E49-ABF3-0903ABDFCB76}"/>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6" name="Marcador de pie de página 5">
            <a:extLst>
              <a:ext uri="{FF2B5EF4-FFF2-40B4-BE49-F238E27FC236}">
                <a16:creationId xmlns:a16="http://schemas.microsoft.com/office/drawing/2014/main" id="{1EA9FA1D-1AA2-414C-AC64-8F5DB65D223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2F3A9BE-B084-AE44-96FE-8352D8FA35A1}"/>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287363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262A3-D7DC-9B4E-9BEF-4A1299BC76D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F45537E2-666E-6D45-B75F-192B6A48A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7F21C54E-F98E-E243-B89D-E18FEE8FE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EE8711-B27C-3A40-83A3-FF5F02EAB9EC}"/>
              </a:ext>
            </a:extLst>
          </p:cNvPr>
          <p:cNvSpPr>
            <a:spLocks noGrp="1"/>
          </p:cNvSpPr>
          <p:nvPr>
            <p:ph type="dt" sz="half" idx="10"/>
          </p:nvPr>
        </p:nvSpPr>
        <p:spPr/>
        <p:txBody>
          <a:bodyPr/>
          <a:lstStyle/>
          <a:p>
            <a:fld id="{45B75E18-C8EB-5F4C-80A2-DED2CFAAF832}" type="datetimeFigureOut">
              <a:rPr lang="es-PE" smtClean="0"/>
              <a:t>28/11/20</a:t>
            </a:fld>
            <a:endParaRPr lang="es-PE"/>
          </a:p>
        </p:txBody>
      </p:sp>
      <p:sp>
        <p:nvSpPr>
          <p:cNvPr id="6" name="Marcador de pie de página 5">
            <a:extLst>
              <a:ext uri="{FF2B5EF4-FFF2-40B4-BE49-F238E27FC236}">
                <a16:creationId xmlns:a16="http://schemas.microsoft.com/office/drawing/2014/main" id="{9609A9C8-756D-4745-ACDE-1E9E38E4FB7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5F88664-A3FD-E147-B3AD-B1BE8D1C6D3D}"/>
              </a:ext>
            </a:extLst>
          </p:cNvPr>
          <p:cNvSpPr>
            <a:spLocks noGrp="1"/>
          </p:cNvSpPr>
          <p:nvPr>
            <p:ph type="sldNum" sz="quarter" idx="12"/>
          </p:nvPr>
        </p:nvSpPr>
        <p:spPr/>
        <p:txBody>
          <a:bodyPr/>
          <a:lstStyle/>
          <a:p>
            <a:fld id="{B23F7892-B87D-AB4A-83BC-56138C64883E}" type="slidenum">
              <a:rPr lang="es-PE" smtClean="0"/>
              <a:t>‹Nº›</a:t>
            </a:fld>
            <a:endParaRPr lang="es-PE"/>
          </a:p>
        </p:txBody>
      </p:sp>
    </p:spTree>
    <p:extLst>
      <p:ext uri="{BB962C8B-B14F-4D97-AF65-F5344CB8AC3E}">
        <p14:creationId xmlns:p14="http://schemas.microsoft.com/office/powerpoint/2010/main" val="108029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D9B0436-3170-F540-9615-D63ECB4AA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B4A25F-EBCD-DB46-965E-CC724D422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79E49BD-2201-F84C-B844-099DFCEE3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75E18-C8EB-5F4C-80A2-DED2CFAAF832}" type="datetimeFigureOut">
              <a:rPr lang="es-PE" smtClean="0"/>
              <a:t>28/11/20</a:t>
            </a:fld>
            <a:endParaRPr lang="es-PE"/>
          </a:p>
        </p:txBody>
      </p:sp>
      <p:sp>
        <p:nvSpPr>
          <p:cNvPr id="5" name="Marcador de pie de página 4">
            <a:extLst>
              <a:ext uri="{FF2B5EF4-FFF2-40B4-BE49-F238E27FC236}">
                <a16:creationId xmlns:a16="http://schemas.microsoft.com/office/drawing/2014/main" id="{BF915EB8-798D-4747-B7DA-673ADC6E0C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C05B7466-91E0-5144-8B16-DDAC23646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F7892-B87D-AB4A-83BC-56138C64883E}" type="slidenum">
              <a:rPr lang="es-PE" smtClean="0"/>
              <a:t>‹Nº›</a:t>
            </a:fld>
            <a:endParaRPr lang="es-PE"/>
          </a:p>
        </p:txBody>
      </p:sp>
    </p:spTree>
    <p:extLst>
      <p:ext uri="{BB962C8B-B14F-4D97-AF65-F5344CB8AC3E}">
        <p14:creationId xmlns:p14="http://schemas.microsoft.com/office/powerpoint/2010/main" val="159561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ítulo 2">
            <a:extLst>
              <a:ext uri="{FF2B5EF4-FFF2-40B4-BE49-F238E27FC236}">
                <a16:creationId xmlns:a16="http://schemas.microsoft.com/office/drawing/2014/main" id="{F0AEC97D-25E5-0D46-9EBF-1C3F6D8B5D89}"/>
              </a:ext>
            </a:extLst>
          </p:cNvPr>
          <p:cNvSpPr>
            <a:spLocks noGrp="1"/>
          </p:cNvSpPr>
          <p:nvPr>
            <p:ph type="subTitle" idx="1"/>
          </p:nvPr>
        </p:nvSpPr>
        <p:spPr>
          <a:xfrm>
            <a:off x="4439633" y="4518923"/>
            <a:ext cx="3312734" cy="1141851"/>
          </a:xfrm>
          <a:noFill/>
        </p:spPr>
        <p:txBody>
          <a:bodyPr>
            <a:normAutofit/>
          </a:bodyPr>
          <a:lstStyle/>
          <a:p>
            <a:endParaRPr lang="es-PE" sz="2000">
              <a:solidFill>
                <a:srgbClr val="080808"/>
              </a:solidFill>
            </a:endParaRPr>
          </a:p>
        </p:txBody>
      </p:sp>
      <p:sp>
        <p:nvSpPr>
          <p:cNvPr id="2" name="Título 1">
            <a:extLst>
              <a:ext uri="{FF2B5EF4-FFF2-40B4-BE49-F238E27FC236}">
                <a16:creationId xmlns:a16="http://schemas.microsoft.com/office/drawing/2014/main" id="{78BDFC2B-91EA-9A47-AB12-951C1DAB0C3E}"/>
              </a:ext>
            </a:extLst>
          </p:cNvPr>
          <p:cNvSpPr>
            <a:spLocks noGrp="1"/>
          </p:cNvSpPr>
          <p:nvPr>
            <p:ph type="ctrTitle"/>
          </p:nvPr>
        </p:nvSpPr>
        <p:spPr>
          <a:xfrm>
            <a:off x="3204642" y="2353641"/>
            <a:ext cx="5782716" cy="2150719"/>
          </a:xfrm>
          <a:noFill/>
        </p:spPr>
        <p:txBody>
          <a:bodyPr anchor="ctr">
            <a:normAutofit/>
          </a:bodyPr>
          <a:lstStyle/>
          <a:p>
            <a:r>
              <a:rPr lang="es-PE" sz="3600">
                <a:solidFill>
                  <a:srgbClr val="080808"/>
                </a:solidFill>
              </a:rPr>
              <a:t>Conclusiones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8029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9" name="Group 72">
            <a:extLst>
              <a:ext uri="{FF2B5EF4-FFF2-40B4-BE49-F238E27FC236}">
                <a16:creationId xmlns:a16="http://schemas.microsoft.com/office/drawing/2014/main" id="{F25CF9F0-F8C1-414D-B348-B5FA27CCE6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74" name="Color">
              <a:extLst>
                <a:ext uri="{FF2B5EF4-FFF2-40B4-BE49-F238E27FC236}">
                  <a16:creationId xmlns:a16="http://schemas.microsoft.com/office/drawing/2014/main" id="{C1E318F7-B291-4FDB-985C-DB1629D67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Color">
              <a:extLst>
                <a:ext uri="{FF2B5EF4-FFF2-40B4-BE49-F238E27FC236}">
                  <a16:creationId xmlns:a16="http://schemas.microsoft.com/office/drawing/2014/main" id="{37E06338-E21A-4BCF-BAD5-9E9C1121D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Emmanuel Lévinas: la huella infinita | El Cultural">
            <a:extLst>
              <a:ext uri="{FF2B5EF4-FFF2-40B4-BE49-F238E27FC236}">
                <a16:creationId xmlns:a16="http://schemas.microsoft.com/office/drawing/2014/main" id="{CF06C8AC-F58F-5447-BA6F-4138CBE97A9E}"/>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9584" r="9236" b="1"/>
          <a:stretch/>
        </p:blipFill>
        <p:spPr bwMode="auto">
          <a:xfrm>
            <a:off x="859867" y="2197387"/>
            <a:ext cx="5196543" cy="390316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B21CE605-3A03-402B-BB38-A81222A0BE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78" name="Freeform: Shape 77">
              <a:extLst>
                <a:ext uri="{FF2B5EF4-FFF2-40B4-BE49-F238E27FC236}">
                  <a16:creationId xmlns:a16="http://schemas.microsoft.com/office/drawing/2014/main" id="{EC27C7F5-25D6-4030-88D6-FDD42629F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27FFAF58-47B3-4979-854A-961A54F72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5790E1CE-5AF7-4666-8A98-695A942CB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47352469-6A4A-46CB-A5D7-3FB2CE659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50526BE3-3011-4473-BF37-E41AC2354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EEDF85AF-945D-4F82-95F6-BEDCBE6DA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0FE8AFB9-0F63-4CDE-822A-06D83023D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ítulo 3">
            <a:extLst>
              <a:ext uri="{FF2B5EF4-FFF2-40B4-BE49-F238E27FC236}">
                <a16:creationId xmlns:a16="http://schemas.microsoft.com/office/drawing/2014/main" id="{18AD4A9F-335D-354E-B7E9-7FC0EF876F44}"/>
              </a:ext>
            </a:extLst>
          </p:cNvPr>
          <p:cNvSpPr>
            <a:spLocks noGrp="1"/>
          </p:cNvSpPr>
          <p:nvPr>
            <p:ph type="title"/>
          </p:nvPr>
        </p:nvSpPr>
        <p:spPr>
          <a:xfrm>
            <a:off x="786384" y="576072"/>
            <a:ext cx="10377484" cy="1546533"/>
          </a:xfrm>
        </p:spPr>
        <p:txBody>
          <a:bodyPr vert="horz" lIns="91440" tIns="45720" rIns="91440" bIns="45720" rtlCol="0" anchor="t">
            <a:normAutofit/>
          </a:bodyPr>
          <a:lstStyle/>
          <a:p>
            <a:r>
              <a:rPr lang="en-US" sz="4800" dirty="0" err="1">
                <a:solidFill>
                  <a:schemeClr val="bg1"/>
                </a:solidFill>
              </a:rPr>
              <a:t>Conclusiones</a:t>
            </a:r>
            <a:endParaRPr lang="en-US" sz="4800" dirty="0">
              <a:solidFill>
                <a:schemeClr val="bg1"/>
              </a:solidFill>
            </a:endParaRPr>
          </a:p>
        </p:txBody>
      </p:sp>
      <p:sp>
        <p:nvSpPr>
          <p:cNvPr id="3" name="Marcador de contenido 2">
            <a:extLst>
              <a:ext uri="{FF2B5EF4-FFF2-40B4-BE49-F238E27FC236}">
                <a16:creationId xmlns:a16="http://schemas.microsoft.com/office/drawing/2014/main" id="{4AF43B95-5BA7-4947-B7D6-CC3093538EE1}"/>
              </a:ext>
            </a:extLst>
          </p:cNvPr>
          <p:cNvSpPr>
            <a:spLocks noGrp="1"/>
          </p:cNvSpPr>
          <p:nvPr>
            <p:ph sz="half" idx="1"/>
          </p:nvPr>
        </p:nvSpPr>
        <p:spPr>
          <a:xfrm>
            <a:off x="6464409" y="2197386"/>
            <a:ext cx="4699459" cy="3903163"/>
          </a:xfrm>
        </p:spPr>
        <p:txBody>
          <a:bodyPr vert="horz" lIns="91440" tIns="45720" rIns="91440" bIns="45720" rtlCol="0" anchor="ctr">
            <a:normAutofit lnSpcReduction="10000"/>
          </a:bodyPr>
          <a:lstStyle/>
          <a:p>
            <a:pPr marL="0" indent="0">
              <a:buNone/>
            </a:pPr>
            <a:r>
              <a:rPr lang="en-US" sz="2000" dirty="0">
                <a:solidFill>
                  <a:schemeClr val="bg1"/>
                </a:solidFill>
              </a:rPr>
              <a:t>1. </a:t>
            </a:r>
            <a:r>
              <a:rPr lang="en-US" sz="2000" dirty="0" err="1">
                <a:solidFill>
                  <a:schemeClr val="bg1"/>
                </a:solidFill>
              </a:rPr>
              <a:t>En</a:t>
            </a:r>
            <a:r>
              <a:rPr lang="en-US" sz="2000" dirty="0">
                <a:solidFill>
                  <a:schemeClr val="bg1"/>
                </a:solidFill>
              </a:rPr>
              <a:t> un </a:t>
            </a:r>
            <a:r>
              <a:rPr lang="en-US" sz="2000" dirty="0" err="1">
                <a:solidFill>
                  <a:schemeClr val="bg1"/>
                </a:solidFill>
              </a:rPr>
              <a:t>artículo</a:t>
            </a:r>
            <a:r>
              <a:rPr lang="en-US" sz="2000" dirty="0">
                <a:solidFill>
                  <a:schemeClr val="bg1"/>
                </a:solidFill>
              </a:rPr>
              <a:t> </a:t>
            </a:r>
            <a:r>
              <a:rPr lang="en-US" sz="2000" dirty="0" err="1">
                <a:solidFill>
                  <a:schemeClr val="bg1"/>
                </a:solidFill>
              </a:rPr>
              <a:t>titulado</a:t>
            </a:r>
            <a:r>
              <a:rPr lang="en-US" sz="2000" dirty="0">
                <a:solidFill>
                  <a:schemeClr val="bg1"/>
                </a:solidFill>
              </a:rPr>
              <a:t> “Los </a:t>
            </a:r>
            <a:r>
              <a:rPr lang="en-US" sz="2000" dirty="0" err="1">
                <a:solidFill>
                  <a:schemeClr val="bg1"/>
                </a:solidFill>
              </a:rPr>
              <a:t>daños</a:t>
            </a:r>
            <a:r>
              <a:rPr lang="en-US" sz="2000" dirty="0">
                <a:solidFill>
                  <a:schemeClr val="bg1"/>
                </a:solidFill>
              </a:rPr>
              <a:t> </a:t>
            </a:r>
            <a:r>
              <a:rPr lang="en-US" sz="2000" dirty="0" err="1">
                <a:solidFill>
                  <a:schemeClr val="bg1"/>
                </a:solidFill>
              </a:rPr>
              <a:t>causados</a:t>
            </a:r>
            <a:r>
              <a:rPr lang="en-US" sz="2000" dirty="0">
                <a:solidFill>
                  <a:schemeClr val="bg1"/>
                </a:solidFill>
              </a:rPr>
              <a:t> por el </a:t>
            </a:r>
            <a:r>
              <a:rPr lang="en-US" sz="2000" dirty="0" err="1">
                <a:solidFill>
                  <a:schemeClr val="bg1"/>
                </a:solidFill>
              </a:rPr>
              <a:t>fuego</a:t>
            </a:r>
            <a:r>
              <a:rPr lang="en-US" sz="2000" dirty="0">
                <a:solidFill>
                  <a:schemeClr val="bg1"/>
                </a:solidFill>
              </a:rPr>
              <a:t>”, Levinas </a:t>
            </a:r>
            <a:r>
              <a:rPr lang="en-US" sz="2000" dirty="0" err="1">
                <a:solidFill>
                  <a:schemeClr val="bg1"/>
                </a:solidFill>
              </a:rPr>
              <a:t>sostiene</a:t>
            </a:r>
            <a:r>
              <a:rPr lang="en-US" sz="2000" dirty="0">
                <a:solidFill>
                  <a:schemeClr val="bg1"/>
                </a:solidFill>
              </a:rPr>
              <a:t>: “para </a:t>
            </a:r>
            <a:r>
              <a:rPr lang="en-US" sz="2000" dirty="0" err="1">
                <a:solidFill>
                  <a:schemeClr val="bg1"/>
                </a:solidFill>
              </a:rPr>
              <a:t>mí</a:t>
            </a:r>
            <a:r>
              <a:rPr lang="en-US" sz="2000" dirty="0">
                <a:solidFill>
                  <a:schemeClr val="bg1"/>
                </a:solidFill>
              </a:rPr>
              <a:t> la </a:t>
            </a:r>
            <a:r>
              <a:rPr lang="en-US" sz="2000" dirty="0" err="1">
                <a:solidFill>
                  <a:schemeClr val="bg1"/>
                </a:solidFill>
              </a:rPr>
              <a:t>filosofía</a:t>
            </a:r>
            <a:r>
              <a:rPr lang="en-US" sz="2000" dirty="0">
                <a:solidFill>
                  <a:schemeClr val="bg1"/>
                </a:solidFill>
              </a:rPr>
              <a:t> </a:t>
            </a:r>
            <a:r>
              <a:rPr lang="en-US" sz="2000" dirty="0" err="1">
                <a:solidFill>
                  <a:schemeClr val="bg1"/>
                </a:solidFill>
              </a:rPr>
              <a:t>deriva</a:t>
            </a:r>
            <a:r>
              <a:rPr lang="en-US" sz="2000" dirty="0">
                <a:solidFill>
                  <a:schemeClr val="bg1"/>
                </a:solidFill>
              </a:rPr>
              <a:t> de la </a:t>
            </a:r>
            <a:r>
              <a:rPr lang="en-US" sz="2000" dirty="0" err="1">
                <a:solidFill>
                  <a:schemeClr val="bg1"/>
                </a:solidFill>
              </a:rPr>
              <a:t>religión</a:t>
            </a:r>
            <a:r>
              <a:rPr lang="en-US" sz="2000" dirty="0">
                <a:solidFill>
                  <a:schemeClr val="bg1"/>
                </a:solidFill>
              </a:rPr>
              <a:t>. Ella es </a:t>
            </a:r>
            <a:r>
              <a:rPr lang="en-US" sz="2000" dirty="0" err="1">
                <a:solidFill>
                  <a:schemeClr val="bg1"/>
                </a:solidFill>
              </a:rPr>
              <a:t>requerida</a:t>
            </a:r>
            <a:r>
              <a:rPr lang="en-US" sz="2000" dirty="0">
                <a:solidFill>
                  <a:schemeClr val="bg1"/>
                </a:solidFill>
              </a:rPr>
              <a:t> por la </a:t>
            </a:r>
            <a:r>
              <a:rPr lang="en-US" sz="2000" dirty="0" err="1">
                <a:solidFill>
                  <a:schemeClr val="bg1"/>
                </a:solidFill>
              </a:rPr>
              <a:t>religión</a:t>
            </a:r>
            <a:r>
              <a:rPr lang="en-US" sz="2000" dirty="0">
                <a:solidFill>
                  <a:schemeClr val="bg1"/>
                </a:solidFill>
              </a:rPr>
              <a:t> que </a:t>
            </a:r>
            <a:r>
              <a:rPr lang="en-US" sz="2000" dirty="0" err="1">
                <a:solidFill>
                  <a:schemeClr val="bg1"/>
                </a:solidFill>
              </a:rPr>
              <a:t>marcha</a:t>
            </a:r>
            <a:r>
              <a:rPr lang="en-US" sz="2000" dirty="0">
                <a:solidFill>
                  <a:schemeClr val="bg1"/>
                </a:solidFill>
              </a:rPr>
              <a:t> a la </a:t>
            </a:r>
            <a:r>
              <a:rPr lang="en-US" sz="2000" dirty="0" err="1">
                <a:solidFill>
                  <a:schemeClr val="bg1"/>
                </a:solidFill>
              </a:rPr>
              <a:t>deriva</a:t>
            </a:r>
            <a:r>
              <a:rPr lang="en-US" sz="2000" dirty="0">
                <a:solidFill>
                  <a:schemeClr val="bg1"/>
                </a:solidFill>
              </a:rPr>
              <a:t> y </a:t>
            </a:r>
            <a:r>
              <a:rPr lang="en-US" sz="2000" dirty="0" err="1">
                <a:solidFill>
                  <a:schemeClr val="bg1"/>
                </a:solidFill>
              </a:rPr>
              <a:t>probablemente</a:t>
            </a:r>
            <a:r>
              <a:rPr lang="en-US" sz="2000" dirty="0">
                <a:solidFill>
                  <a:schemeClr val="bg1"/>
                </a:solidFill>
              </a:rPr>
              <a:t> la </a:t>
            </a:r>
            <a:r>
              <a:rPr lang="en-US" sz="2000" dirty="0" err="1">
                <a:solidFill>
                  <a:schemeClr val="bg1"/>
                </a:solidFill>
              </a:rPr>
              <a:t>religión</a:t>
            </a:r>
            <a:r>
              <a:rPr lang="en-US" sz="2000" dirty="0">
                <a:solidFill>
                  <a:schemeClr val="bg1"/>
                </a:solidFill>
              </a:rPr>
              <a:t> </a:t>
            </a:r>
            <a:r>
              <a:rPr lang="en-US" sz="2000" dirty="0" err="1">
                <a:solidFill>
                  <a:schemeClr val="bg1"/>
                </a:solidFill>
              </a:rPr>
              <a:t>siempre</a:t>
            </a:r>
            <a:r>
              <a:rPr lang="en-US" sz="2000" dirty="0">
                <a:solidFill>
                  <a:schemeClr val="bg1"/>
                </a:solidFill>
              </a:rPr>
              <a:t> </a:t>
            </a:r>
            <a:r>
              <a:rPr lang="en-US" sz="2000" dirty="0" err="1">
                <a:solidFill>
                  <a:schemeClr val="bg1"/>
                </a:solidFill>
              </a:rPr>
              <a:t>marcha</a:t>
            </a:r>
            <a:r>
              <a:rPr lang="en-US" sz="2000" dirty="0">
                <a:solidFill>
                  <a:schemeClr val="bg1"/>
                </a:solidFill>
              </a:rPr>
              <a:t> a la </a:t>
            </a:r>
            <a:r>
              <a:rPr lang="en-US" sz="2000" dirty="0" err="1">
                <a:solidFill>
                  <a:schemeClr val="bg1"/>
                </a:solidFill>
              </a:rPr>
              <a:t>deriva</a:t>
            </a:r>
            <a:r>
              <a:rPr lang="en-US" sz="2000" dirty="0">
                <a:solidFill>
                  <a:schemeClr val="bg1"/>
                </a:solidFill>
              </a:rPr>
              <a:t>” (Levinas, 1977: 156). Una </a:t>
            </a:r>
            <a:r>
              <a:rPr lang="en-US" sz="2000" dirty="0" err="1">
                <a:solidFill>
                  <a:schemeClr val="bg1"/>
                </a:solidFill>
              </a:rPr>
              <a:t>cita</a:t>
            </a:r>
            <a:r>
              <a:rPr lang="en-US" sz="2000" dirty="0">
                <a:solidFill>
                  <a:schemeClr val="bg1"/>
                </a:solidFill>
              </a:rPr>
              <a:t> </a:t>
            </a:r>
            <a:r>
              <a:rPr lang="en-US" sz="2000" dirty="0" err="1">
                <a:solidFill>
                  <a:schemeClr val="bg1"/>
                </a:solidFill>
              </a:rPr>
              <a:t>como</a:t>
            </a:r>
            <a:r>
              <a:rPr lang="en-US" sz="2000" dirty="0">
                <a:solidFill>
                  <a:schemeClr val="bg1"/>
                </a:solidFill>
              </a:rPr>
              <a:t> </a:t>
            </a:r>
            <a:r>
              <a:rPr lang="en-US" sz="2000" dirty="0" err="1">
                <a:solidFill>
                  <a:schemeClr val="bg1"/>
                </a:solidFill>
              </a:rPr>
              <a:t>esta</a:t>
            </a:r>
            <a:r>
              <a:rPr lang="en-US" sz="2000" dirty="0">
                <a:solidFill>
                  <a:schemeClr val="bg1"/>
                </a:solidFill>
              </a:rPr>
              <a:t> </a:t>
            </a:r>
            <a:r>
              <a:rPr lang="en-US" sz="2000" dirty="0" err="1">
                <a:solidFill>
                  <a:schemeClr val="bg1"/>
                </a:solidFill>
              </a:rPr>
              <a:t>adquiere</a:t>
            </a:r>
            <a:r>
              <a:rPr lang="en-US" sz="2000" dirty="0">
                <a:solidFill>
                  <a:schemeClr val="bg1"/>
                </a:solidFill>
              </a:rPr>
              <a:t> </a:t>
            </a:r>
            <a:r>
              <a:rPr lang="en-US" sz="2000" dirty="0" err="1">
                <a:solidFill>
                  <a:schemeClr val="bg1"/>
                </a:solidFill>
              </a:rPr>
              <a:t>todo</a:t>
            </a:r>
            <a:r>
              <a:rPr lang="en-US" sz="2000" dirty="0">
                <a:solidFill>
                  <a:schemeClr val="bg1"/>
                </a:solidFill>
              </a:rPr>
              <a:t> </a:t>
            </a:r>
            <a:r>
              <a:rPr lang="en-US" sz="2000" dirty="0" err="1">
                <a:solidFill>
                  <a:schemeClr val="bg1"/>
                </a:solidFill>
              </a:rPr>
              <a:t>su</a:t>
            </a:r>
            <a:r>
              <a:rPr lang="en-US" sz="2000" dirty="0">
                <a:solidFill>
                  <a:schemeClr val="bg1"/>
                </a:solidFill>
              </a:rPr>
              <a:t> </a:t>
            </a:r>
            <a:r>
              <a:rPr lang="en-US" sz="2000" dirty="0" err="1">
                <a:solidFill>
                  <a:schemeClr val="bg1"/>
                </a:solidFill>
              </a:rPr>
              <a:t>sentido</a:t>
            </a:r>
            <a:r>
              <a:rPr lang="en-US" sz="2000" dirty="0">
                <a:solidFill>
                  <a:schemeClr val="bg1"/>
                </a:solidFill>
              </a:rPr>
              <a:t> </a:t>
            </a:r>
            <a:r>
              <a:rPr lang="en-US" sz="2000" dirty="0" err="1">
                <a:solidFill>
                  <a:schemeClr val="bg1"/>
                </a:solidFill>
              </a:rPr>
              <a:t>en</a:t>
            </a:r>
            <a:r>
              <a:rPr lang="en-US" sz="2000" dirty="0">
                <a:solidFill>
                  <a:schemeClr val="bg1"/>
                </a:solidFill>
              </a:rPr>
              <a:t> un </a:t>
            </a:r>
            <a:r>
              <a:rPr lang="en-US" sz="2000" dirty="0" err="1">
                <a:solidFill>
                  <a:schemeClr val="bg1"/>
                </a:solidFill>
              </a:rPr>
              <a:t>mundo</a:t>
            </a:r>
            <a:r>
              <a:rPr lang="en-US" sz="2000" dirty="0">
                <a:solidFill>
                  <a:schemeClr val="bg1"/>
                </a:solidFill>
              </a:rPr>
              <a:t> </a:t>
            </a:r>
            <a:r>
              <a:rPr lang="en-US" sz="2000" dirty="0" err="1">
                <a:solidFill>
                  <a:schemeClr val="bg1"/>
                </a:solidFill>
              </a:rPr>
              <a:t>convulsionado</a:t>
            </a:r>
            <a:r>
              <a:rPr lang="en-US" sz="2000" dirty="0">
                <a:solidFill>
                  <a:schemeClr val="bg1"/>
                </a:solidFill>
              </a:rPr>
              <a:t> por </a:t>
            </a:r>
            <a:r>
              <a:rPr lang="en-US" sz="2000" dirty="0" err="1">
                <a:solidFill>
                  <a:schemeClr val="bg1"/>
                </a:solidFill>
              </a:rPr>
              <a:t>diferentes</a:t>
            </a:r>
            <a:r>
              <a:rPr lang="en-US" sz="2000" dirty="0">
                <a:solidFill>
                  <a:schemeClr val="bg1"/>
                </a:solidFill>
              </a:rPr>
              <a:t> </a:t>
            </a:r>
            <a:r>
              <a:rPr lang="en-US" sz="2000" dirty="0" err="1">
                <a:solidFill>
                  <a:schemeClr val="bg1"/>
                </a:solidFill>
              </a:rPr>
              <a:t>fundamentalismos</a:t>
            </a:r>
            <a:r>
              <a:rPr lang="en-US" sz="2000" dirty="0">
                <a:solidFill>
                  <a:schemeClr val="bg1"/>
                </a:solidFill>
              </a:rPr>
              <a:t> y por la </a:t>
            </a:r>
            <a:r>
              <a:rPr lang="en-US" sz="2000" dirty="0" err="1">
                <a:solidFill>
                  <a:schemeClr val="bg1"/>
                </a:solidFill>
              </a:rPr>
              <a:t>violencia</a:t>
            </a:r>
            <a:r>
              <a:rPr lang="en-US" sz="2000" dirty="0">
                <a:solidFill>
                  <a:schemeClr val="bg1"/>
                </a:solidFill>
              </a:rPr>
              <a:t> religiosa y </a:t>
            </a:r>
            <a:r>
              <a:rPr lang="en-US" sz="2000" dirty="0" err="1">
                <a:solidFill>
                  <a:schemeClr val="bg1"/>
                </a:solidFill>
              </a:rPr>
              <a:t>en</a:t>
            </a:r>
            <a:r>
              <a:rPr lang="en-US" sz="2000" dirty="0">
                <a:solidFill>
                  <a:schemeClr val="bg1"/>
                </a:solidFill>
              </a:rPr>
              <a:t> </a:t>
            </a:r>
            <a:r>
              <a:rPr lang="en-US" sz="2000" dirty="0" err="1">
                <a:solidFill>
                  <a:schemeClr val="bg1"/>
                </a:solidFill>
              </a:rPr>
              <a:t>esta</a:t>
            </a:r>
            <a:r>
              <a:rPr lang="en-US" sz="2000" dirty="0">
                <a:solidFill>
                  <a:schemeClr val="bg1"/>
                </a:solidFill>
              </a:rPr>
              <a:t> </a:t>
            </a:r>
            <a:r>
              <a:rPr lang="en-US" sz="2000" dirty="0" err="1">
                <a:solidFill>
                  <a:schemeClr val="bg1"/>
                </a:solidFill>
              </a:rPr>
              <a:t>perspectiva</a:t>
            </a:r>
            <a:r>
              <a:rPr lang="en-US" sz="2000" dirty="0">
                <a:solidFill>
                  <a:schemeClr val="bg1"/>
                </a:solidFill>
              </a:rPr>
              <a:t> </a:t>
            </a:r>
            <a:r>
              <a:rPr lang="en-US" sz="2000" dirty="0" err="1">
                <a:solidFill>
                  <a:schemeClr val="bg1"/>
                </a:solidFill>
              </a:rPr>
              <a:t>hemos</a:t>
            </a:r>
            <a:r>
              <a:rPr lang="en-US" sz="2000" dirty="0">
                <a:solidFill>
                  <a:schemeClr val="bg1"/>
                </a:solidFill>
              </a:rPr>
              <a:t> </a:t>
            </a:r>
            <a:r>
              <a:rPr lang="en-US" sz="2000" dirty="0" err="1">
                <a:solidFill>
                  <a:schemeClr val="bg1"/>
                </a:solidFill>
              </a:rPr>
              <a:t>mostrado</a:t>
            </a:r>
            <a:r>
              <a:rPr lang="en-US" sz="2000" dirty="0">
                <a:solidFill>
                  <a:schemeClr val="bg1"/>
                </a:solidFill>
              </a:rPr>
              <a:t> </a:t>
            </a:r>
            <a:r>
              <a:rPr lang="en-US" sz="2000" dirty="0" err="1">
                <a:solidFill>
                  <a:schemeClr val="bg1"/>
                </a:solidFill>
              </a:rPr>
              <a:t>desde</a:t>
            </a:r>
            <a:r>
              <a:rPr lang="en-US" sz="2000" dirty="0">
                <a:solidFill>
                  <a:schemeClr val="bg1"/>
                </a:solidFill>
              </a:rPr>
              <a:t> el </a:t>
            </a:r>
            <a:r>
              <a:rPr lang="en-US" sz="2000" dirty="0" err="1">
                <a:solidFill>
                  <a:schemeClr val="bg1"/>
                </a:solidFill>
              </a:rPr>
              <a:t>inicio</a:t>
            </a:r>
            <a:r>
              <a:rPr lang="en-US" sz="2000" dirty="0">
                <a:solidFill>
                  <a:schemeClr val="bg1"/>
                </a:solidFill>
              </a:rPr>
              <a:t> del </a:t>
            </a:r>
            <a:r>
              <a:rPr lang="en-US" sz="2000" dirty="0" err="1">
                <a:solidFill>
                  <a:schemeClr val="bg1"/>
                </a:solidFill>
              </a:rPr>
              <a:t>curso</a:t>
            </a:r>
            <a:r>
              <a:rPr lang="en-US" sz="2000" dirty="0">
                <a:solidFill>
                  <a:schemeClr val="bg1"/>
                </a:solidFill>
              </a:rPr>
              <a:t> que lo </a:t>
            </a:r>
            <a:r>
              <a:rPr lang="en-US" sz="2000" dirty="0" err="1">
                <a:solidFill>
                  <a:schemeClr val="bg1"/>
                </a:solidFill>
              </a:rPr>
              <a:t>sagrado</a:t>
            </a:r>
            <a:r>
              <a:rPr lang="en-US" sz="2000" dirty="0">
                <a:solidFill>
                  <a:schemeClr val="bg1"/>
                </a:solidFill>
              </a:rPr>
              <a:t> es un </a:t>
            </a:r>
            <a:r>
              <a:rPr lang="en-US" sz="2000" dirty="0" err="1">
                <a:solidFill>
                  <a:schemeClr val="bg1"/>
                </a:solidFill>
              </a:rPr>
              <a:t>reducto</a:t>
            </a:r>
            <a:r>
              <a:rPr lang="en-US" sz="2000" dirty="0">
                <a:solidFill>
                  <a:schemeClr val="bg1"/>
                </a:solidFill>
              </a:rPr>
              <a:t> de </a:t>
            </a:r>
            <a:r>
              <a:rPr lang="en-US" sz="2000" dirty="0" err="1">
                <a:solidFill>
                  <a:schemeClr val="bg1"/>
                </a:solidFill>
              </a:rPr>
              <a:t>barbarie</a:t>
            </a:r>
            <a:r>
              <a:rPr lang="en-US" sz="2000" dirty="0">
                <a:solidFill>
                  <a:schemeClr val="bg1"/>
                </a:solidFill>
              </a:rPr>
              <a:t> que </a:t>
            </a:r>
            <a:r>
              <a:rPr lang="en-US" sz="2000" dirty="0" err="1">
                <a:solidFill>
                  <a:schemeClr val="bg1"/>
                </a:solidFill>
              </a:rPr>
              <a:t>requiere</a:t>
            </a:r>
            <a:r>
              <a:rPr lang="en-US" sz="2000" dirty="0">
                <a:solidFill>
                  <a:schemeClr val="bg1"/>
                </a:solidFill>
              </a:rPr>
              <a:t> ser </a:t>
            </a:r>
            <a:r>
              <a:rPr lang="en-US" sz="2000" dirty="0" err="1">
                <a:solidFill>
                  <a:schemeClr val="bg1"/>
                </a:solidFill>
              </a:rPr>
              <a:t>desmitificado</a:t>
            </a:r>
            <a:r>
              <a:rPr lang="en-US" sz="2000" dirty="0">
                <a:solidFill>
                  <a:schemeClr val="bg1"/>
                </a:solidFill>
              </a:rPr>
              <a:t> por el bien de la </a:t>
            </a:r>
            <a:r>
              <a:rPr lang="en-US" sz="2000" dirty="0" err="1">
                <a:solidFill>
                  <a:schemeClr val="bg1"/>
                </a:solidFill>
              </a:rPr>
              <a:t>humanidad</a:t>
            </a:r>
            <a:r>
              <a:rPr lang="en-US" sz="2000" dirty="0">
                <a:solidFill>
                  <a:schemeClr val="bg1"/>
                </a:solidFill>
              </a:rPr>
              <a:t>. </a:t>
            </a:r>
          </a:p>
          <a:p>
            <a:endParaRPr lang="en-US" sz="1800" dirty="0">
              <a:solidFill>
                <a:schemeClr val="bg1"/>
              </a:solidFill>
            </a:endParaRPr>
          </a:p>
        </p:txBody>
      </p:sp>
    </p:spTree>
    <p:extLst>
      <p:ext uri="{BB962C8B-B14F-4D97-AF65-F5344CB8AC3E}">
        <p14:creationId xmlns:p14="http://schemas.microsoft.com/office/powerpoint/2010/main" val="315796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D8A87C66-DE9C-4844-AC17-98037D710914}"/>
              </a:ext>
            </a:extLst>
          </p:cNvPr>
          <p:cNvSpPr>
            <a:spLocks noGrp="1"/>
          </p:cNvSpPr>
          <p:nvPr>
            <p:ph type="title"/>
          </p:nvPr>
        </p:nvSpPr>
        <p:spPr>
          <a:xfrm>
            <a:off x="777240" y="731519"/>
            <a:ext cx="2845191" cy="3237579"/>
          </a:xfrm>
        </p:spPr>
        <p:txBody>
          <a:bodyPr>
            <a:normAutofit/>
          </a:bodyPr>
          <a:lstStyle/>
          <a:p>
            <a:r>
              <a:rPr lang="en-US" sz="3800" dirty="0" err="1">
                <a:solidFill>
                  <a:schemeClr val="bg1"/>
                </a:solidFill>
              </a:rPr>
              <a:t>Conclusiones</a:t>
            </a:r>
            <a:endParaRPr lang="es-PE" sz="38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D58A726-B301-D147-934F-3BC32E1BBD91}"/>
              </a:ext>
            </a:extLst>
          </p:cNvPr>
          <p:cNvSpPr>
            <a:spLocks noGrp="1"/>
          </p:cNvSpPr>
          <p:nvPr>
            <p:ph idx="1"/>
          </p:nvPr>
        </p:nvSpPr>
        <p:spPr>
          <a:xfrm>
            <a:off x="4379709" y="686862"/>
            <a:ext cx="7037591" cy="5475129"/>
          </a:xfrm>
        </p:spPr>
        <p:txBody>
          <a:bodyPr anchor="ctr">
            <a:normAutofit/>
          </a:bodyPr>
          <a:lstStyle/>
          <a:p>
            <a:pPr marL="0" indent="0">
              <a:buNone/>
            </a:pPr>
            <a:r>
              <a:rPr lang="es-ES" sz="2600" dirty="0"/>
              <a:t>2. Esta tarea exige realizar un desmontaje de lo sagrado por el que comprendemos primero que lo sagrado es creación del ser humano en su deseo de controlar lo real y por fusionarse con él. Lo real puede ser aquí la naturaleza, los miedos u otros sentimientos o simplemente el otro. Lo segundo que descubrimos es que lo sagrado no es solo confesional; ya que excede este ámbito y podemos descubrir un </a:t>
            </a:r>
            <a:r>
              <a:rPr lang="es-ES" sz="2600" i="1" dirty="0"/>
              <a:t>modus operandi</a:t>
            </a:r>
            <a:r>
              <a:rPr lang="es-ES" sz="2600" dirty="0"/>
              <a:t> sagrado aún en el espacio secular o pagano. Por esta conducta se validan ideologías y comportamientos cuyo único cometido es el ejercicio del poder (o la voluntad de poder). En algún sentido se puede decir que el primer totalitarismo fue el de lo sagrado; pero también es el único totalitarismo. </a:t>
            </a:r>
            <a:endParaRPr lang="es-PE" sz="2600" dirty="0"/>
          </a:p>
          <a:p>
            <a:endParaRPr lang="es-PE" sz="2600" dirty="0"/>
          </a:p>
        </p:txBody>
      </p:sp>
    </p:spTree>
    <p:extLst>
      <p:ext uri="{BB962C8B-B14F-4D97-AF65-F5344CB8AC3E}">
        <p14:creationId xmlns:p14="http://schemas.microsoft.com/office/powerpoint/2010/main" val="303083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ítulo 3">
            <a:extLst>
              <a:ext uri="{FF2B5EF4-FFF2-40B4-BE49-F238E27FC236}">
                <a16:creationId xmlns:a16="http://schemas.microsoft.com/office/drawing/2014/main" id="{C36D75C3-FAA4-0A4B-B807-D1547A564AB1}"/>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dirty="0" err="1"/>
              <a:t>Conclusiones</a:t>
            </a:r>
            <a:endParaRPr lang="en-US" dirty="0"/>
          </a:p>
        </p:txBody>
      </p:sp>
      <p:sp>
        <p:nvSpPr>
          <p:cNvPr id="7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Elogio de la religión">
            <a:extLst>
              <a:ext uri="{FF2B5EF4-FFF2-40B4-BE49-F238E27FC236}">
                <a16:creationId xmlns:a16="http://schemas.microsoft.com/office/drawing/2014/main" id="{0FD6AFF6-0223-B649-B661-85505C2244E9}"/>
              </a:ext>
            </a:extLst>
          </p:cNvPr>
          <p:cNvPicPr>
            <a:picLocks noGrp="1" noChangeAspect="1" noChangeArrowheads="1"/>
          </p:cNvPicPr>
          <p:nvPr>
            <p:ph sz="half" idx="2"/>
          </p:nvPr>
        </p:nvPicPr>
        <p:blipFill rotWithShape="1">
          <a:blip r:embed="rId3">
            <a:alphaModFix/>
            <a:extLst>
              <a:ext uri="{28A0092B-C50C-407E-A947-70E740481C1C}">
                <a14:useLocalDpi xmlns:a14="http://schemas.microsoft.com/office/drawing/2010/main" val="0"/>
              </a:ext>
            </a:extLst>
          </a:blip>
          <a:srcRect l="21898" r="24598" b="-1"/>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48AD74F3-0703-4942-B673-015EB3DDB37D}"/>
              </a:ext>
            </a:extLst>
          </p:cNvPr>
          <p:cNvSpPr>
            <a:spLocks noGrp="1"/>
          </p:cNvSpPr>
          <p:nvPr>
            <p:ph sz="half" idx="1"/>
          </p:nvPr>
        </p:nvSpPr>
        <p:spPr>
          <a:xfrm>
            <a:off x="6090574" y="2421682"/>
            <a:ext cx="4977578" cy="3639289"/>
          </a:xfrm>
        </p:spPr>
        <p:txBody>
          <a:bodyPr vert="horz" lIns="91440" tIns="45720" rIns="91440" bIns="45720" rtlCol="0" anchor="ctr">
            <a:normAutofit/>
          </a:bodyPr>
          <a:lstStyle/>
          <a:p>
            <a:pPr marL="0"/>
            <a:r>
              <a:rPr lang="en-US" sz="2000">
                <a:solidFill>
                  <a:srgbClr val="000000"/>
                </a:solidFill>
              </a:rPr>
              <a:t>3. Con lo que acabamos de decir se entiende con claridad que la filosofía no consiste únicamente en una descripción del hecho o del fenómeno religioso ya que en parte puede decirse que la religión ha devenido en algo problemático. La filosofía tiene que ir más lejos y conducirla.</a:t>
            </a:r>
          </a:p>
          <a:p>
            <a:endParaRPr lang="en-US" sz="2000">
              <a:solidFill>
                <a:srgbClr val="000000"/>
              </a:solidFill>
            </a:endParaRPr>
          </a:p>
        </p:txBody>
      </p:sp>
    </p:spTree>
    <p:extLst>
      <p:ext uri="{BB962C8B-B14F-4D97-AF65-F5344CB8AC3E}">
        <p14:creationId xmlns:p14="http://schemas.microsoft.com/office/powerpoint/2010/main" val="2215083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42230-6FF3-D642-B519-8E9AE234F40D}"/>
              </a:ext>
            </a:extLst>
          </p:cNvPr>
          <p:cNvSpPr>
            <a:spLocks noGrp="1"/>
          </p:cNvSpPr>
          <p:nvPr>
            <p:ph type="title"/>
          </p:nvPr>
        </p:nvSpPr>
        <p:spPr>
          <a:xfrm>
            <a:off x="1653363" y="365760"/>
            <a:ext cx="9367203" cy="1188720"/>
          </a:xfrm>
        </p:spPr>
        <p:txBody>
          <a:bodyPr>
            <a:normAutofit/>
          </a:bodyPr>
          <a:lstStyle/>
          <a:p>
            <a:r>
              <a:rPr lang="en-US" dirty="0" err="1"/>
              <a:t>Conclusiones</a:t>
            </a:r>
            <a:endParaRPr lang="es-PE"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0AE5FF43-F241-954F-812F-74FFC31997EA}"/>
              </a:ext>
            </a:extLst>
          </p:cNvPr>
          <p:cNvSpPr>
            <a:spLocks noGrp="1"/>
          </p:cNvSpPr>
          <p:nvPr>
            <p:ph idx="1"/>
          </p:nvPr>
        </p:nvSpPr>
        <p:spPr>
          <a:xfrm>
            <a:off x="1653363" y="2176272"/>
            <a:ext cx="9367204" cy="4041648"/>
          </a:xfrm>
        </p:spPr>
        <p:txBody>
          <a:bodyPr anchor="t">
            <a:normAutofit/>
          </a:bodyPr>
          <a:lstStyle/>
          <a:p>
            <a:pPr marL="0" lvl="0" indent="0">
              <a:buNone/>
            </a:pPr>
            <a:r>
              <a:rPr lang="es-ES" sz="1900" dirty="0"/>
              <a:t>4. Puede decirse que la historia de la filosofía de la religión comenzó con las primeras poesías de filósofos como Parménides y ha atravesado diferentes momentos que mostraron el interés que cobraba. Una sección de la filosofía de la religión poco relevante en el presente es aquella que pretendía demostrar la existencia de Dios a través de procedimientos “científicos”. Esta tarea, sobreexplotada en el siglo XVII con una abundancia de nuevas pruebas, estaba condenada a su fracaso y en parte los maestros de la sospecha ayudaron a poner el acento en la debilidad de esta empresa. Los esfuerzos de los maestros de la sospecha nos permitieron entender por lo menos tres cosas:</a:t>
            </a:r>
            <a:endParaRPr lang="es-PE" sz="1900" dirty="0"/>
          </a:p>
          <a:p>
            <a:pPr lvl="1"/>
            <a:r>
              <a:rPr lang="es-ES" sz="1900" dirty="0"/>
              <a:t>La imposibilidad de demostrar (la existencia de) Dios.</a:t>
            </a:r>
            <a:endParaRPr lang="es-PE" sz="1900" dirty="0"/>
          </a:p>
          <a:p>
            <a:pPr lvl="1"/>
            <a:r>
              <a:rPr lang="es-ES" sz="1900" dirty="0"/>
              <a:t>La necesidad de volver sobre las primeras versiones de los argumentos sobre la existencia de Dios que sólo pretendían mostrar qué se dice cuando se cree en Dios.</a:t>
            </a:r>
            <a:endParaRPr lang="es-PE" sz="1900" dirty="0"/>
          </a:p>
          <a:p>
            <a:pPr lvl="1"/>
            <a:r>
              <a:rPr lang="es-ES" sz="1900" dirty="0"/>
              <a:t>Por oposición, preguntamos a partir de los maestros de la sospecha si no es posible hablar de una experiencia de Dios más allá del marco de la experiencia científica (fenómenos saturados). </a:t>
            </a:r>
            <a:endParaRPr lang="es-PE" sz="1900" dirty="0"/>
          </a:p>
          <a:p>
            <a:endParaRPr lang="es-PE" sz="1900" dirty="0"/>
          </a:p>
        </p:txBody>
      </p:sp>
    </p:spTree>
    <p:extLst>
      <p:ext uri="{BB962C8B-B14F-4D97-AF65-F5344CB8AC3E}">
        <p14:creationId xmlns:p14="http://schemas.microsoft.com/office/powerpoint/2010/main" val="153848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12D828-94BA-2940-B923-A2D0EDF75C25}"/>
              </a:ext>
            </a:extLst>
          </p:cNvPr>
          <p:cNvSpPr>
            <a:spLocks noGrp="1"/>
          </p:cNvSpPr>
          <p:nvPr>
            <p:ph type="title"/>
          </p:nvPr>
        </p:nvSpPr>
        <p:spPr>
          <a:xfrm>
            <a:off x="686834" y="1153572"/>
            <a:ext cx="3200400" cy="4461163"/>
          </a:xfrm>
        </p:spPr>
        <p:txBody>
          <a:bodyPr>
            <a:normAutofit/>
          </a:bodyPr>
          <a:lstStyle/>
          <a:p>
            <a:r>
              <a:rPr lang="en-US" dirty="0" err="1">
                <a:solidFill>
                  <a:schemeClr val="bg1"/>
                </a:solidFill>
              </a:rPr>
              <a:t>Conclusiones</a:t>
            </a:r>
            <a:endParaRPr lang="es-PE"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4C5D2B3F-2DB7-8C47-A0AD-A5CB4BD5FE25}"/>
              </a:ext>
            </a:extLst>
          </p:cNvPr>
          <p:cNvSpPr>
            <a:spLocks noGrp="1"/>
          </p:cNvSpPr>
          <p:nvPr>
            <p:ph idx="1"/>
          </p:nvPr>
        </p:nvSpPr>
        <p:spPr>
          <a:xfrm>
            <a:off x="4447308" y="591344"/>
            <a:ext cx="6906491" cy="5585619"/>
          </a:xfrm>
        </p:spPr>
        <p:txBody>
          <a:bodyPr anchor="ctr">
            <a:normAutofit/>
          </a:bodyPr>
          <a:lstStyle/>
          <a:p>
            <a:pPr marL="0" indent="0">
              <a:buNone/>
            </a:pPr>
            <a:r>
              <a:rPr lang="es-ES" sz="2200" dirty="0"/>
              <a:t>5. El reconocimiento de la riqueza de sentidos que adquiere la experiencia ha producido un momento de inflexión en el curso y a partir de este descubrimiento hemos introducido las perspectivas </a:t>
            </a:r>
            <a:r>
              <a:rPr lang="es-PE" sz="2200" dirty="0"/>
              <a:t>fenomenológica y hermenéutica, como formas contemporáneas de hacer filosofía. La fenomenología que hemos practicado nos permite extraer como conclusión que es necesario proceder a hacer una descripción que explique la posibilidad formal de la religión (¿cómo es posible?), que explique y busque entender las condiciones de posibilidad de las manifestaciones religiosas del ser humano. En este sentido, la experiencia religiosa nos ha llevado a la experiencia mística o a la mística a secas. El esfuerzo de conseguir una definición filosófica (fenomenológica) de la mística nos hizo mirar en dirección de la persona mística. Desde ella se puede decir que todo ser humano es capaz de profundidad o Dios y que en la mística se encuentra el núcleo de toda religión.</a:t>
            </a:r>
          </a:p>
          <a:p>
            <a:endParaRPr lang="es-PE" sz="2200" dirty="0"/>
          </a:p>
        </p:txBody>
      </p:sp>
    </p:spTree>
    <p:extLst>
      <p:ext uri="{BB962C8B-B14F-4D97-AF65-F5344CB8AC3E}">
        <p14:creationId xmlns:p14="http://schemas.microsoft.com/office/powerpoint/2010/main" val="30888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ítulo 1">
            <a:extLst>
              <a:ext uri="{FF2B5EF4-FFF2-40B4-BE49-F238E27FC236}">
                <a16:creationId xmlns:a16="http://schemas.microsoft.com/office/drawing/2014/main" id="{20CAD36E-72B0-B842-8308-034BD8C006F1}"/>
              </a:ext>
            </a:extLst>
          </p:cNvPr>
          <p:cNvSpPr>
            <a:spLocks noGrp="1"/>
          </p:cNvSpPr>
          <p:nvPr>
            <p:ph type="title"/>
          </p:nvPr>
        </p:nvSpPr>
        <p:spPr>
          <a:xfrm>
            <a:off x="640080" y="1243013"/>
            <a:ext cx="3855720" cy="4371974"/>
          </a:xfrm>
        </p:spPr>
        <p:txBody>
          <a:bodyPr>
            <a:normAutofit/>
          </a:bodyPr>
          <a:lstStyle/>
          <a:p>
            <a:r>
              <a:rPr lang="en-US" dirty="0" err="1">
                <a:solidFill>
                  <a:schemeClr val="bg1"/>
                </a:solidFill>
              </a:rPr>
              <a:t>Conclusiones</a:t>
            </a:r>
            <a:endParaRPr lang="es-PE" dirty="0">
              <a:solidFill>
                <a:srgbClr val="3F3F3F"/>
              </a:solidFill>
            </a:endParaRPr>
          </a:p>
        </p:txBody>
      </p:sp>
      <p:sp>
        <p:nvSpPr>
          <p:cNvPr id="3" name="Marcador de contenido 2">
            <a:extLst>
              <a:ext uri="{FF2B5EF4-FFF2-40B4-BE49-F238E27FC236}">
                <a16:creationId xmlns:a16="http://schemas.microsoft.com/office/drawing/2014/main" id="{A508A1D7-E00E-BA48-8BD1-C0D0FE2F3D25}"/>
              </a:ext>
            </a:extLst>
          </p:cNvPr>
          <p:cNvSpPr>
            <a:spLocks noGrp="1"/>
          </p:cNvSpPr>
          <p:nvPr>
            <p:ph idx="1"/>
          </p:nvPr>
        </p:nvSpPr>
        <p:spPr>
          <a:xfrm>
            <a:off x="6305550" y="1032987"/>
            <a:ext cx="5246370" cy="4792027"/>
          </a:xfrm>
        </p:spPr>
        <p:txBody>
          <a:bodyPr anchor="ctr">
            <a:normAutofit/>
          </a:bodyPr>
          <a:lstStyle/>
          <a:p>
            <a:pPr marL="0" indent="0">
              <a:buNone/>
            </a:pPr>
            <a:r>
              <a:rPr lang="es-PE" sz="2000" dirty="0">
                <a:solidFill>
                  <a:srgbClr val="FFFFFF"/>
                </a:solidFill>
              </a:rPr>
              <a:t>6. Es verdad que el místico es marginal, y aunque algunas de las manifestaciones a las que alude parecen escapar a la razón, hemos admitido que el místico ora y escribe. Por lo tanto, dedicarse a la mística supone acercarse a la textura del texto por el que se deja testimonio de “aquello de lo que se trata”. Al mismo tiempo y más allá de la “unión mística” (que puede ser interpelada como lo hace Scholem), el místico interviene en el mundo a través de una praxis por eso hemos mostrado que el místico es razonable. William James da cuenta de un conjunto de características que explican su razonabilidad según mi modesto entender y entre ellas se encuentra el amor. </a:t>
            </a:r>
          </a:p>
          <a:p>
            <a:endParaRPr lang="es-PE" sz="2000" dirty="0">
              <a:solidFill>
                <a:srgbClr val="FFFFFF"/>
              </a:solidFill>
            </a:endParaRPr>
          </a:p>
        </p:txBody>
      </p:sp>
    </p:spTree>
    <p:extLst>
      <p:ext uri="{BB962C8B-B14F-4D97-AF65-F5344CB8AC3E}">
        <p14:creationId xmlns:p14="http://schemas.microsoft.com/office/powerpoint/2010/main" val="295051960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191EB6-B0BA-9B44-8EFB-A910D6B08F58}"/>
              </a:ext>
            </a:extLst>
          </p:cNvPr>
          <p:cNvSpPr>
            <a:spLocks noGrp="1"/>
          </p:cNvSpPr>
          <p:nvPr>
            <p:ph type="title"/>
          </p:nvPr>
        </p:nvSpPr>
        <p:spPr>
          <a:xfrm>
            <a:off x="838200" y="365125"/>
            <a:ext cx="5558489" cy="1325563"/>
          </a:xfrm>
        </p:spPr>
        <p:txBody>
          <a:bodyPr>
            <a:normAutofit/>
          </a:bodyPr>
          <a:lstStyle/>
          <a:p>
            <a:r>
              <a:rPr lang="en-US" dirty="0" err="1"/>
              <a:t>Conclusiones</a:t>
            </a:r>
            <a:endParaRPr lang="es-PE"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18627A33-4EF8-3B4C-BE75-B77C864C99C4}"/>
              </a:ext>
            </a:extLst>
          </p:cNvPr>
          <p:cNvSpPr>
            <a:spLocks noGrp="1"/>
          </p:cNvSpPr>
          <p:nvPr>
            <p:ph idx="1"/>
          </p:nvPr>
        </p:nvSpPr>
        <p:spPr>
          <a:xfrm>
            <a:off x="838200" y="1825625"/>
            <a:ext cx="5558489" cy="4351338"/>
          </a:xfrm>
        </p:spPr>
        <p:txBody>
          <a:bodyPr>
            <a:normAutofit/>
          </a:bodyPr>
          <a:lstStyle/>
          <a:p>
            <a:pPr marL="0" indent="0">
              <a:buNone/>
            </a:pPr>
            <a:r>
              <a:rPr lang="es-PE" sz="1800"/>
              <a:t>7. Lo que resulta más relevante a estas alturas es que es posible encontrar un origen de la religión diferente al de lo sagrado. Y si lo sagrado conduce a la necesidad de la subsunción del sujeto, la religión, entendida ahora como mística permite que haya relación. </a:t>
            </a:r>
            <a:r>
              <a:rPr lang="es-ES" sz="1800"/>
              <a:t>En este sentido, describir e interpretar la</a:t>
            </a:r>
            <a:r>
              <a:rPr lang="es-ES" sz="1800" b="1"/>
              <a:t> </a:t>
            </a:r>
            <a:r>
              <a:rPr lang="es-ES" sz="1800"/>
              <a:t>religión desde la mística significa comprenderla como una relación (no subsunción) con el incondicionado, con la trascendencia, con el Infinito (que viene en el otro o con el otro). El hecho de que sea relación explicaría porqué a pesar de los siglos ella se ha mantenido no sólo como una dimensión de la persona, sino como aquella por la que la persona y la sociedad (o las culturas) se explican o dan cuenta de su propio mundo. La religión es la forma de la cultura (</a:t>
            </a:r>
            <a:r>
              <a:rPr lang="es-ES" sz="1800" err="1"/>
              <a:t>Tillich</a:t>
            </a:r>
            <a:r>
              <a:rPr lang="es-ES" sz="1800"/>
              <a:t>). </a:t>
            </a:r>
            <a:endParaRPr lang="es-PE" sz="1800"/>
          </a:p>
          <a:p>
            <a:endParaRPr lang="es-PE" sz="180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13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E00051-68A0-A34A-848D-9506C8FCAC3D}"/>
              </a:ext>
            </a:extLst>
          </p:cNvPr>
          <p:cNvSpPr>
            <a:spLocks noGrp="1"/>
          </p:cNvSpPr>
          <p:nvPr>
            <p:ph type="title"/>
          </p:nvPr>
        </p:nvSpPr>
        <p:spPr>
          <a:xfrm>
            <a:off x="686834" y="1153572"/>
            <a:ext cx="3200400" cy="4461163"/>
          </a:xfrm>
        </p:spPr>
        <p:txBody>
          <a:bodyPr>
            <a:normAutofit/>
          </a:bodyPr>
          <a:lstStyle/>
          <a:p>
            <a:r>
              <a:rPr lang="en-US">
                <a:solidFill>
                  <a:schemeClr val="bg1"/>
                </a:solidFill>
              </a:rPr>
              <a:t>Conclusiones</a:t>
            </a:r>
            <a:endParaRPr lang="es-PE">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AC3B65C0-84C4-E741-A3FF-9541A0A3DBF2}"/>
              </a:ext>
            </a:extLst>
          </p:cNvPr>
          <p:cNvSpPr>
            <a:spLocks noGrp="1"/>
          </p:cNvSpPr>
          <p:nvPr>
            <p:ph idx="1"/>
          </p:nvPr>
        </p:nvSpPr>
        <p:spPr>
          <a:xfrm>
            <a:off x="4447308" y="591344"/>
            <a:ext cx="6906491" cy="5585619"/>
          </a:xfrm>
        </p:spPr>
        <p:txBody>
          <a:bodyPr anchor="ctr">
            <a:normAutofit/>
          </a:bodyPr>
          <a:lstStyle/>
          <a:p>
            <a:pPr marL="0" indent="0">
              <a:buNone/>
            </a:pPr>
            <a:r>
              <a:rPr lang="es-ES" sz="2200" dirty="0"/>
              <a:t>8. Si hay relación NO hay fusión, sino separación; es decir, hay trascendencia y también una posibilidad de salir de sí a modo de descentramiento. La trascendencia</a:t>
            </a:r>
            <a:r>
              <a:rPr lang="es-ES" sz="2200" i="1" dirty="0"/>
              <a:t>, </a:t>
            </a:r>
            <a:r>
              <a:rPr lang="es-ES" sz="2200" dirty="0"/>
              <a:t>a través del descentramiento que inspira, señala un movimiento de salida de mi subjetividad, nunca un lugar de llegada. En efecto, ya no se trataría de la primacía del objeto, ni de la del sujeto, sino de la relación que hace las veces de condición del uno y del otro. Pero sólo hay relación donde el otro, el Infinito es no-absorbible. Responder desde la relación al Infinito es servirlo y es que no es posible pensársele. Si hay alguna racionalidad de (la fe en) la trascendencia debe estar en esta impronta práctica. Sólo en la religión, la racionalidad (como coherencia teórica) se valida como razonabilidad (el buen hacer en el mundo). Pero de todas las relaciones sólo hay una que está llamada a permanecer siempre relación: aquella en la que la trascendencia es in-absorbible por mí y por mi imperioso, y a veces, insoportable deseo de ser yo mismo.</a:t>
            </a:r>
            <a:endParaRPr lang="es-PE" sz="2200" dirty="0"/>
          </a:p>
          <a:p>
            <a:endParaRPr lang="es-PE" sz="2200" dirty="0"/>
          </a:p>
        </p:txBody>
      </p:sp>
    </p:spTree>
    <p:extLst>
      <p:ext uri="{BB962C8B-B14F-4D97-AF65-F5344CB8AC3E}">
        <p14:creationId xmlns:p14="http://schemas.microsoft.com/office/powerpoint/2010/main" val="7738224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1152</Words>
  <Application>Microsoft Macintosh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Conclusiones</vt:lpstr>
      <vt:lpstr>Conclusiones</vt:lpstr>
      <vt:lpstr>Conclusiones</vt:lpstr>
      <vt:lpstr>Conclusiones</vt:lpstr>
      <vt:lpstr>Conclusiones</vt:lpstr>
      <vt:lpstr>Conclusiones</vt:lpstr>
      <vt:lpstr>Conclusiones</vt:lpstr>
      <vt:lpstr>Conclusiones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Conclusiones</dc:title>
  <dc:creator>Rafael Fernandez</dc:creator>
  <cp:lastModifiedBy>Rafael Fernandez</cp:lastModifiedBy>
  <cp:revision>1</cp:revision>
  <dcterms:created xsi:type="dcterms:W3CDTF">2020-11-28T23:10:37Z</dcterms:created>
  <dcterms:modified xsi:type="dcterms:W3CDTF">2020-11-28T23:12:12Z</dcterms:modified>
</cp:coreProperties>
</file>