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14" autoAdjust="0"/>
    <p:restoredTop sz="94660"/>
  </p:normalViewPr>
  <p:slideViewPr>
    <p:cSldViewPr snapToGrid="0">
      <p:cViewPr varScale="1">
        <p:scale>
          <a:sx n="83" d="100"/>
          <a:sy n="83"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22/06/2024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22/06/2024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22/06/2024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22/06/2024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22/06/2024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22/06/2024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22/06/2024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22/06/2024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PE" dirty="0"/>
              <a:t>“descubrir y elaborar las estructuras fundamentales del método experimental de la ciencia moderna”, hallando “el verdadero sentido y la verdadera función de una teoría científica”, comprendiendo la importancia “de la relación entre la teoría y la observación, (…), métodos que permiten tratar los problemas físicos” (p. 53). </a:t>
            </a:r>
            <a:endParaRPr lang="es-PE" dirty="0" smtClean="0"/>
          </a:p>
          <a:p>
            <a:r>
              <a:rPr lang="es-PE" dirty="0"/>
              <a:t>“Ni hay ni pueden haber más que dos vías para la investigación y descubrimiento de la verdad: una que, partiendo de la experiencia y de los hechos, se remonta en seguida a los principios más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Ésta es la verdadera vía; pero jamás se la ha puesto en práctica</a:t>
            </a:r>
            <a:r>
              <a:rPr lang="es-PE" dirty="0" smtClean="0"/>
              <a:t>”.</a:t>
            </a:r>
          </a:p>
          <a:p>
            <a:r>
              <a:rPr lang="es-PE" dirty="0"/>
              <a:t>“elevan gradualmente a las leyes que en la realidad son más familiares a la naturaleza” (aforismo 22, </a:t>
            </a:r>
            <a:r>
              <a:rPr lang="es-PE" dirty="0" err="1"/>
              <a:t>Novum</a:t>
            </a:r>
            <a:r>
              <a:rPr lang="es-PE" dirty="0"/>
              <a:t> </a:t>
            </a:r>
            <a:r>
              <a:rPr lang="es-PE" dirty="0" err="1"/>
              <a:t>Orgagum</a:t>
            </a:r>
            <a:r>
              <a:rPr lang="es-PE" dirty="0" smtClean="0"/>
              <a:t>)</a:t>
            </a:r>
          </a:p>
          <a:p>
            <a:r>
              <a:rPr lang="es-PE" dirty="0"/>
              <a:t>“de mí sé decir, que estoy lleno de confusión, y que encuentro serios tropiezos por una y otra senda, y en particular por esta nueva; porque según esta teoría, una onza de oro se podría rarefacer y expandir en una mole mayor que la Tierra, y toda la Tierra condensarse y reducirse hasta ser menor que una nuez; cosa que yo no creo, ni creo que tú mismo creas. Los razonamientos y abstracciones que tú has hecho aquí, por ser matemáticos, abstractos y alejados de la materia sensible, paréceme que, aplicados al mundo físico y natural, no se comportarían de acuerdo con estas reglas” (Galileo, 1981, p. 83-84). </a:t>
            </a:r>
          </a:p>
          <a:p>
            <a:endParaRPr lang="es-PE" dirty="0"/>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a:t>
            </a:r>
            <a:r>
              <a:rPr lang="es-PE" dirty="0" err="1"/>
              <a:t>Koyré</a:t>
            </a:r>
            <a:r>
              <a:rPr lang="es-PE" dirty="0"/>
              <a:t>, 1990, p.42)</a:t>
            </a:r>
          </a:p>
          <a:p>
            <a:r>
              <a:rPr lang="es-PE" dirty="0"/>
              <a:t>“Habría comenzado Aristóteles por establecer principios generales, sin consultar la experiencia y fundar legítimamente sobre ella los principios (…) hizo de la experiencia la esclava violentada de su sistema” (Bacon, 1984, p.54)</a:t>
            </a:r>
          </a:p>
          <a:p>
            <a:r>
              <a:rPr lang="es-PE" dirty="0"/>
              <a:t>“dudo mucho que Aristóteles haya jamás sometido a experimento, si es verdad que dos piedras, una diez veces más pesada que la otra, dejadas caer al mismo tiempo desde una altura (…) fuesen de tal modo diferentes en sus velocidades” (Galilei, 2003, p.96)</a:t>
            </a:r>
          </a:p>
          <a:p>
            <a:endParaRPr lang="es-PE" dirty="0"/>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0000" lnSpcReduction="20000"/>
          </a:bodyPr>
          <a:lstStyle/>
          <a:p>
            <a:r>
              <a:rPr lang="es-ES" dirty="0"/>
              <a:t>“En cuanto a </a:t>
            </a:r>
            <a:r>
              <a:rPr lang="es-ES" dirty="0" err="1"/>
              <a:t>Ockham</a:t>
            </a:r>
            <a:r>
              <a:rPr lang="es-ES" dirty="0"/>
              <a:t>, que no era en modo alguno un experimentador, indicaba, sin embargo, a los filósofos de la naturaleza a esforzarse por conocerla a través de la experimentación; pues criticaba violentamente las concepciones tradicionales de la causalidad – no sólo las de las causas finales, que, según él, eran más que &lt;&lt;metafísicas&gt;&gt;, sino también las de las causas eficientes—y reducía el conocimiento a la simple observación de las secuencias de los hechos y de acontecimientos</a:t>
            </a:r>
            <a:r>
              <a:rPr lang="es-ES" dirty="0" smtClean="0"/>
              <a:t>”</a:t>
            </a:r>
          </a:p>
          <a:p>
            <a:pPr marL="0" indent="0">
              <a:buNone/>
            </a:pPr>
            <a:r>
              <a:rPr lang="es-ES" dirty="0"/>
              <a:t>Entorno a la coherencia de las partes en los cuerpos sólidos- Galileo. </a:t>
            </a:r>
            <a:endParaRPr lang="es-PE" dirty="0"/>
          </a:p>
          <a:p>
            <a:r>
              <a:rPr lang="es-ES" dirty="0"/>
              <a:t> “A eso me refiero, y principalmente a la última conclusión que el añadió, la que he considerado siempre como falso concepto del vulgo; en una palabra, que en estas y otras máquinas semejantes, no se puede argumentar de las pequeñas a las grandes, porque muchos proyectos de máquinas tienen éxito en tamaño pequeño y no dan resultado en el grande, sim embargo, si las razones de la matemática tienen sus fundamentos en la geometría, en la que veo que el grandor y la pequeñez no hacen cambiar la leyes a que están sujetos los círculos, triángulos, cilindros, conos, y cualquier otra figura sólida; no alcanzo a comprender, por qué una máquina grande, cuando está fabricada en todas sus piezas conforme a las proporciones de otra menor, que es fuerte y resistente para el propósito a la que ha sido destinada, no ha de poder también ella ser capaz de resistir los encontronazos adversos, que le sobrevengan”. </a:t>
            </a:r>
            <a:endParaRPr lang="es-ES" dirty="0" smtClean="0"/>
          </a:p>
          <a:p>
            <a:pPr marL="0" indent="0">
              <a:buNone/>
            </a:pPr>
            <a:r>
              <a:rPr lang="es-ES" b="1" dirty="0"/>
              <a:t>Francis Bacon- </a:t>
            </a:r>
            <a:r>
              <a:rPr lang="es-ES" b="1" i="1" dirty="0"/>
              <a:t>“</a:t>
            </a:r>
            <a:r>
              <a:rPr lang="es-ES" b="1" i="1" dirty="0" err="1"/>
              <a:t>Novum</a:t>
            </a:r>
            <a:r>
              <a:rPr lang="es-ES" b="1" i="1" dirty="0"/>
              <a:t> </a:t>
            </a:r>
            <a:r>
              <a:rPr lang="es-ES" b="1" i="1" dirty="0" err="1"/>
              <a:t>Organum</a:t>
            </a:r>
            <a:r>
              <a:rPr lang="es-ES" b="1" i="1" dirty="0"/>
              <a:t>”</a:t>
            </a:r>
            <a:endParaRPr lang="es-PE" dirty="0"/>
          </a:p>
          <a:p>
            <a:r>
              <a:rPr lang="es-ES" dirty="0"/>
              <a:t>“Pero en la verdadera carrera de la experiencia, y en el orden según el que deben hacerse operaciones nuevas, es preciso tomar por modelo el orden y la prudencia divina. Dios el primer día, creó solamente la luz, y consagró a esta obra un día entero, durante el cual no hizo obra material alguna. Pues semejante, en toda investigación, es preciso descubrir ante todo las causas y los principios verdaderos, buscar los experimentos luminosos y no los fructíferos”.</a:t>
            </a:r>
            <a:endParaRPr lang="es-PE" dirty="0"/>
          </a:p>
          <a:p>
            <a:endParaRPr lang="es-PE" dirty="0"/>
          </a:p>
          <a:p>
            <a:endParaRPr lang="es-PE" dirty="0"/>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2ndo Control de Lectura</a:t>
            </a:r>
            <a:endParaRPr lang="es-PE" sz="2400" b="1" u="sng" dirty="0"/>
          </a:p>
        </p:txBody>
      </p:sp>
      <p:sp>
        <p:nvSpPr>
          <p:cNvPr id="6" name="CuadroTexto 5"/>
          <p:cNvSpPr txBox="1"/>
          <p:nvPr/>
        </p:nvSpPr>
        <p:spPr>
          <a:xfrm>
            <a:off x="2547257" y="3577269"/>
            <a:ext cx="7332183" cy="1754326"/>
          </a:xfrm>
          <a:prstGeom prst="rect">
            <a:avLst/>
          </a:prstGeom>
          <a:noFill/>
        </p:spPr>
        <p:txBody>
          <a:bodyPr wrap="square" rtlCol="0">
            <a:spAutoFit/>
          </a:bodyPr>
          <a:lstStyle/>
          <a:p>
            <a:r>
              <a:rPr lang="es-PE" dirty="0" smtClean="0"/>
              <a:t>Texto:</a:t>
            </a:r>
          </a:p>
          <a:p>
            <a:pPr marL="285750" indent="-285750">
              <a:buFontTx/>
              <a:buChar char="-"/>
            </a:pPr>
            <a:r>
              <a:rPr lang="es-PE" dirty="0" smtClean="0"/>
              <a:t>Descartes, R. </a:t>
            </a:r>
            <a:r>
              <a:rPr lang="es-PE" i="1" dirty="0" smtClean="0"/>
              <a:t>Meditaciones metafísicas 1 y 2</a:t>
            </a:r>
            <a:endParaRPr lang="es-PE" dirty="0" smtClean="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8362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974222"/>
          </a:xfrm>
        </p:spPr>
        <p:txBody>
          <a:bodyPr>
            <a:normAutofit fontScale="85000" lnSpcReduction="20000"/>
          </a:bodyPr>
          <a:lstStyle/>
          <a:p>
            <a:r>
              <a:rPr lang="es-PE" b="1" dirty="0"/>
              <a:t>“Todo lo que hasta ahora he tenido por verdadero y cierto ha llegado a mí por los sentidos; algunas veces he experimentado que los sentidos engañan; y como del que nos engaña una vez no debemos fiarnos, yo no debo fiarme de los sentidos”</a:t>
            </a:r>
            <a:r>
              <a:rPr lang="es-PE" dirty="0"/>
              <a:t> (Descartes, p. 68) </a:t>
            </a:r>
          </a:p>
          <a:p>
            <a:r>
              <a:rPr lang="es-PE" dirty="0"/>
              <a:t>Dios no habrá querido que yo sea tan desgraciado equivocándome siempre, porque es la Suma Bondad. Pero si a esta bondad repugnaba el haberme hecho de tal modo que siempre me engañara, tampoco debía permitir que me engañe algunas veces; y, sin embargo, estoy seguro de que me engaño (p. 70). </a:t>
            </a:r>
          </a:p>
          <a:p>
            <a:r>
              <a:rPr lang="es-PE" b="1" dirty="0"/>
              <a:t>“… Otro atributo es el del pensar; este es el que me pertenece, el que no se separa de mí. Yo soy, yo existo; pero ¿cuánto tiempo? El tiempo que pienso; porque si yo cesara de pensar en el mismo momento dejaría de existir. Nada quiero admitir, si no es necesariamente verdadero. Hablando con precisión no soy más que una cosa que piensa, es decir, un espíritu, un entendimiento, una razón, términos que antes me eran desconocidos.”</a:t>
            </a:r>
            <a:r>
              <a:rPr lang="es-PE" dirty="0"/>
              <a:t> (p. 75)</a:t>
            </a:r>
          </a:p>
          <a:p>
            <a:r>
              <a:rPr lang="es-PE" dirty="0"/>
              <a:t>… Pero hay un no sé qué muy poderoso y astuto que emplea toda su industria en engañarme siempre. No hay duda de que soy, si él me engaña; y me engañe todo lo que quiera, no podrá hacer que yo no sea en tanto piense ser alguna cosa. De suerte, que después de pensar mucho y examinar cuidadosamente todas las cosas, es preciso concluir que esta proposición: yo soy, yo existo, es necesariamente verdadera, siempre que la pronuncio o la concibo en mi espíritu.” (p. 74)   </a:t>
            </a:r>
          </a:p>
          <a:p>
            <a:endParaRPr lang="es-PE" dirty="0"/>
          </a:p>
        </p:txBody>
      </p:sp>
    </p:spTree>
    <p:extLst>
      <p:ext uri="{BB962C8B-B14F-4D97-AF65-F5344CB8AC3E}">
        <p14:creationId xmlns:p14="http://schemas.microsoft.com/office/powerpoint/2010/main" val="382685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“Permaneceré obstinadamente fijo en ese pensamiento, y si, por dicho medio, no me es posible llegar al conocimiento de alguna verdad, al menos está en mi mano suspender el juicio. Por ello, tendré sumo cuidado en no dar crédito a ninguna falsedad, y dispondré tan bien mi espíritu contra las malas artes de ese gran engañador que, por muy poderoso y astuto que sea, nunca podrá imponerme nada.” (Descartes, 1977, p.19)</a:t>
            </a:r>
          </a:p>
          <a:p>
            <a:r>
              <a:rPr lang="es-ES" dirty="0"/>
              <a:t>“Ya estoy persuadido de que nada hay en el mundo; ni cielo, ni tierra, ni espíritus, ni cuerpos, ¿y no estoy asimismo persuadido de que yo tampoco existo? Pues no: si yo estoy persuadido de algo, o meramente si pienso algo, es por yo soy.” (Descartes, 1977, p. 24)</a:t>
            </a:r>
            <a:endParaRPr lang="es-PE" dirty="0"/>
          </a:p>
          <a:p>
            <a:endParaRPr lang="es-PE" dirty="0"/>
          </a:p>
        </p:txBody>
      </p:sp>
    </p:spTree>
    <p:extLst>
      <p:ext uri="{BB962C8B-B14F-4D97-AF65-F5344CB8AC3E}">
        <p14:creationId xmlns:p14="http://schemas.microsoft.com/office/powerpoint/2010/main" val="365715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Todo lo que he admitido hasta el presente como más seguro y verdadero, lo he aprendido de los sentidos o por lo menos por los sentidos; ahora bien, he experimentado a veces que tales sentidos me engañan, y es prudente no fiarse nunca por entero de quienes nos han engañado una vez. (1641, p.18)</a:t>
            </a:r>
          </a:p>
          <a:p>
            <a:r>
              <a:rPr lang="es-PE" dirty="0"/>
              <a:t>“… si pienso algo, es porque soy” (p.24) </a:t>
            </a:r>
          </a:p>
        </p:txBody>
      </p:sp>
    </p:spTree>
    <p:extLst>
      <p:ext uri="{BB962C8B-B14F-4D97-AF65-F5344CB8AC3E}">
        <p14:creationId xmlns:p14="http://schemas.microsoft.com/office/powerpoint/2010/main" val="280444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293199"/>
          </a:xfrm>
        </p:spPr>
        <p:txBody>
          <a:bodyPr>
            <a:normAutofit fontScale="70000" lnSpcReduction="20000"/>
          </a:bodyPr>
          <a:lstStyle/>
          <a:p>
            <a:r>
              <a:rPr lang="es-PE" b="1" dirty="0"/>
              <a:t>“no hay indicios por los que podamos distinguir netamente la vigilia del sueño” (p. 69).</a:t>
            </a:r>
            <a:endParaRPr lang="es-PE" dirty="0"/>
          </a:p>
          <a:p>
            <a:r>
              <a:rPr lang="es-PE" dirty="0"/>
              <a:t>Descartes, René. Meditaciones metafísicas. En: Obras escogidas. Buenos Aires: Editorial Sudamericana, 1967. </a:t>
            </a:r>
            <a:endParaRPr lang="es-PE" dirty="0" smtClean="0"/>
          </a:p>
          <a:p>
            <a:endParaRPr lang="es-PE" dirty="0"/>
          </a:p>
          <a:p>
            <a:r>
              <a:rPr lang="es-PE" dirty="0"/>
              <a:t>No creo hacer nada malo al adoptar deliberadamente un sentido contrario al mío, engañándome a mis mismo, y al fingir por algún tiempo que todas mis antiguas opiniones son falsas e imaginarias;  quiero con esto equilibrar mis anteriores y mis actuales prejuicios con el fin de que mi inteligencia no se incline a ningún lado con preferencia a otro y mi juicio no sea vea dominado por prácticas perjudiciales, que lo desvíen del recto camino que puede conducirle al conocimiento de la verdad (p. 71).</a:t>
            </a:r>
          </a:p>
          <a:p>
            <a:r>
              <a:rPr lang="es-PE" dirty="0"/>
              <a:t>¿Qué hay, pues, digno de ser considerado como verdadero?  Tal vez una sola cosa, que nada hay cierto en el mundo (p. 73</a:t>
            </a:r>
            <a:r>
              <a:rPr lang="es-PE" dirty="0" smtClean="0"/>
              <a:t>).</a:t>
            </a:r>
          </a:p>
          <a:p>
            <a:r>
              <a:rPr lang="es-PE" dirty="0"/>
              <a:t>De suerte, que después de pensar mucho y examinar cuidadosamente todas las cosas, es preciso concluir que esta proposición:  yo soy, yo existo, es necesariamente verdadera, siempre que la pronuncio o la concibo en mi espíritu (p. 75)</a:t>
            </a:r>
          </a:p>
          <a:p>
            <a:r>
              <a:rPr lang="es-PE" dirty="0"/>
              <a:t>Observemos que mi percepción no es una visión ni un contacto ni una imaginación, ni lo ha sido nunca aunque lo pareciera;  es una inspección del espíritu, imperfecta y confusa antes, clara y distinta ahora, porque la atención se ha fijado detenidamente en el objeto y en los elementos de que se compone (p. 79).</a:t>
            </a:r>
          </a:p>
          <a:p>
            <a:r>
              <a:rPr lang="es-PE" dirty="0"/>
              <a:t>Heme aquí en el punto a que quería llegar.  Si puedo afirmar con pleno convencimiento que los cuerpos no son conocidos propiamente por los sentidos o por la facultad de imaginar, sino por el entendimiento;  si puedo asegurar que no los conocemos en cuanto los vemos o tocamos sino en cuanto el pensamiento los comprende o entiende bien,  veo claramente que nada es tan fácil de conocer como mi espíritu.   (p. 81).</a:t>
            </a:r>
          </a:p>
          <a:p>
            <a:pPr marL="0" indent="0">
              <a:buNone/>
            </a:pPr>
            <a:endParaRPr lang="es-PE" dirty="0"/>
          </a:p>
        </p:txBody>
      </p:sp>
    </p:spTree>
    <p:extLst>
      <p:ext uri="{BB962C8B-B14F-4D97-AF65-F5344CB8AC3E}">
        <p14:creationId xmlns:p14="http://schemas.microsoft.com/office/powerpoint/2010/main" val="194360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t>
            </a:r>
            <a:r>
              <a:rPr lang="es-PE" i="1" dirty="0"/>
              <a:t>ahora bien, para cumplir tal designio, no me será necesario probar que son todas falsas, lo que acaso no conseguiría nunca; sino que, por cuanto la razón me persuade desde el principio para que no dé más crédito a las cosas no enteramente ciertas e indudables que a las manifiestamente falsas, me bastará para rechazarlas todas con encontrar en cada una el más pequeño motivo de duda</a:t>
            </a:r>
            <a:r>
              <a:rPr lang="es-PE" dirty="0"/>
              <a:t>” (Descartes, p. 17</a:t>
            </a:r>
            <a:r>
              <a:rPr lang="es-PE" dirty="0" smtClean="0"/>
              <a:t>).</a:t>
            </a:r>
          </a:p>
          <a:p>
            <a:r>
              <a:rPr lang="es-PE" i="1" dirty="0"/>
              <a:t>“¿Qué soy, entonces? Una cosa que piensa. Y ¿Qué es una cosa que piensa? Es una cosa que duda, que entiende, que afirma, que niega, que quiere, que no quiere, que imagina, y que siente […] Pues es de suyo tan evidente que soy quien duda, entiende y desea, que no hace falta añadir aquí nada para explicarlo”</a:t>
            </a:r>
            <a:r>
              <a:rPr lang="es-PE" dirty="0"/>
              <a:t> </a:t>
            </a:r>
            <a:r>
              <a:rPr lang="es-PE" i="1" dirty="0"/>
              <a:t>(Descartes, p. 26)</a:t>
            </a:r>
            <a:r>
              <a:rPr lang="es-PE" dirty="0"/>
              <a:t>.</a:t>
            </a:r>
          </a:p>
        </p:txBody>
      </p:sp>
    </p:spTree>
    <p:extLst>
      <p:ext uri="{BB962C8B-B14F-4D97-AF65-F5344CB8AC3E}">
        <p14:creationId xmlns:p14="http://schemas.microsoft.com/office/powerpoint/2010/main" val="90571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"Acaso-decís-esas cosas que supongo no existir son algo real y en nada diferentes de mí, a quién conozco. No sé nada de ello; de eso no disputo ahora; pero si no </a:t>
            </a:r>
            <a:r>
              <a:rPr lang="es-PE" i="1" dirty="0" err="1"/>
              <a:t>sabeís</a:t>
            </a:r>
            <a:r>
              <a:rPr lang="es-PE" i="1" dirty="0"/>
              <a:t> nada y no disputáis eso, ¿por qué decís que no sois nada de eso? Decís: sé que existo; ahora bien, este conocimiento, aún considerado, no puede depender de las cosas que aún no conozco"</a:t>
            </a:r>
            <a:endParaRPr lang="es-PE" dirty="0"/>
          </a:p>
        </p:txBody>
      </p:sp>
    </p:spTree>
    <p:extLst>
      <p:ext uri="{BB962C8B-B14F-4D97-AF65-F5344CB8AC3E}">
        <p14:creationId xmlns:p14="http://schemas.microsoft.com/office/powerpoint/2010/main" val="264495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 veces he experimentado que esos mismos sentidos me </a:t>
            </a:r>
            <a:r>
              <a:rPr lang="es-ES" dirty="0"/>
              <a:t>engañaban, y es prudente no fiarse nunca enteramente de quienes alguna vez han engañado (…) lo que me ocurre en sueños no parece ni tan claro ni tan distinto como todo esto” (Descartes, 2011, p.58-59).</a:t>
            </a:r>
            <a:endParaRPr lang="es-PE" dirty="0"/>
          </a:p>
          <a:p>
            <a:endParaRPr lang="es-PE" dirty="0" smtClean="0"/>
          </a:p>
          <a:p>
            <a:r>
              <a:rPr lang="es-ES" dirty="0"/>
              <a:t>“al menos es muy cierto que me parece que veo, que oigo y que siento el calor; y esto es propiamente lo que en mí se llama sentir, que, considerado precisamente de tal manera, no es otra cosa que pensar” (Descartes, 2011, p.71-72).</a:t>
            </a:r>
            <a:endParaRPr lang="es-PE" dirty="0"/>
          </a:p>
          <a:p>
            <a:endParaRPr lang="es-PE" dirty="0"/>
          </a:p>
        </p:txBody>
      </p:sp>
    </p:spTree>
    <p:extLst>
      <p:ext uri="{BB962C8B-B14F-4D97-AF65-F5344CB8AC3E}">
        <p14:creationId xmlns:p14="http://schemas.microsoft.com/office/powerpoint/2010/main" val="125678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Así pues, supongamos ahora que estamos dormidos, y que todas estas particularidades, a saber: que abrimos los ojos, movemos la cabeza, alargamos las manos, no son sino mentirosas ilusiones; y pensemos que, acaso, ni nuestras manos ni todo nuestro cuerpo son tal y como los vemos.  (Descartes, 1977, p.18)</a:t>
            </a:r>
            <a:endParaRPr lang="es-PE" dirty="0"/>
          </a:p>
          <a:p>
            <a:r>
              <a:rPr lang="es-PE" i="1" dirty="0"/>
              <a:t>Y por igual razón, aun pudiendo ser imaginarias - esas cosas ^generales —a saber: ojos, cabeza, manos y otras semejantes-— es preciso confesar, de todos modos, que hay cosas aún más simples y universales realmente existentes, por cuya mezcla, ni más ni menos que por la de algunos colores verdaderos, se forman todas las imágenes de las cosas que residen en nuestro pensamiento, ya sean verdaderas y reales, ya fingidas y fantásticas.( descartes, 1997, p. </a:t>
            </a:r>
            <a:r>
              <a:rPr lang="es-PE" i="1"/>
              <a:t>19)</a:t>
            </a:r>
            <a:endParaRPr lang="es-PE"/>
          </a:p>
          <a:p>
            <a:endParaRPr lang="es-PE"/>
          </a:p>
        </p:txBody>
      </p:sp>
    </p:spTree>
    <p:extLst>
      <p:ext uri="{BB962C8B-B14F-4D97-AF65-F5344CB8AC3E}">
        <p14:creationId xmlns:p14="http://schemas.microsoft.com/office/powerpoint/2010/main" val="221125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a:bodyPr>
          <a:lstStyle/>
          <a:p>
            <a:r>
              <a:rPr lang="es-PE" i="1" dirty="0"/>
              <a:t>“Pasemos, pues, a los atributos del alma, y veamos si hay alguno que esté en mí. Los primeros son nutrirme y andar; pero, si es cierto que no tengo cuerpo, es cierto entonces también que no puedo andar ni nutrirme. Un tercero es sentir: pero no puede uno sentir sin cuerpo, aparte de que yo he creído sentir en sueños muchas cosas y, al despertar, me he dado cuenta de que no las había sentido realmente”. (Descartes, 1977, p.25).</a:t>
            </a:r>
            <a:endParaRPr lang="es-PE" dirty="0"/>
          </a:p>
          <a:p>
            <a:r>
              <a:rPr lang="es-PE" i="1" dirty="0"/>
              <a:t>“Un cuarto es pensar: y aquí sí hallo que el pensamiento es un atributo que me pertenece, siendo el único que no puede separarse de mí. Yo soy, yo existo; eso es cierto, pero ¿cuánto tiempo? Todo el tiempo que estoy pensando: pues quizá ocurriese que, si yo cesara de pensar, cesaría al mismo tiempo de existir. No admito ahora nada que no sea necesariamente verdadero: así, pues, hablando con precisión, no soy más que una cosa que piensa, es decir, un espíritu, un entendimiento o una razón, términos cuyo significado me era antes desconocido. Soy, entonces, una cosa verdadera, y verdaderamente existente” (Descartes, 1977, p.25-26). </a:t>
            </a:r>
            <a:endParaRPr lang="es-PE" dirty="0"/>
          </a:p>
          <a:p>
            <a:endParaRPr lang="es-PE" dirty="0"/>
          </a:p>
        </p:txBody>
      </p:sp>
    </p:spTree>
    <p:extLst>
      <p:ext uri="{BB962C8B-B14F-4D97-AF65-F5344CB8AC3E}">
        <p14:creationId xmlns:p14="http://schemas.microsoft.com/office/powerpoint/2010/main" val="45644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671652"/>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3er </a:t>
            </a:r>
            <a:r>
              <a:rPr lang="es-PE" sz="2400" b="1" u="sng" dirty="0" smtClean="0"/>
              <a:t>Control de Lectura</a:t>
            </a:r>
            <a:endParaRPr lang="es-PE" sz="2400" b="1" u="sng" dirty="0"/>
          </a:p>
        </p:txBody>
      </p:sp>
      <p:sp>
        <p:nvSpPr>
          <p:cNvPr id="6" name="CuadroTexto 5"/>
          <p:cNvSpPr txBox="1"/>
          <p:nvPr/>
        </p:nvSpPr>
        <p:spPr>
          <a:xfrm>
            <a:off x="2081565" y="2007621"/>
            <a:ext cx="7332183" cy="5355312"/>
          </a:xfrm>
          <a:prstGeom prst="rect">
            <a:avLst/>
          </a:prstGeom>
          <a:noFill/>
        </p:spPr>
        <p:txBody>
          <a:bodyPr wrap="square" rtlCol="0">
            <a:spAutoFit/>
          </a:bodyPr>
          <a:lstStyle/>
          <a:p>
            <a:r>
              <a:rPr lang="es-PE" dirty="0" smtClean="0"/>
              <a:t>Textos:</a:t>
            </a:r>
            <a:endParaRPr lang="es-PE" dirty="0" smtClean="0"/>
          </a:p>
          <a:p>
            <a:pPr marL="285750" indent="-285750">
              <a:buFontTx/>
              <a:buChar char="-"/>
            </a:pPr>
            <a:r>
              <a:rPr lang="es-PE" dirty="0" smtClean="0"/>
              <a:t>Hume : Investigaciones sobre el entendimiento humano</a:t>
            </a:r>
          </a:p>
          <a:p>
            <a:pPr marL="285750" indent="-285750">
              <a:buFontTx/>
              <a:buChar char="-"/>
            </a:pPr>
            <a:r>
              <a:rPr lang="es-PE" dirty="0" smtClean="0"/>
              <a:t>Hobbes: </a:t>
            </a:r>
            <a:r>
              <a:rPr lang="es-PE" dirty="0" err="1" smtClean="0"/>
              <a:t>Leviathán</a:t>
            </a:r>
            <a:endParaRPr lang="es-PE" dirty="0" smtClean="0"/>
          </a:p>
          <a:p>
            <a:pPr marL="285750" indent="-285750">
              <a:buFontTx/>
              <a:buChar char="-"/>
            </a:pPr>
            <a:r>
              <a:rPr lang="es-PE" dirty="0" smtClean="0"/>
              <a:t>Locke: Ensayos sobre el entendimiento humano</a:t>
            </a:r>
          </a:p>
          <a:p>
            <a:pPr marL="285750" indent="-285750">
              <a:buFontTx/>
              <a:buChar char="-"/>
            </a:pPr>
            <a:r>
              <a:rPr lang="es-PE" dirty="0" smtClean="0"/>
              <a:t>Locke: 2ndo tratado del gobierno civil</a:t>
            </a:r>
          </a:p>
          <a:p>
            <a:pPr marL="285750" indent="-285750">
              <a:buFontTx/>
              <a:buChar char="-"/>
            </a:pPr>
            <a:r>
              <a:rPr lang="es-PE" dirty="0" smtClean="0"/>
              <a:t>Rousseau: El contrato Social</a:t>
            </a:r>
          </a:p>
          <a:p>
            <a:endParaRPr lang="es-PE" dirty="0" smtClean="0"/>
          </a:p>
          <a:p>
            <a:r>
              <a:rPr lang="es-PE" dirty="0" smtClean="0"/>
              <a:t>Indicaciones: </a:t>
            </a:r>
          </a:p>
          <a:p>
            <a:endParaRPr lang="es-PE" dirty="0"/>
          </a:p>
          <a:p>
            <a:r>
              <a:rPr lang="es-PE" dirty="0" smtClean="0"/>
              <a:t>Por esta ocasión, por la cantidad abrumadora de textos, les pido que elijan 2 o 3 textos y procedan del mismo modo que hemos venido trabajando: elegir citas específicas y significativas, para luego comentarlas brevemente. </a:t>
            </a:r>
          </a:p>
          <a:p>
            <a:endParaRPr lang="es-PE" dirty="0"/>
          </a:p>
          <a:p>
            <a:r>
              <a:rPr lang="es-PE" dirty="0" smtClean="0"/>
              <a:t>Al final, como siempre, les ofreceré una compilación de los aportes de todos, para tener un material como insumo para sus trabajos finales. </a:t>
            </a:r>
            <a:endParaRPr lang="es-PE" dirty="0" smtClean="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12843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5326</Words>
  <Application>Microsoft Office PowerPoint</Application>
  <PresentationFormat>Panorámica</PresentationFormat>
  <Paragraphs>119</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15</cp:revision>
  <dcterms:created xsi:type="dcterms:W3CDTF">2024-05-06T05:47:59Z</dcterms:created>
  <dcterms:modified xsi:type="dcterms:W3CDTF">2024-06-22T20:40:54Z</dcterms:modified>
</cp:coreProperties>
</file>