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89" r:id="rId5"/>
    <p:sldId id="270" r:id="rId6"/>
    <p:sldId id="268" r:id="rId7"/>
    <p:sldId id="266" r:id="rId8"/>
    <p:sldId id="290" r:id="rId9"/>
    <p:sldId id="271" r:id="rId10"/>
    <p:sldId id="257" r:id="rId11"/>
    <p:sldId id="258" r:id="rId12"/>
    <p:sldId id="272" r:id="rId13"/>
    <p:sldId id="273" r:id="rId14"/>
    <p:sldId id="274" r:id="rId15"/>
    <p:sldId id="275" r:id="rId16"/>
    <p:sldId id="260" r:id="rId17"/>
    <p:sldId id="276" r:id="rId18"/>
    <p:sldId id="261" r:id="rId19"/>
    <p:sldId id="277" r:id="rId20"/>
    <p:sldId id="262" r:id="rId21"/>
    <p:sldId id="278" r:id="rId22"/>
    <p:sldId id="279" r:id="rId23"/>
    <p:sldId id="280" r:id="rId24"/>
    <p:sldId id="281" r:id="rId25"/>
    <p:sldId id="263" r:id="rId26"/>
    <p:sldId id="288" r:id="rId2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00" autoAdjust="0"/>
    <p:restoredTop sz="94660"/>
  </p:normalViewPr>
  <p:slideViewPr>
    <p:cSldViewPr snapToGrid="0">
      <p:cViewPr varScale="1">
        <p:scale>
          <a:sx n="61" d="100"/>
          <a:sy n="61" d="100"/>
        </p:scale>
        <p:origin x="4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21/09/2023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57829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21/09/2023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57515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21/09/2023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45305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21/09/2023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924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0E97E01-ED5A-4091-B4B5-A906FD824320}" type="datetimeFigureOut">
              <a:rPr lang="es-PE" smtClean="0"/>
              <a:t>21/09/2023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187517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C0E97E01-ED5A-4091-B4B5-A906FD824320}" type="datetimeFigureOut">
              <a:rPr lang="es-PE" smtClean="0"/>
              <a:t>21/09/2023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8733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C0E97E01-ED5A-4091-B4B5-A906FD824320}" type="datetimeFigureOut">
              <a:rPr lang="es-PE" smtClean="0"/>
              <a:t>21/09/2023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92620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C0E97E01-ED5A-4091-B4B5-A906FD824320}" type="datetimeFigureOut">
              <a:rPr lang="es-PE" smtClean="0"/>
              <a:t>21/09/2023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60482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0E97E01-ED5A-4091-B4B5-A906FD824320}" type="datetimeFigureOut">
              <a:rPr lang="es-PE" smtClean="0"/>
              <a:t>21/09/2023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7343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21/09/2023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81721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21/09/2023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54249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97E01-ED5A-4091-B4B5-A906FD824320}" type="datetimeFigureOut">
              <a:rPr lang="es-PE" smtClean="0"/>
              <a:t>21/09/2023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1CB85-0BF8-43F2-B5E4-1CF710630E9E}" type="slidenum">
              <a:rPr lang="es-PE" smtClean="0"/>
              <a:t>‹Nº›</a:t>
            </a:fld>
            <a:endParaRPr lang="es-PE"/>
          </a:p>
        </p:txBody>
      </p:sp>
    </p:spTree>
    <p:extLst>
      <p:ext uri="{BB962C8B-B14F-4D97-AF65-F5344CB8AC3E}">
        <p14:creationId xmlns:p14="http://schemas.microsoft.com/office/powerpoint/2010/main" val="261431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15080"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pic>
        <p:nvPicPr>
          <p:cNvPr id="6" name="Imagen 5"/>
          <p:cNvPicPr>
            <a:picLocks noChangeAspect="1"/>
          </p:cNvPicPr>
          <p:nvPr/>
        </p:nvPicPr>
        <p:blipFill>
          <a:blip r:embed="rId4"/>
          <a:stretch>
            <a:fillRect/>
          </a:stretch>
        </p:blipFill>
        <p:spPr>
          <a:xfrm>
            <a:off x="3424315" y="4556973"/>
            <a:ext cx="5950603" cy="1730785"/>
          </a:xfrm>
          <a:prstGeom prst="rect">
            <a:avLst/>
          </a:prstGeom>
        </p:spPr>
      </p:pic>
      <p:sp>
        <p:nvSpPr>
          <p:cNvPr id="2" name="Rectángulo 1"/>
          <p:cNvSpPr/>
          <p:nvPr/>
        </p:nvSpPr>
        <p:spPr>
          <a:xfrm>
            <a:off x="3558535" y="4556973"/>
            <a:ext cx="5348982" cy="1730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p:cNvPicPr>
            <a:picLocks noChangeAspect="1"/>
          </p:cNvPicPr>
          <p:nvPr/>
        </p:nvPicPr>
        <p:blipFill>
          <a:blip r:embed="rId5"/>
          <a:stretch>
            <a:fillRect/>
          </a:stretch>
        </p:blipFill>
        <p:spPr>
          <a:xfrm>
            <a:off x="7089879" y="411331"/>
            <a:ext cx="3091225" cy="3742989"/>
          </a:xfrm>
          <a:prstGeom prst="rect">
            <a:avLst/>
          </a:prstGeom>
        </p:spPr>
      </p:pic>
      <p:pic>
        <p:nvPicPr>
          <p:cNvPr id="7" name="Imagen 6"/>
          <p:cNvPicPr>
            <a:picLocks noChangeAspect="1"/>
          </p:cNvPicPr>
          <p:nvPr/>
        </p:nvPicPr>
        <p:blipFill>
          <a:blip r:embed="rId6"/>
          <a:stretch>
            <a:fillRect/>
          </a:stretch>
        </p:blipFill>
        <p:spPr>
          <a:xfrm>
            <a:off x="1558285" y="2964997"/>
            <a:ext cx="4000500" cy="1390650"/>
          </a:xfrm>
          <a:prstGeom prst="rect">
            <a:avLst/>
          </a:prstGeom>
        </p:spPr>
      </p:pic>
    </p:spTree>
    <p:extLst>
      <p:ext uri="{BB962C8B-B14F-4D97-AF65-F5344CB8AC3E}">
        <p14:creationId xmlns:p14="http://schemas.microsoft.com/office/powerpoint/2010/main" val="2798650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08745" y="1770556"/>
            <a:ext cx="10401591" cy="789195"/>
          </a:xfrm>
          <a:prstGeom prst="rect">
            <a:avLst/>
          </a:prstGeom>
        </p:spPr>
      </p:pic>
      <p:pic>
        <p:nvPicPr>
          <p:cNvPr id="4" name="Imagen 3"/>
          <p:cNvPicPr>
            <a:picLocks noChangeAspect="1"/>
          </p:cNvPicPr>
          <p:nvPr/>
        </p:nvPicPr>
        <p:blipFill>
          <a:blip r:embed="rId3"/>
          <a:stretch>
            <a:fillRect/>
          </a:stretch>
        </p:blipFill>
        <p:spPr>
          <a:xfrm>
            <a:off x="959184" y="3673520"/>
            <a:ext cx="10251152" cy="685487"/>
          </a:xfrm>
          <a:prstGeom prst="rect">
            <a:avLst/>
          </a:prstGeom>
        </p:spPr>
      </p:pic>
      <p:sp>
        <p:nvSpPr>
          <p:cNvPr id="5" name="Rectángulo 4"/>
          <p:cNvSpPr/>
          <p:nvPr/>
        </p:nvSpPr>
        <p:spPr>
          <a:xfrm>
            <a:off x="1150571" y="4505362"/>
            <a:ext cx="4334995" cy="276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a:endCxn id="4" idx="3"/>
          </p:cNvCxnSpPr>
          <p:nvPr/>
        </p:nvCxnSpPr>
        <p:spPr>
          <a:xfrm>
            <a:off x="5485566" y="4016263"/>
            <a:ext cx="572477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959184" y="4376290"/>
            <a:ext cx="2996128" cy="228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959184" y="3673520"/>
            <a:ext cx="4274968" cy="342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52080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8822" y="960363"/>
            <a:ext cx="11458430" cy="4100734"/>
          </a:xfrm>
          <a:prstGeom prst="rect">
            <a:avLst/>
          </a:prstGeom>
        </p:spPr>
      </p:pic>
      <p:pic>
        <p:nvPicPr>
          <p:cNvPr id="3" name="Imagen 2"/>
          <p:cNvPicPr>
            <a:picLocks noChangeAspect="1"/>
          </p:cNvPicPr>
          <p:nvPr/>
        </p:nvPicPr>
        <p:blipFill>
          <a:blip r:embed="rId3"/>
          <a:stretch>
            <a:fillRect/>
          </a:stretch>
        </p:blipFill>
        <p:spPr>
          <a:xfrm>
            <a:off x="665394" y="5061097"/>
            <a:ext cx="7901359" cy="538729"/>
          </a:xfrm>
          <a:prstGeom prst="rect">
            <a:avLst/>
          </a:prstGeom>
        </p:spPr>
      </p:pic>
      <p:sp>
        <p:nvSpPr>
          <p:cNvPr id="4" name="CuadroTexto 3"/>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p:nvPr/>
        </p:nvCxnSpPr>
        <p:spPr>
          <a:xfrm>
            <a:off x="4274288" y="1701209"/>
            <a:ext cx="45294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65394" y="2130056"/>
            <a:ext cx="39278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3533553" y="2980661"/>
            <a:ext cx="79070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65394" y="3384697"/>
            <a:ext cx="69557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871180" y="3384697"/>
            <a:ext cx="356945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V="1">
            <a:off x="665394" y="3742660"/>
            <a:ext cx="6543480" cy="4961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921961" y="5061097"/>
            <a:ext cx="26058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717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09140" y="50067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
        <p:nvSpPr>
          <p:cNvPr id="3" name="CuadroTexto 2"/>
          <p:cNvSpPr txBox="1"/>
          <p:nvPr/>
        </p:nvSpPr>
        <p:spPr>
          <a:xfrm>
            <a:off x="400051" y="1479176"/>
            <a:ext cx="11315700" cy="5078313"/>
          </a:xfrm>
          <a:prstGeom prst="rect">
            <a:avLst/>
          </a:prstGeom>
          <a:noFill/>
        </p:spPr>
        <p:txBody>
          <a:bodyPr wrap="square" rtlCol="0">
            <a:spAutoFit/>
          </a:bodyPr>
          <a:lstStyle/>
          <a:p>
            <a:pPr marL="285750" indent="-285750">
              <a:buFontTx/>
              <a:buChar char="-"/>
            </a:pPr>
            <a:r>
              <a:rPr lang="es-PE" sz="5400" dirty="0" smtClean="0"/>
              <a:t>Socialmente</a:t>
            </a:r>
          </a:p>
          <a:p>
            <a:endParaRPr lang="es-PE" sz="5400" dirty="0" smtClean="0"/>
          </a:p>
          <a:p>
            <a:pPr marL="285750" indent="-285750">
              <a:buFontTx/>
              <a:buChar char="-"/>
            </a:pPr>
            <a:r>
              <a:rPr lang="es-PE" sz="5400" dirty="0" smtClean="0"/>
              <a:t>Cósmicamente</a:t>
            </a:r>
          </a:p>
          <a:p>
            <a:endParaRPr lang="es-PE" sz="5400" dirty="0" smtClean="0"/>
          </a:p>
          <a:p>
            <a:pPr marL="285750" indent="-285750">
              <a:buFontTx/>
              <a:buChar char="-"/>
            </a:pPr>
            <a:r>
              <a:rPr lang="es-PE" sz="5400" dirty="0" smtClean="0"/>
              <a:t>Sobre idea del Bien</a:t>
            </a:r>
            <a:endParaRPr lang="es-PE" sz="5400" dirty="0"/>
          </a:p>
          <a:p>
            <a:pPr marL="285750" indent="-285750">
              <a:buFontTx/>
              <a:buChar char="-"/>
            </a:pPr>
            <a:endParaRPr lang="es-PE" sz="5400" dirty="0"/>
          </a:p>
        </p:txBody>
      </p:sp>
    </p:spTree>
    <p:extLst>
      <p:ext uri="{BB962C8B-B14F-4D97-AF65-F5344CB8AC3E}">
        <p14:creationId xmlns:p14="http://schemas.microsoft.com/office/powerpoint/2010/main" val="846557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457191"/>
            <a:ext cx="11315700" cy="7109639"/>
          </a:xfrm>
          <a:prstGeom prst="rect">
            <a:avLst/>
          </a:prstGeom>
          <a:noFill/>
        </p:spPr>
        <p:txBody>
          <a:bodyPr wrap="square" rtlCol="0">
            <a:spAutoFit/>
          </a:bodyPr>
          <a:lstStyle/>
          <a:p>
            <a:pPr marL="285750" indent="-285750" algn="just">
              <a:buFontTx/>
              <a:buChar char="-"/>
            </a:pPr>
            <a:r>
              <a:rPr lang="es-PE" sz="2400" dirty="0" smtClean="0"/>
              <a:t>Socialmente:</a:t>
            </a:r>
          </a:p>
          <a:p>
            <a:pPr marL="742950" lvl="1" indent="-285750" algn="just">
              <a:buFontTx/>
              <a:buChar char="-"/>
            </a:pPr>
            <a:r>
              <a:rPr lang="es-PE" sz="2400" dirty="0" smtClean="0"/>
              <a:t> “En las sociedades paleolíticas, e incluso en ciertas neolíticas, la vida religiosa está inseparablemente vinculada a la vida social.” p.189. </a:t>
            </a:r>
          </a:p>
          <a:p>
            <a:pPr marL="742950" lvl="1" indent="-285750" algn="just">
              <a:buFontTx/>
              <a:buChar char="-"/>
            </a:pPr>
            <a:r>
              <a:rPr lang="es-PE" sz="2400" dirty="0" smtClean="0"/>
              <a:t>“En la religión antigua, nos relacionábamos con Dios fundamentalmente como sociedad.” p. 190.</a:t>
            </a:r>
          </a:p>
          <a:p>
            <a:pPr marL="742950" lvl="1" indent="-285750" algn="just">
              <a:buFontTx/>
              <a:buChar char="-"/>
            </a:pPr>
            <a:r>
              <a:rPr lang="es-PE" sz="2400" dirty="0" smtClean="0"/>
              <a:t>“Esta inserción en el ritual generalmente conlleva a (la desigualdad) (…) a menudo requería que ciertos funcionarios (sacerdotes, chamanes (…)) el orden social en el que estos roles se definían solía ser sacrosanto. (…) el aspecto de la vida religiosa que la ilustración radical identificó y menospreció más enfáticamente (…) el afianzamiento de formas de desigualdad, dominación y explotación a través de su identificación con la estructura intocable y sagrada de las cosas. (…) </a:t>
            </a:r>
            <a:r>
              <a:rPr lang="es-PE" sz="2400" dirty="0" smtClean="0"/>
              <a:t>Detrás </a:t>
            </a:r>
            <a:r>
              <a:rPr lang="es-PE" sz="2400" dirty="0" smtClean="0"/>
              <a:t>de la cuestión de la desigualdad (…) (está la identidad.) no podían concebirse a sí mismos como potencialmente desconectados de esa matriz social.”  p.191-192.</a:t>
            </a:r>
          </a:p>
          <a:p>
            <a:pPr marL="742950" lvl="1" indent="-285750" algn="just">
              <a:buFontTx/>
              <a:buChar char="-"/>
            </a:pPr>
            <a:r>
              <a:rPr lang="es-PE" sz="2400" dirty="0" smtClean="0"/>
              <a:t>“La incapacidad que existía en las sociedades antiguas para imaginar el yo fuera de un contexto particular se extendía al hecho de ser miembros de la sociedad en su orden esencial. El que para nosotros ya no sea así (…) es la medida de nuestra desinserción.” p.192.</a:t>
            </a:r>
          </a:p>
          <a:p>
            <a:pPr marL="285750" indent="-285750" algn="just">
              <a:buFontTx/>
              <a:buChar char="-"/>
            </a:pPr>
            <a:endParaRPr lang="es-PE" sz="2400" dirty="0"/>
          </a:p>
          <a:p>
            <a:pPr marL="285750" indent="-285750" algn="just">
              <a:buFontTx/>
              <a:buChar char="-"/>
            </a:pPr>
            <a:endParaRPr lang="es-PE" sz="2400" dirty="0"/>
          </a:p>
        </p:txBody>
      </p:sp>
      <p:sp>
        <p:nvSpPr>
          <p:cNvPr id="5" name="CuadroTexto 4"/>
          <p:cNvSpPr txBox="1"/>
          <p:nvPr/>
        </p:nvSpPr>
        <p:spPr>
          <a:xfrm>
            <a:off x="1409139" y="-4474"/>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498454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2287251"/>
            <a:ext cx="11315700" cy="2246769"/>
          </a:xfrm>
          <a:prstGeom prst="rect">
            <a:avLst/>
          </a:prstGeom>
          <a:noFill/>
        </p:spPr>
        <p:txBody>
          <a:bodyPr wrap="square" rtlCol="0">
            <a:spAutoFit/>
          </a:bodyPr>
          <a:lstStyle/>
          <a:p>
            <a:pPr marL="285750" indent="-285750" algn="just">
              <a:buFontTx/>
              <a:buChar char="-"/>
            </a:pPr>
            <a:r>
              <a:rPr lang="es-PE" sz="2000" dirty="0" smtClean="0"/>
              <a:t>Cósmicamente: </a:t>
            </a:r>
          </a:p>
          <a:p>
            <a:pPr marL="742950" lvl="1" indent="-285750" algn="just">
              <a:buFontTx/>
              <a:buChar char="-"/>
            </a:pPr>
            <a:r>
              <a:rPr lang="es-PE" sz="2000" dirty="0" smtClean="0"/>
              <a:t>“Inserción, pues, en la sociedad. Pero también implica una inserción en el cosmos. Pues en la religión antigua, los espíritus (…) están intrincados en el mundo, (…) insertos en las cosas: reliquias, lugares sagrados. ” p. 192</a:t>
            </a:r>
          </a:p>
          <a:p>
            <a:pPr marL="742950" lvl="1" indent="-285750" algn="just">
              <a:buFontTx/>
              <a:buChar char="-"/>
            </a:pPr>
            <a:endParaRPr lang="es-PE" sz="2000" dirty="0" smtClean="0"/>
          </a:p>
          <a:p>
            <a:pPr marL="742950" lvl="1" indent="-285750" algn="just">
              <a:buFontTx/>
              <a:buChar char="-"/>
            </a:pPr>
            <a:endParaRPr lang="es-PE" sz="2000" dirty="0"/>
          </a:p>
          <a:p>
            <a:pPr marL="285750" indent="-285750" algn="just">
              <a:buFontTx/>
              <a:buChar char="-"/>
            </a:pPr>
            <a:endParaRPr lang="es-PE" sz="20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1659032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926284"/>
            <a:ext cx="11845636" cy="7109639"/>
          </a:xfrm>
          <a:prstGeom prst="rect">
            <a:avLst/>
          </a:prstGeom>
          <a:noFill/>
        </p:spPr>
        <p:txBody>
          <a:bodyPr wrap="square" rtlCol="0">
            <a:spAutoFit/>
          </a:bodyPr>
          <a:lstStyle/>
          <a:p>
            <a:pPr marL="285750" indent="-285750" algn="just">
              <a:buFontTx/>
              <a:buChar char="-"/>
            </a:pPr>
            <a:r>
              <a:rPr lang="es-PE" sz="2400" dirty="0" smtClean="0"/>
              <a:t>Sobre idea del bien: </a:t>
            </a:r>
          </a:p>
          <a:p>
            <a:pPr marL="742950" lvl="1" indent="-285750" algn="just">
              <a:buFontTx/>
              <a:buChar char="-"/>
            </a:pPr>
            <a:r>
              <a:rPr lang="es-PE" sz="2400" dirty="0" smtClean="0"/>
              <a:t>“Lo que las personas piden cuando invocan o apaciguan a las divinidades y los poderes es prosperidad, salud, una vida prolongada, fertilidad; de lo que piden que se les preserve es de la enfermedad, la muerte, la esterilidad, la muerte prematura. Hay aquí cierta concepción de la bienaventuranza humana.” p. 193</a:t>
            </a:r>
          </a:p>
          <a:p>
            <a:pPr marL="742950" lvl="1" indent="-285750" algn="just">
              <a:buFontTx/>
              <a:buChar char="-"/>
            </a:pPr>
            <a:r>
              <a:rPr lang="es-PE" sz="2400" dirty="0" smtClean="0"/>
              <a:t>“Los propósitos benignos de la divinidad se definen en términos de la bienaventuranza humana ordinaria. (…) finalmente están al servicio del bienestar.” p. 193</a:t>
            </a:r>
          </a:p>
          <a:p>
            <a:pPr marL="742950" lvl="1" indent="-285750" algn="just">
              <a:buFontTx/>
              <a:buChar char="-"/>
            </a:pPr>
            <a:r>
              <a:rPr lang="es-PE" sz="2400" dirty="0" smtClean="0"/>
              <a:t>“Con el cristianismo (…) se hace presente una noción del bien que va mas allá de la bienaventuranza humana, que podemos adquirir incluso si fracasamos completamente en las escalas de la bienaventuranza humana. (…) La paradoja del cristianismo, con respecto de la religión antigua, es que por un lado parece afirmar la benevolencia incondicional de Dios hacia los hombres, (…) y sin embargo, redefine nuestros fines para llevarnos más allá de la bienaventuranza. “ p. 193-194</a:t>
            </a:r>
          </a:p>
          <a:p>
            <a:pPr marL="742950" lvl="1" indent="-285750" algn="just">
              <a:buFontTx/>
              <a:buChar char="-"/>
            </a:pPr>
            <a:r>
              <a:rPr lang="es-PE" sz="2400" dirty="0" smtClean="0"/>
              <a:t>“El rasgo sorprendente de las religiones axiales, comparado con lo que sucedía anteriormente (…) es que inician una ruptura en las tres dimensiones de la inserción: el orden social, el cosmos y el bien del hombre.” p.194</a:t>
            </a:r>
          </a:p>
          <a:p>
            <a:pPr marL="742950" lvl="1" indent="-285750" algn="just">
              <a:buFontTx/>
              <a:buChar char="-"/>
            </a:pPr>
            <a:endParaRPr lang="es-PE" sz="2400" dirty="0" smtClean="0"/>
          </a:p>
          <a:p>
            <a:pPr marL="742950" lvl="1" indent="-285750" algn="just">
              <a:buFontTx/>
              <a:buChar char="-"/>
            </a:pPr>
            <a:endParaRPr lang="es-PE" sz="2400" dirty="0"/>
          </a:p>
          <a:p>
            <a:pPr marL="285750" indent="-285750" algn="just">
              <a:buFontTx/>
              <a:buChar char="-"/>
            </a:pPr>
            <a:endParaRPr lang="es-PE" sz="24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2306160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14882" y="567453"/>
            <a:ext cx="10887308" cy="2461347"/>
          </a:xfrm>
          <a:prstGeom prst="rect">
            <a:avLst/>
          </a:prstGeom>
        </p:spPr>
      </p:pic>
      <p:cxnSp>
        <p:nvCxnSpPr>
          <p:cNvPr id="4" name="Conector recto 3"/>
          <p:cNvCxnSpPr/>
          <p:nvPr/>
        </p:nvCxnSpPr>
        <p:spPr>
          <a:xfrm>
            <a:off x="927463" y="1014398"/>
            <a:ext cx="106747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714882" y="1450577"/>
            <a:ext cx="24039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6158536" y="2617225"/>
            <a:ext cx="25413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464150" y="3065585"/>
            <a:ext cx="65667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657443" y="6158265"/>
            <a:ext cx="1105787" cy="369332"/>
          </a:xfrm>
          <a:prstGeom prst="rect">
            <a:avLst/>
          </a:prstGeom>
          <a:noFill/>
        </p:spPr>
        <p:txBody>
          <a:bodyPr wrap="square" rtlCol="0">
            <a:spAutoFit/>
          </a:bodyPr>
          <a:lstStyle/>
          <a:p>
            <a:r>
              <a:rPr lang="es-PE" dirty="0" smtClean="0"/>
              <a:t>p. 195</a:t>
            </a:r>
            <a:endParaRPr lang="es-PE" dirty="0"/>
          </a:p>
        </p:txBody>
      </p:sp>
      <p:sp>
        <p:nvSpPr>
          <p:cNvPr id="13" name="Rectángulo 12"/>
          <p:cNvSpPr/>
          <p:nvPr/>
        </p:nvSpPr>
        <p:spPr>
          <a:xfrm>
            <a:off x="9298953" y="2617225"/>
            <a:ext cx="2303237" cy="4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455908" y="3608865"/>
            <a:ext cx="3582940" cy="2549400"/>
          </a:xfrm>
          <a:prstGeom prst="rect">
            <a:avLst/>
          </a:prstGeom>
        </p:spPr>
      </p:pic>
      <p:pic>
        <p:nvPicPr>
          <p:cNvPr id="8" name="Imagen 7"/>
          <p:cNvPicPr>
            <a:picLocks noChangeAspect="1"/>
          </p:cNvPicPr>
          <p:nvPr/>
        </p:nvPicPr>
        <p:blipFill>
          <a:blip r:embed="rId4"/>
          <a:stretch>
            <a:fillRect/>
          </a:stretch>
        </p:blipFill>
        <p:spPr>
          <a:xfrm>
            <a:off x="6515207" y="3475745"/>
            <a:ext cx="2929239" cy="2929239"/>
          </a:xfrm>
          <a:prstGeom prst="rect">
            <a:avLst/>
          </a:prstGeom>
        </p:spPr>
      </p:pic>
    </p:spTree>
    <p:extLst>
      <p:ext uri="{BB962C8B-B14F-4D97-AF65-F5344CB8AC3E}">
        <p14:creationId xmlns:p14="http://schemas.microsoft.com/office/powerpoint/2010/main" val="971113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5798" y="1967593"/>
            <a:ext cx="11714186" cy="2565796"/>
          </a:xfrm>
          <a:prstGeom prst="rect">
            <a:avLst/>
          </a:prstGeom>
        </p:spPr>
      </p:pic>
      <p:cxnSp>
        <p:nvCxnSpPr>
          <p:cNvPr id="4" name="Conector recto 3"/>
          <p:cNvCxnSpPr/>
          <p:nvPr/>
        </p:nvCxnSpPr>
        <p:spPr>
          <a:xfrm>
            <a:off x="310242" y="2802208"/>
            <a:ext cx="96053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10451637" y="2355517"/>
            <a:ext cx="14683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910420" y="4533389"/>
            <a:ext cx="75389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814197" y="4669099"/>
            <a:ext cx="1105787" cy="369332"/>
          </a:xfrm>
          <a:prstGeom prst="rect">
            <a:avLst/>
          </a:prstGeom>
          <a:noFill/>
        </p:spPr>
        <p:txBody>
          <a:bodyPr wrap="square" rtlCol="0">
            <a:spAutoFit/>
          </a:bodyPr>
          <a:lstStyle/>
          <a:p>
            <a:r>
              <a:rPr lang="es-PE" dirty="0" smtClean="0"/>
              <a:t>p. 195</a:t>
            </a:r>
            <a:endParaRPr lang="es-PE" dirty="0"/>
          </a:p>
        </p:txBody>
      </p:sp>
      <p:sp>
        <p:nvSpPr>
          <p:cNvPr id="9" name="Rectángulo 8"/>
          <p:cNvSpPr/>
          <p:nvPr/>
        </p:nvSpPr>
        <p:spPr>
          <a:xfrm>
            <a:off x="424768" y="1967593"/>
            <a:ext cx="9869214" cy="387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p:cNvSpPr/>
          <p:nvPr/>
        </p:nvSpPr>
        <p:spPr>
          <a:xfrm>
            <a:off x="8739051" y="4075611"/>
            <a:ext cx="318093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26888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0552" y="2429203"/>
            <a:ext cx="11715284" cy="1843252"/>
          </a:xfrm>
          <a:prstGeom prst="rect">
            <a:avLst/>
          </a:prstGeom>
        </p:spPr>
      </p:pic>
      <p:sp>
        <p:nvSpPr>
          <p:cNvPr id="3" name="CuadroTexto 2"/>
          <p:cNvSpPr txBox="1"/>
          <p:nvPr/>
        </p:nvSpPr>
        <p:spPr>
          <a:xfrm>
            <a:off x="10657443" y="6158265"/>
            <a:ext cx="1105787" cy="369332"/>
          </a:xfrm>
          <a:prstGeom prst="rect">
            <a:avLst/>
          </a:prstGeom>
          <a:noFill/>
        </p:spPr>
        <p:txBody>
          <a:bodyPr wrap="square" rtlCol="0">
            <a:spAutoFit/>
          </a:bodyPr>
          <a:lstStyle/>
          <a:p>
            <a:r>
              <a:rPr lang="es-PE" dirty="0" smtClean="0"/>
              <a:t>p. 196</a:t>
            </a:r>
            <a:endParaRPr lang="es-PE" dirty="0"/>
          </a:p>
        </p:txBody>
      </p:sp>
      <p:sp>
        <p:nvSpPr>
          <p:cNvPr id="4" name="Rectángulo 3"/>
          <p:cNvSpPr/>
          <p:nvPr/>
        </p:nvSpPr>
        <p:spPr>
          <a:xfrm>
            <a:off x="220552" y="2429203"/>
            <a:ext cx="8403186" cy="392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938507" y="500485"/>
            <a:ext cx="4139687" cy="1928718"/>
          </a:xfrm>
          <a:prstGeom prst="rect">
            <a:avLst/>
          </a:prstGeom>
        </p:spPr>
      </p:pic>
      <p:pic>
        <p:nvPicPr>
          <p:cNvPr id="7" name="Imagen 6"/>
          <p:cNvPicPr>
            <a:picLocks noChangeAspect="1"/>
          </p:cNvPicPr>
          <p:nvPr/>
        </p:nvPicPr>
        <p:blipFill>
          <a:blip r:embed="rId4"/>
          <a:stretch>
            <a:fillRect/>
          </a:stretch>
        </p:blipFill>
        <p:spPr>
          <a:xfrm>
            <a:off x="6276389" y="4053052"/>
            <a:ext cx="2347349" cy="2474545"/>
          </a:xfrm>
          <a:prstGeom prst="rect">
            <a:avLst/>
          </a:prstGeom>
        </p:spPr>
      </p:pic>
    </p:spTree>
    <p:extLst>
      <p:ext uri="{BB962C8B-B14F-4D97-AF65-F5344CB8AC3E}">
        <p14:creationId xmlns:p14="http://schemas.microsoft.com/office/powerpoint/2010/main" val="4089514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196 - 197</a:t>
            </a:r>
            <a:endParaRPr lang="es-PE" dirty="0"/>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2"/>
          <a:stretch>
            <a:fillRect/>
          </a:stretch>
        </p:blipFill>
        <p:spPr>
          <a:xfrm>
            <a:off x="384468" y="612391"/>
            <a:ext cx="11378762" cy="1279471"/>
          </a:xfrm>
          <a:prstGeom prst="rect">
            <a:avLst/>
          </a:prstGeom>
        </p:spPr>
      </p:pic>
      <p:sp>
        <p:nvSpPr>
          <p:cNvPr id="4" name="Rectángulo 3"/>
          <p:cNvSpPr/>
          <p:nvPr/>
        </p:nvSpPr>
        <p:spPr>
          <a:xfrm>
            <a:off x="5297214" y="1458966"/>
            <a:ext cx="6466016" cy="432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3"/>
          <a:stretch>
            <a:fillRect/>
          </a:stretch>
        </p:blipFill>
        <p:spPr>
          <a:xfrm>
            <a:off x="1429735" y="2187793"/>
            <a:ext cx="8644430" cy="3316745"/>
          </a:xfrm>
          <a:prstGeom prst="rect">
            <a:avLst/>
          </a:prstGeom>
        </p:spPr>
      </p:pic>
      <p:cxnSp>
        <p:nvCxnSpPr>
          <p:cNvPr id="9" name="Conector recto 8"/>
          <p:cNvCxnSpPr/>
          <p:nvPr/>
        </p:nvCxnSpPr>
        <p:spPr>
          <a:xfrm>
            <a:off x="2774731" y="2554014"/>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429735" y="3468414"/>
            <a:ext cx="8502541" cy="105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429735" y="3846165"/>
            <a:ext cx="850254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429735" y="4125311"/>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2922204" y="4414345"/>
            <a:ext cx="5070913" cy="210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6763407" y="5139559"/>
            <a:ext cx="3310758" cy="364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05248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105" y="96160"/>
            <a:ext cx="3649302" cy="540069"/>
          </a:xfrm>
        </p:spPr>
        <p:txBody>
          <a:bodyPr>
            <a:normAutofit/>
          </a:bodyPr>
          <a:lstStyle/>
          <a:p>
            <a:pPr marL="0" indent="0">
              <a:buNone/>
            </a:pPr>
            <a:r>
              <a:rPr lang="es-PE" dirty="0" smtClean="0"/>
              <a:t>Esferas de lo humano</a:t>
            </a:r>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p:txBody>
      </p:sp>
      <p:sp>
        <p:nvSpPr>
          <p:cNvPr id="6" name="Elipse 5"/>
          <p:cNvSpPr/>
          <p:nvPr/>
        </p:nvSpPr>
        <p:spPr>
          <a:xfrm>
            <a:off x="4442694" y="961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Política</a:t>
            </a:r>
          </a:p>
        </p:txBody>
      </p:sp>
      <p:sp>
        <p:nvSpPr>
          <p:cNvPr id="7" name="Elipse 6"/>
          <p:cNvSpPr/>
          <p:nvPr/>
        </p:nvSpPr>
        <p:spPr>
          <a:xfrm>
            <a:off x="2022344" y="2338561"/>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Ética</a:t>
            </a:r>
          </a:p>
        </p:txBody>
      </p:sp>
      <p:sp>
        <p:nvSpPr>
          <p:cNvPr id="8" name="Elipse 7"/>
          <p:cNvSpPr/>
          <p:nvPr/>
        </p:nvSpPr>
        <p:spPr>
          <a:xfrm>
            <a:off x="6428661" y="26333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Ciencia</a:t>
            </a:r>
          </a:p>
        </p:txBody>
      </p:sp>
      <p:sp>
        <p:nvSpPr>
          <p:cNvPr id="9" name="Elipse 8"/>
          <p:cNvSpPr/>
          <p:nvPr/>
        </p:nvSpPr>
        <p:spPr>
          <a:xfrm>
            <a:off x="4442693" y="4580965"/>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Educación</a:t>
            </a:r>
          </a:p>
        </p:txBody>
      </p:sp>
      <p:sp>
        <p:nvSpPr>
          <p:cNvPr id="10" name="Elipse 9"/>
          <p:cNvSpPr/>
          <p:nvPr/>
        </p:nvSpPr>
        <p:spPr>
          <a:xfrm>
            <a:off x="5805267" y="132056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Arte</a:t>
            </a:r>
          </a:p>
        </p:txBody>
      </p:sp>
      <p:sp>
        <p:nvSpPr>
          <p:cNvPr id="11" name="Elipse 10"/>
          <p:cNvSpPr/>
          <p:nvPr/>
        </p:nvSpPr>
        <p:spPr>
          <a:xfrm>
            <a:off x="3080120" y="116544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Justicia</a:t>
            </a:r>
          </a:p>
        </p:txBody>
      </p:sp>
      <p:sp>
        <p:nvSpPr>
          <p:cNvPr id="12" name="Elipse 11"/>
          <p:cNvSpPr/>
          <p:nvPr/>
        </p:nvSpPr>
        <p:spPr>
          <a:xfrm>
            <a:off x="2645738" y="356297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Social</a:t>
            </a:r>
          </a:p>
        </p:txBody>
      </p:sp>
      <p:sp>
        <p:nvSpPr>
          <p:cNvPr id="13" name="Elipse 12"/>
          <p:cNvSpPr/>
          <p:nvPr/>
        </p:nvSpPr>
        <p:spPr>
          <a:xfrm>
            <a:off x="5813855" y="3813026"/>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Antropología</a:t>
            </a:r>
          </a:p>
        </p:txBody>
      </p:sp>
      <p:sp>
        <p:nvSpPr>
          <p:cNvPr id="18" name="Elipse 17"/>
          <p:cNvSpPr/>
          <p:nvPr/>
        </p:nvSpPr>
        <p:spPr>
          <a:xfrm>
            <a:off x="4290294" y="2588617"/>
            <a:ext cx="2420349" cy="216945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bg1"/>
                </a:solidFill>
              </a:rPr>
              <a:t>Religión</a:t>
            </a:r>
          </a:p>
        </p:txBody>
      </p:sp>
      <p:pic>
        <p:nvPicPr>
          <p:cNvPr id="2" name="Imagen 1"/>
          <p:cNvPicPr>
            <a:picLocks noChangeAspect="1"/>
          </p:cNvPicPr>
          <p:nvPr/>
        </p:nvPicPr>
        <p:blipFill>
          <a:blip r:embed="rId2"/>
          <a:stretch>
            <a:fillRect/>
          </a:stretch>
        </p:blipFill>
        <p:spPr>
          <a:xfrm>
            <a:off x="6863042" y="150657"/>
            <a:ext cx="5038725" cy="257175"/>
          </a:xfrm>
          <a:prstGeom prst="rect">
            <a:avLst/>
          </a:prstGeom>
        </p:spPr>
      </p:pic>
      <p:pic>
        <p:nvPicPr>
          <p:cNvPr id="4" name="Imagen 3"/>
          <p:cNvPicPr>
            <a:picLocks noChangeAspect="1"/>
          </p:cNvPicPr>
          <p:nvPr/>
        </p:nvPicPr>
        <p:blipFill>
          <a:blip r:embed="rId3"/>
          <a:stretch>
            <a:fillRect/>
          </a:stretch>
        </p:blipFill>
        <p:spPr>
          <a:xfrm>
            <a:off x="7169194" y="417154"/>
            <a:ext cx="4829175" cy="219075"/>
          </a:xfrm>
          <a:prstGeom prst="rect">
            <a:avLst/>
          </a:prstGeom>
        </p:spPr>
      </p:pic>
      <p:sp>
        <p:nvSpPr>
          <p:cNvPr id="14" name="Marcador de contenido 2"/>
          <p:cNvSpPr txBox="1">
            <a:spLocks/>
          </p:cNvSpPr>
          <p:nvPr/>
        </p:nvSpPr>
        <p:spPr>
          <a:xfrm>
            <a:off x="11444568" y="625380"/>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Tree>
    <p:extLst>
      <p:ext uri="{BB962C8B-B14F-4D97-AF65-F5344CB8AC3E}">
        <p14:creationId xmlns:p14="http://schemas.microsoft.com/office/powerpoint/2010/main" val="2408664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82971" y="576260"/>
            <a:ext cx="11231364" cy="2025049"/>
          </a:xfrm>
          <a:prstGeom prst="rect">
            <a:avLst/>
          </a:prstGeom>
        </p:spPr>
      </p:pic>
      <p:sp>
        <p:nvSpPr>
          <p:cNvPr id="3" name="Rectángulo 2"/>
          <p:cNvSpPr/>
          <p:nvPr/>
        </p:nvSpPr>
        <p:spPr>
          <a:xfrm>
            <a:off x="382971" y="576260"/>
            <a:ext cx="2265636"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4618639" y="2200108"/>
            <a:ext cx="6995695"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p:cNvPicPr>
            <a:picLocks noChangeAspect="1"/>
          </p:cNvPicPr>
          <p:nvPr/>
        </p:nvPicPr>
        <p:blipFill>
          <a:blip r:embed="rId3"/>
          <a:stretch>
            <a:fillRect/>
          </a:stretch>
        </p:blipFill>
        <p:spPr>
          <a:xfrm>
            <a:off x="509095" y="3183155"/>
            <a:ext cx="10968201" cy="2322097"/>
          </a:xfrm>
          <a:prstGeom prst="rect">
            <a:avLst/>
          </a:prstGeom>
        </p:spPr>
      </p:pic>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197</a:t>
            </a:r>
            <a:endParaRPr lang="es-PE" dirty="0"/>
          </a:p>
        </p:txBody>
      </p:sp>
      <p:cxnSp>
        <p:nvCxnSpPr>
          <p:cNvPr id="8" name="Conector recto 7"/>
          <p:cNvCxnSpPr/>
          <p:nvPr/>
        </p:nvCxnSpPr>
        <p:spPr>
          <a:xfrm>
            <a:off x="2774731" y="977461"/>
            <a:ext cx="68107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571296" y="1366343"/>
            <a:ext cx="35052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283669" y="1366343"/>
            <a:ext cx="43306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9095" y="1792012"/>
            <a:ext cx="8209236" cy="5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924910" y="3478923"/>
            <a:ext cx="103474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698937" y="3852041"/>
            <a:ext cx="66950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317123" y="5497827"/>
            <a:ext cx="44012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24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4534" y="391017"/>
            <a:ext cx="11761021" cy="1705797"/>
          </a:xfrm>
          <a:prstGeom prst="rect">
            <a:avLst/>
          </a:prstGeom>
        </p:spPr>
      </p:pic>
      <p:sp>
        <p:nvSpPr>
          <p:cNvPr id="3" name="Rectángulo 2"/>
          <p:cNvSpPr/>
          <p:nvPr/>
        </p:nvSpPr>
        <p:spPr>
          <a:xfrm>
            <a:off x="9522372" y="1639614"/>
            <a:ext cx="2393183"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198</a:t>
            </a:r>
            <a:endParaRPr lang="es-PE" dirty="0"/>
          </a:p>
        </p:txBody>
      </p:sp>
      <p:pic>
        <p:nvPicPr>
          <p:cNvPr id="5" name="Imagen 4"/>
          <p:cNvPicPr>
            <a:picLocks noChangeAspect="1"/>
          </p:cNvPicPr>
          <p:nvPr/>
        </p:nvPicPr>
        <p:blipFill>
          <a:blip r:embed="rId3"/>
          <a:stretch>
            <a:fillRect/>
          </a:stretch>
        </p:blipFill>
        <p:spPr>
          <a:xfrm>
            <a:off x="580203" y="2586365"/>
            <a:ext cx="11050400" cy="1181594"/>
          </a:xfrm>
          <a:prstGeom prst="rect">
            <a:avLst/>
          </a:prstGeom>
        </p:spPr>
      </p:pic>
      <p:sp>
        <p:nvSpPr>
          <p:cNvPr id="6" name="Rectángulo 5"/>
          <p:cNvSpPr/>
          <p:nvPr/>
        </p:nvSpPr>
        <p:spPr>
          <a:xfrm>
            <a:off x="10200291" y="3358055"/>
            <a:ext cx="1277006" cy="409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611735" y="3959523"/>
            <a:ext cx="10687379" cy="1160251"/>
          </a:xfrm>
          <a:prstGeom prst="rect">
            <a:avLst/>
          </a:prstGeom>
        </p:spPr>
      </p:pic>
      <p:sp>
        <p:nvSpPr>
          <p:cNvPr id="8" name="Rectángulo 7"/>
          <p:cNvSpPr/>
          <p:nvPr/>
        </p:nvSpPr>
        <p:spPr>
          <a:xfrm>
            <a:off x="611735" y="3798842"/>
            <a:ext cx="9435250" cy="50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5"/>
          <a:stretch>
            <a:fillRect/>
          </a:stretch>
        </p:blipFill>
        <p:spPr>
          <a:xfrm>
            <a:off x="387733" y="5552549"/>
            <a:ext cx="9312411" cy="975048"/>
          </a:xfrm>
          <a:prstGeom prst="rect">
            <a:avLst/>
          </a:prstGeom>
        </p:spPr>
      </p:pic>
      <p:sp>
        <p:nvSpPr>
          <p:cNvPr id="10" name="Rectángulo 9"/>
          <p:cNvSpPr/>
          <p:nvPr/>
        </p:nvSpPr>
        <p:spPr>
          <a:xfrm>
            <a:off x="387733" y="5552549"/>
            <a:ext cx="2576184" cy="249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1675825" y="6158265"/>
            <a:ext cx="8024319"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3" name="Conector recto 12"/>
          <p:cNvCxnSpPr/>
          <p:nvPr/>
        </p:nvCxnSpPr>
        <p:spPr>
          <a:xfrm>
            <a:off x="2569779" y="1166648"/>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76596" y="1639614"/>
            <a:ext cx="117389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76596" y="2096814"/>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282559" y="2932796"/>
            <a:ext cx="4556235" cy="26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3626069" y="3767959"/>
            <a:ext cx="6344032" cy="308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V="1">
            <a:off x="3719231" y="5119774"/>
            <a:ext cx="4226590" cy="105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flipV="1">
            <a:off x="5687984" y="6201054"/>
            <a:ext cx="3834388" cy="95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V="1">
            <a:off x="387733" y="6518856"/>
            <a:ext cx="1288092" cy="32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152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99570" y="309070"/>
            <a:ext cx="11434122" cy="794516"/>
          </a:xfrm>
          <a:prstGeom prst="rect">
            <a:avLst/>
          </a:prstGeom>
        </p:spPr>
      </p:pic>
      <p:pic>
        <p:nvPicPr>
          <p:cNvPr id="3" name="Imagen 2"/>
          <p:cNvPicPr>
            <a:picLocks noChangeAspect="1"/>
          </p:cNvPicPr>
          <p:nvPr/>
        </p:nvPicPr>
        <p:blipFill>
          <a:blip r:embed="rId3"/>
          <a:stretch>
            <a:fillRect/>
          </a:stretch>
        </p:blipFill>
        <p:spPr>
          <a:xfrm>
            <a:off x="499570" y="1103586"/>
            <a:ext cx="11116167" cy="1631731"/>
          </a:xfrm>
          <a:prstGeom prst="rect">
            <a:avLst/>
          </a:prstGeom>
        </p:spPr>
      </p:pic>
      <p:sp>
        <p:nvSpPr>
          <p:cNvPr id="4" name="Rectángulo 3"/>
          <p:cNvSpPr/>
          <p:nvPr/>
        </p:nvSpPr>
        <p:spPr>
          <a:xfrm>
            <a:off x="499570" y="157654"/>
            <a:ext cx="8281823"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7283669" y="2328040"/>
            <a:ext cx="4491045"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199</a:t>
            </a:r>
            <a:endParaRPr lang="es-PE" dirty="0"/>
          </a:p>
        </p:txBody>
      </p:sp>
      <p:pic>
        <p:nvPicPr>
          <p:cNvPr id="7" name="Imagen 6"/>
          <p:cNvPicPr>
            <a:picLocks noChangeAspect="1"/>
          </p:cNvPicPr>
          <p:nvPr/>
        </p:nvPicPr>
        <p:blipFill>
          <a:blip r:embed="rId4"/>
          <a:stretch>
            <a:fillRect/>
          </a:stretch>
        </p:blipFill>
        <p:spPr>
          <a:xfrm>
            <a:off x="450466" y="2876713"/>
            <a:ext cx="11312765" cy="1647990"/>
          </a:xfrm>
          <a:prstGeom prst="rect">
            <a:avLst/>
          </a:prstGeom>
        </p:spPr>
      </p:pic>
      <p:sp>
        <p:nvSpPr>
          <p:cNvPr id="8" name="Rectángulo 7"/>
          <p:cNvSpPr/>
          <p:nvPr/>
        </p:nvSpPr>
        <p:spPr>
          <a:xfrm>
            <a:off x="488087" y="2876713"/>
            <a:ext cx="5885464" cy="28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0547131" y="4477407"/>
            <a:ext cx="1068606" cy="44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p:cNvPicPr>
            <a:picLocks noChangeAspect="1"/>
          </p:cNvPicPr>
          <p:nvPr/>
        </p:nvPicPr>
        <p:blipFill>
          <a:blip r:embed="rId5"/>
          <a:stretch>
            <a:fillRect/>
          </a:stretch>
        </p:blipFill>
        <p:spPr>
          <a:xfrm>
            <a:off x="375897" y="4888145"/>
            <a:ext cx="9676900" cy="1409685"/>
          </a:xfrm>
          <a:prstGeom prst="rect">
            <a:avLst/>
          </a:prstGeom>
        </p:spPr>
      </p:pic>
      <p:sp>
        <p:nvSpPr>
          <p:cNvPr id="11" name="Rectángulo 10"/>
          <p:cNvSpPr/>
          <p:nvPr/>
        </p:nvSpPr>
        <p:spPr>
          <a:xfrm>
            <a:off x="8387255" y="5943600"/>
            <a:ext cx="1513490" cy="3542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2" name="Conector recto 11"/>
          <p:cNvCxnSpPr/>
          <p:nvPr/>
        </p:nvCxnSpPr>
        <p:spPr>
          <a:xfrm flipV="1">
            <a:off x="8387255" y="4035242"/>
            <a:ext cx="3281383" cy="81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499570" y="4446341"/>
            <a:ext cx="9858375" cy="245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10547130" y="4140237"/>
            <a:ext cx="1138487" cy="384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5" name="Conector recto 14"/>
          <p:cNvCxnSpPr/>
          <p:nvPr/>
        </p:nvCxnSpPr>
        <p:spPr>
          <a:xfrm>
            <a:off x="5342709" y="2735317"/>
            <a:ext cx="16589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59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96347" y="3909847"/>
            <a:ext cx="10310651" cy="756745"/>
          </a:xfrm>
          <a:prstGeom prst="rect">
            <a:avLst/>
          </a:prstGeom>
        </p:spPr>
      </p:pic>
      <p:pic>
        <p:nvPicPr>
          <p:cNvPr id="3" name="Imagen 2"/>
          <p:cNvPicPr>
            <a:picLocks noChangeAspect="1"/>
          </p:cNvPicPr>
          <p:nvPr/>
        </p:nvPicPr>
        <p:blipFill>
          <a:blip r:embed="rId3"/>
          <a:stretch>
            <a:fillRect/>
          </a:stretch>
        </p:blipFill>
        <p:spPr>
          <a:xfrm>
            <a:off x="996347" y="1717621"/>
            <a:ext cx="9739971" cy="1793815"/>
          </a:xfrm>
          <a:prstGeom prst="rect">
            <a:avLst/>
          </a:prstGeom>
        </p:spPr>
      </p:pic>
      <p:sp>
        <p:nvSpPr>
          <p:cNvPr id="4" name="Rectángulo 3"/>
          <p:cNvSpPr/>
          <p:nvPr/>
        </p:nvSpPr>
        <p:spPr>
          <a:xfrm flipH="1">
            <a:off x="252247" y="187545"/>
            <a:ext cx="5155324" cy="5036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6148552" y="3184635"/>
            <a:ext cx="4587766" cy="326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996347" y="3909847"/>
            <a:ext cx="1510371" cy="299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p:cNvSpPr txBox="1"/>
          <p:nvPr/>
        </p:nvSpPr>
        <p:spPr>
          <a:xfrm>
            <a:off x="10200291" y="6158265"/>
            <a:ext cx="1562940" cy="369332"/>
          </a:xfrm>
          <a:prstGeom prst="rect">
            <a:avLst/>
          </a:prstGeom>
          <a:noFill/>
        </p:spPr>
        <p:txBody>
          <a:bodyPr wrap="square" rtlCol="0">
            <a:spAutoFit/>
          </a:bodyPr>
          <a:lstStyle/>
          <a:p>
            <a:r>
              <a:rPr lang="es-PE" dirty="0" smtClean="0"/>
              <a:t>p. 200</a:t>
            </a:r>
            <a:endParaRPr lang="es-PE" dirty="0"/>
          </a:p>
        </p:txBody>
      </p:sp>
      <p:sp>
        <p:nvSpPr>
          <p:cNvPr id="8" name="Rectángulo 7"/>
          <p:cNvSpPr/>
          <p:nvPr/>
        </p:nvSpPr>
        <p:spPr>
          <a:xfrm>
            <a:off x="996347" y="1717621"/>
            <a:ext cx="4758067" cy="268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506718" y="4209394"/>
            <a:ext cx="86710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1110686" y="4607805"/>
            <a:ext cx="8774293" cy="587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552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6677" y="820627"/>
            <a:ext cx="11147244" cy="1197359"/>
          </a:xfrm>
          <a:prstGeom prst="rect">
            <a:avLst/>
          </a:prstGeom>
        </p:spPr>
      </p:pic>
      <p:sp>
        <p:nvSpPr>
          <p:cNvPr id="3" name="Rectángulo 2"/>
          <p:cNvSpPr/>
          <p:nvPr/>
        </p:nvSpPr>
        <p:spPr>
          <a:xfrm>
            <a:off x="1340069" y="1623848"/>
            <a:ext cx="10153852" cy="3941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201</a:t>
            </a:r>
            <a:endParaRPr lang="es-PE" dirty="0"/>
          </a:p>
        </p:txBody>
      </p:sp>
      <p:pic>
        <p:nvPicPr>
          <p:cNvPr id="5" name="Imagen 4"/>
          <p:cNvPicPr>
            <a:picLocks noChangeAspect="1"/>
          </p:cNvPicPr>
          <p:nvPr/>
        </p:nvPicPr>
        <p:blipFill>
          <a:blip r:embed="rId3"/>
          <a:stretch>
            <a:fillRect/>
          </a:stretch>
        </p:blipFill>
        <p:spPr>
          <a:xfrm>
            <a:off x="664971" y="2460242"/>
            <a:ext cx="10828950" cy="721930"/>
          </a:xfrm>
          <a:prstGeom prst="rect">
            <a:avLst/>
          </a:prstGeom>
        </p:spPr>
      </p:pic>
      <p:pic>
        <p:nvPicPr>
          <p:cNvPr id="6" name="Imagen 5"/>
          <p:cNvPicPr>
            <a:picLocks noChangeAspect="1"/>
          </p:cNvPicPr>
          <p:nvPr/>
        </p:nvPicPr>
        <p:blipFill>
          <a:blip r:embed="rId4"/>
          <a:stretch>
            <a:fillRect/>
          </a:stretch>
        </p:blipFill>
        <p:spPr>
          <a:xfrm>
            <a:off x="664971" y="3624428"/>
            <a:ext cx="10264600" cy="744261"/>
          </a:xfrm>
          <a:prstGeom prst="rect">
            <a:avLst/>
          </a:prstGeom>
        </p:spPr>
      </p:pic>
      <p:sp>
        <p:nvSpPr>
          <p:cNvPr id="7" name="Rectángulo 6"/>
          <p:cNvSpPr/>
          <p:nvPr/>
        </p:nvSpPr>
        <p:spPr>
          <a:xfrm>
            <a:off x="2033752" y="3996558"/>
            <a:ext cx="8781393" cy="3721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a:picLocks noChangeAspect="1"/>
          </p:cNvPicPr>
          <p:nvPr/>
        </p:nvPicPr>
        <p:blipFill>
          <a:blip r:embed="rId5"/>
          <a:stretch>
            <a:fillRect/>
          </a:stretch>
        </p:blipFill>
        <p:spPr>
          <a:xfrm>
            <a:off x="1092673" y="4478560"/>
            <a:ext cx="9409195" cy="1679705"/>
          </a:xfrm>
          <a:prstGeom prst="rect">
            <a:avLst/>
          </a:prstGeom>
        </p:spPr>
      </p:pic>
      <p:sp>
        <p:nvSpPr>
          <p:cNvPr id="9" name="Rectángulo 8"/>
          <p:cNvSpPr/>
          <p:nvPr/>
        </p:nvSpPr>
        <p:spPr>
          <a:xfrm>
            <a:off x="1092673" y="4478560"/>
            <a:ext cx="4173010" cy="332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806263" y="1181592"/>
            <a:ext cx="86876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499242" y="1623848"/>
            <a:ext cx="109946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499241" y="2017986"/>
            <a:ext cx="8408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979683" y="2821207"/>
            <a:ext cx="43828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88276" y="3958951"/>
            <a:ext cx="8970579" cy="376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2767278" y="5842931"/>
            <a:ext cx="6991577" cy="218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972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82249" y="3009735"/>
            <a:ext cx="9516417" cy="647865"/>
          </a:xfrm>
          <a:prstGeom prst="rect">
            <a:avLst/>
          </a:prstGeom>
        </p:spPr>
      </p:pic>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202</a:t>
            </a:r>
            <a:endParaRPr lang="es-PE" dirty="0"/>
          </a:p>
        </p:txBody>
      </p:sp>
      <p:cxnSp>
        <p:nvCxnSpPr>
          <p:cNvPr id="4" name="Conector recto 3"/>
          <p:cNvCxnSpPr/>
          <p:nvPr/>
        </p:nvCxnSpPr>
        <p:spPr>
          <a:xfrm>
            <a:off x="1308538" y="3657600"/>
            <a:ext cx="17026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7720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0181104" y="6287758"/>
            <a:ext cx="1777813" cy="570242"/>
          </a:xfrm>
          <a:prstGeom prst="rect">
            <a:avLst/>
          </a:prstGeom>
        </p:spPr>
      </p:pic>
      <p:pic>
        <p:nvPicPr>
          <p:cNvPr id="7" name="Imagen 6"/>
          <p:cNvPicPr>
            <a:picLocks noChangeAspect="1"/>
          </p:cNvPicPr>
          <p:nvPr/>
        </p:nvPicPr>
        <p:blipFill>
          <a:blip r:embed="rId3"/>
          <a:stretch>
            <a:fillRect/>
          </a:stretch>
        </p:blipFill>
        <p:spPr>
          <a:xfrm>
            <a:off x="2795221" y="3708281"/>
            <a:ext cx="6855372" cy="1550620"/>
          </a:xfrm>
          <a:prstGeom prst="rect">
            <a:avLst/>
          </a:prstGeom>
        </p:spPr>
      </p:pic>
      <p:sp>
        <p:nvSpPr>
          <p:cNvPr id="8" name="CuadroTexto 7"/>
          <p:cNvSpPr txBox="1"/>
          <p:nvPr/>
        </p:nvSpPr>
        <p:spPr>
          <a:xfrm>
            <a:off x="10181104" y="5918426"/>
            <a:ext cx="1562940" cy="369332"/>
          </a:xfrm>
          <a:prstGeom prst="rect">
            <a:avLst/>
          </a:prstGeom>
          <a:noFill/>
        </p:spPr>
        <p:txBody>
          <a:bodyPr wrap="square" rtlCol="0">
            <a:spAutoFit/>
          </a:bodyPr>
          <a:lstStyle/>
          <a:p>
            <a:r>
              <a:rPr lang="es-PE" dirty="0" smtClean="0"/>
              <a:t>p. 269</a:t>
            </a:r>
            <a:endParaRPr lang="es-PE" dirty="0"/>
          </a:p>
        </p:txBody>
      </p:sp>
      <p:pic>
        <p:nvPicPr>
          <p:cNvPr id="2" name="Imagen 1"/>
          <p:cNvPicPr>
            <a:picLocks noChangeAspect="1"/>
          </p:cNvPicPr>
          <p:nvPr/>
        </p:nvPicPr>
        <p:blipFill>
          <a:blip r:embed="rId4"/>
          <a:stretch>
            <a:fillRect/>
          </a:stretch>
        </p:blipFill>
        <p:spPr>
          <a:xfrm>
            <a:off x="4334328" y="1172072"/>
            <a:ext cx="3438070" cy="2042272"/>
          </a:xfrm>
          <a:prstGeom prst="rect">
            <a:avLst/>
          </a:prstGeom>
        </p:spPr>
      </p:pic>
    </p:spTree>
    <p:extLst>
      <p:ext uri="{BB962C8B-B14F-4D97-AF65-F5344CB8AC3E}">
        <p14:creationId xmlns:p14="http://schemas.microsoft.com/office/powerpoint/2010/main" val="3479496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923909" y="2934601"/>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2255168" y="3310579"/>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343509" y="3314712"/>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486074" y="3314712"/>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9135580" y="3310579"/>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775992" y="1539771"/>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488250" y="2100344"/>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967426" y="2094955"/>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446602" y="2092917"/>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948191" y="1921540"/>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8127050" y="1385282"/>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6296009" y="1385732"/>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866638" y="2006355"/>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3183015"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489122" y="2652686"/>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616932" y="257968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766220"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615191" y="265268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948191" y="204771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642521" y="200635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2"/>
          <a:stretch>
            <a:fillRect/>
          </a:stretch>
        </p:blipFill>
        <p:spPr>
          <a:xfrm>
            <a:off x="0" y="205231"/>
            <a:ext cx="6353175" cy="457200"/>
          </a:xfrm>
          <a:prstGeom prst="rect">
            <a:avLst/>
          </a:prstGeom>
        </p:spPr>
      </p:pic>
      <p:sp>
        <p:nvSpPr>
          <p:cNvPr id="3" name="CuadroTexto 2"/>
          <p:cNvSpPr txBox="1"/>
          <p:nvPr/>
        </p:nvSpPr>
        <p:spPr>
          <a:xfrm>
            <a:off x="5118414" y="439424"/>
            <a:ext cx="770708" cy="369332"/>
          </a:xfrm>
          <a:prstGeom prst="rect">
            <a:avLst/>
          </a:prstGeom>
          <a:noFill/>
        </p:spPr>
        <p:txBody>
          <a:bodyPr wrap="square" rtlCol="0">
            <a:spAutoFit/>
          </a:bodyPr>
          <a:lstStyle/>
          <a:p>
            <a:r>
              <a:rPr lang="es-PE" dirty="0" smtClean="0"/>
              <a:t>p.17</a:t>
            </a:r>
            <a:endParaRPr lang="es-PE" dirty="0"/>
          </a:p>
        </p:txBody>
      </p:sp>
      <p:pic>
        <p:nvPicPr>
          <p:cNvPr id="4" name="Imagen 3"/>
          <p:cNvPicPr>
            <a:picLocks noChangeAspect="1"/>
          </p:cNvPicPr>
          <p:nvPr/>
        </p:nvPicPr>
        <p:blipFill>
          <a:blip r:embed="rId3"/>
          <a:stretch>
            <a:fillRect/>
          </a:stretch>
        </p:blipFill>
        <p:spPr>
          <a:xfrm>
            <a:off x="5321681" y="4799726"/>
            <a:ext cx="6105525" cy="885825"/>
          </a:xfrm>
          <a:prstGeom prst="rect">
            <a:avLst/>
          </a:prstGeom>
        </p:spPr>
      </p:pic>
      <p:sp>
        <p:nvSpPr>
          <p:cNvPr id="6" name="Rectángulo 5"/>
          <p:cNvSpPr/>
          <p:nvPr/>
        </p:nvSpPr>
        <p:spPr>
          <a:xfrm>
            <a:off x="6083962" y="5486400"/>
            <a:ext cx="5343244" cy="300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8" name="CuadroTexto 27"/>
          <p:cNvSpPr txBox="1"/>
          <p:nvPr/>
        </p:nvSpPr>
        <p:spPr>
          <a:xfrm>
            <a:off x="10785085" y="6514794"/>
            <a:ext cx="770708" cy="369332"/>
          </a:xfrm>
          <a:prstGeom prst="rect">
            <a:avLst/>
          </a:prstGeom>
          <a:noFill/>
        </p:spPr>
        <p:txBody>
          <a:bodyPr wrap="square" rtlCol="0">
            <a:spAutoFit/>
          </a:bodyPr>
          <a:lstStyle/>
          <a:p>
            <a:r>
              <a:rPr lang="es-PE" dirty="0" smtClean="0"/>
              <a:t>p.45</a:t>
            </a:r>
            <a:endParaRPr lang="es-PE" dirty="0"/>
          </a:p>
        </p:txBody>
      </p:sp>
      <p:pic>
        <p:nvPicPr>
          <p:cNvPr id="19" name="Imagen 18"/>
          <p:cNvPicPr>
            <a:picLocks noChangeAspect="1"/>
          </p:cNvPicPr>
          <p:nvPr/>
        </p:nvPicPr>
        <p:blipFill>
          <a:blip r:embed="rId4"/>
          <a:stretch>
            <a:fillRect/>
          </a:stretch>
        </p:blipFill>
        <p:spPr>
          <a:xfrm>
            <a:off x="5193093" y="5870217"/>
            <a:ext cx="6362700" cy="695325"/>
          </a:xfrm>
          <a:prstGeom prst="rect">
            <a:avLst/>
          </a:prstGeom>
        </p:spPr>
      </p:pic>
      <p:sp>
        <p:nvSpPr>
          <p:cNvPr id="22" name="Rectángulo 21"/>
          <p:cNvSpPr/>
          <p:nvPr/>
        </p:nvSpPr>
        <p:spPr>
          <a:xfrm>
            <a:off x="5193092" y="5870217"/>
            <a:ext cx="2187421" cy="20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9" name="Imagen 28"/>
          <p:cNvPicPr>
            <a:picLocks noChangeAspect="1"/>
          </p:cNvPicPr>
          <p:nvPr/>
        </p:nvPicPr>
        <p:blipFill>
          <a:blip r:embed="rId5"/>
          <a:stretch>
            <a:fillRect/>
          </a:stretch>
        </p:blipFill>
        <p:spPr>
          <a:xfrm>
            <a:off x="2991714" y="4544738"/>
            <a:ext cx="2126700" cy="2281625"/>
          </a:xfrm>
          <a:prstGeom prst="rect">
            <a:avLst/>
          </a:prstGeom>
        </p:spPr>
      </p:pic>
      <p:cxnSp>
        <p:nvCxnSpPr>
          <p:cNvPr id="31" name="Conector recto de flecha 30"/>
          <p:cNvCxnSpPr/>
          <p:nvPr/>
        </p:nvCxnSpPr>
        <p:spPr>
          <a:xfrm flipV="1">
            <a:off x="1698171" y="808756"/>
            <a:ext cx="556997" cy="731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5446602" y="3216517"/>
            <a:ext cx="794385" cy="13282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05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23108" y="1987323"/>
            <a:ext cx="10394939" cy="1500460"/>
          </a:xfrm>
          <a:prstGeom prst="rect">
            <a:avLst/>
          </a:prstGeom>
        </p:spPr>
      </p:pic>
    </p:spTree>
    <p:extLst>
      <p:ext uri="{BB962C8B-B14F-4D97-AF65-F5344CB8AC3E}">
        <p14:creationId xmlns:p14="http://schemas.microsoft.com/office/powerpoint/2010/main" val="169779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2"/>
          <a:stretch>
            <a:fillRect/>
          </a:stretch>
        </p:blipFill>
        <p:spPr>
          <a:xfrm>
            <a:off x="5563466" y="1784129"/>
            <a:ext cx="6628534" cy="3822220"/>
          </a:xfrm>
          <a:prstGeom prst="rect">
            <a:avLst/>
          </a:prstGeom>
        </p:spPr>
      </p:pic>
      <p:pic>
        <p:nvPicPr>
          <p:cNvPr id="15" name="Imagen 14"/>
          <p:cNvPicPr>
            <a:picLocks noChangeAspect="1"/>
          </p:cNvPicPr>
          <p:nvPr/>
        </p:nvPicPr>
        <p:blipFill>
          <a:blip r:embed="rId3"/>
          <a:stretch>
            <a:fillRect/>
          </a:stretch>
        </p:blipFill>
        <p:spPr>
          <a:xfrm>
            <a:off x="0" y="1784129"/>
            <a:ext cx="4415669" cy="3792044"/>
          </a:xfrm>
          <a:prstGeom prst="rect">
            <a:avLst/>
          </a:prstGeom>
        </p:spPr>
      </p:pic>
      <p:sp>
        <p:nvSpPr>
          <p:cNvPr id="19" name="Flecha derecha 18"/>
          <p:cNvSpPr/>
          <p:nvPr/>
        </p:nvSpPr>
        <p:spPr>
          <a:xfrm>
            <a:off x="3853459" y="896471"/>
            <a:ext cx="2977647" cy="1311838"/>
          </a:xfrm>
          <a:prstGeom prst="rightArrow">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a:t>Secularización</a:t>
            </a:r>
            <a:endParaRPr lang="es-PE" sz="2800" dirty="0"/>
          </a:p>
        </p:txBody>
      </p:sp>
      <p:pic>
        <p:nvPicPr>
          <p:cNvPr id="2" name="Imagen 1"/>
          <p:cNvPicPr>
            <a:picLocks noChangeAspect="1"/>
          </p:cNvPicPr>
          <p:nvPr/>
        </p:nvPicPr>
        <p:blipFill>
          <a:blip r:embed="rId4"/>
          <a:stretch>
            <a:fillRect/>
          </a:stretch>
        </p:blipFill>
        <p:spPr>
          <a:xfrm>
            <a:off x="1689920" y="5760720"/>
            <a:ext cx="8267057" cy="956311"/>
          </a:xfrm>
          <a:prstGeom prst="rect">
            <a:avLst/>
          </a:prstGeom>
        </p:spPr>
      </p:pic>
      <p:sp>
        <p:nvSpPr>
          <p:cNvPr id="6" name="Marcador de contenido 2"/>
          <p:cNvSpPr txBox="1">
            <a:spLocks/>
          </p:cNvSpPr>
          <p:nvPr/>
        </p:nvSpPr>
        <p:spPr>
          <a:xfrm>
            <a:off x="10229722" y="6238875"/>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
        <p:nvSpPr>
          <p:cNvPr id="3" name="Rectángulo 2"/>
          <p:cNvSpPr/>
          <p:nvPr/>
        </p:nvSpPr>
        <p:spPr>
          <a:xfrm>
            <a:off x="4885509" y="6348549"/>
            <a:ext cx="5071468" cy="3684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1689920" y="5738371"/>
            <a:ext cx="1157783" cy="257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6831105" y="326571"/>
            <a:ext cx="4102505" cy="1200329"/>
          </a:xfrm>
          <a:prstGeom prst="rect">
            <a:avLst/>
          </a:prstGeom>
          <a:noFill/>
        </p:spPr>
        <p:txBody>
          <a:bodyPr wrap="square" rtlCol="0">
            <a:spAutoFit/>
          </a:bodyPr>
          <a:lstStyle/>
          <a:p>
            <a:r>
              <a:rPr lang="es-PE" dirty="0" smtClean="0"/>
              <a:t>1 separación de la esfera pública</a:t>
            </a:r>
          </a:p>
          <a:p>
            <a:r>
              <a:rPr lang="es-PE" dirty="0" smtClean="0"/>
              <a:t>2 alejamiento de ritos o prácticas</a:t>
            </a:r>
          </a:p>
          <a:p>
            <a:r>
              <a:rPr lang="es-PE" dirty="0" smtClean="0"/>
              <a:t>3 estado de la fe: una opción entre otras</a:t>
            </a:r>
          </a:p>
          <a:p>
            <a:r>
              <a:rPr lang="es-PE" dirty="0" smtClean="0"/>
              <a:t>(cfr. </a:t>
            </a:r>
            <a:r>
              <a:rPr lang="es-PE" dirty="0" err="1" smtClean="0"/>
              <a:t>pp</a:t>
            </a:r>
            <a:r>
              <a:rPr lang="es-PE" dirty="0" smtClean="0"/>
              <a:t> 17-19)</a:t>
            </a:r>
            <a:endParaRPr lang="es-PE" dirty="0"/>
          </a:p>
        </p:txBody>
      </p:sp>
      <p:pic>
        <p:nvPicPr>
          <p:cNvPr id="7" name="Imagen 6"/>
          <p:cNvPicPr>
            <a:picLocks noChangeAspect="1"/>
          </p:cNvPicPr>
          <p:nvPr/>
        </p:nvPicPr>
        <p:blipFill>
          <a:blip r:embed="rId5"/>
          <a:stretch>
            <a:fillRect/>
          </a:stretch>
        </p:blipFill>
        <p:spPr>
          <a:xfrm>
            <a:off x="283165" y="127529"/>
            <a:ext cx="5542870" cy="805016"/>
          </a:xfrm>
          <a:prstGeom prst="rect">
            <a:avLst/>
          </a:prstGeom>
        </p:spPr>
      </p:pic>
      <p:sp>
        <p:nvSpPr>
          <p:cNvPr id="8" name="Rectángulo 7"/>
          <p:cNvSpPr/>
          <p:nvPr/>
        </p:nvSpPr>
        <p:spPr>
          <a:xfrm>
            <a:off x="283165" y="127529"/>
            <a:ext cx="3243806" cy="199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689920" y="731520"/>
            <a:ext cx="4136115" cy="164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p:cNvSpPr txBox="1"/>
          <p:nvPr/>
        </p:nvSpPr>
        <p:spPr>
          <a:xfrm>
            <a:off x="1774398" y="719521"/>
            <a:ext cx="1386813" cy="276999"/>
          </a:xfrm>
          <a:prstGeom prst="rect">
            <a:avLst/>
          </a:prstGeom>
          <a:noFill/>
        </p:spPr>
        <p:txBody>
          <a:bodyPr wrap="square" rtlCol="0">
            <a:spAutoFit/>
          </a:bodyPr>
          <a:lstStyle/>
          <a:p>
            <a:r>
              <a:rPr lang="es-PE" sz="1200" dirty="0" smtClean="0"/>
              <a:t>p.18 (+ cfr. p.44)</a:t>
            </a:r>
            <a:endParaRPr lang="es-PE" sz="1200" dirty="0"/>
          </a:p>
        </p:txBody>
      </p:sp>
    </p:spTree>
    <p:extLst>
      <p:ext uri="{BB962C8B-B14F-4D97-AF65-F5344CB8AC3E}">
        <p14:creationId xmlns:p14="http://schemas.microsoft.com/office/powerpoint/2010/main" val="3308110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Secularización</a:t>
            </a:r>
            <a:endParaRPr lang="es-PE" dirty="0"/>
          </a:p>
        </p:txBody>
      </p:sp>
      <p:sp>
        <p:nvSpPr>
          <p:cNvPr id="3" name="Marcador de contenido 2"/>
          <p:cNvSpPr>
            <a:spLocks noGrp="1"/>
          </p:cNvSpPr>
          <p:nvPr>
            <p:ph idx="1"/>
          </p:nvPr>
        </p:nvSpPr>
        <p:spPr/>
        <p:txBody>
          <a:bodyPr>
            <a:normAutofit/>
          </a:bodyPr>
          <a:lstStyle/>
          <a:p>
            <a:r>
              <a:rPr lang="en-US" sz="2400" dirty="0" smtClean="0"/>
              <a:t>Taylor </a:t>
            </a:r>
            <a:r>
              <a:rPr lang="en-US" sz="2400" dirty="0" err="1" smtClean="0"/>
              <a:t>sostiene</a:t>
            </a:r>
            <a:r>
              <a:rPr lang="en-US" sz="2400" dirty="0" smtClean="0"/>
              <a:t> que a </a:t>
            </a:r>
            <a:r>
              <a:rPr lang="en-US" sz="2400" dirty="0" err="1" smtClean="0"/>
              <a:t>medida</a:t>
            </a:r>
            <a:r>
              <a:rPr lang="en-US" sz="2400" dirty="0" smtClean="0"/>
              <a:t> que las </a:t>
            </a:r>
            <a:r>
              <a:rPr lang="en-US" sz="2400" dirty="0" err="1" smtClean="0"/>
              <a:t>sociedades</a:t>
            </a:r>
            <a:r>
              <a:rPr lang="en-US" sz="2400" dirty="0" smtClean="0"/>
              <a:t> </a:t>
            </a:r>
            <a:r>
              <a:rPr lang="en-US" sz="2400" dirty="0" err="1" smtClean="0"/>
              <a:t>occidentales</a:t>
            </a:r>
            <a:r>
              <a:rPr lang="en-US" sz="2400" dirty="0" smtClean="0"/>
              <a:t> se </a:t>
            </a:r>
            <a:r>
              <a:rPr lang="en-US" sz="2400" dirty="0" err="1" smtClean="0"/>
              <a:t>modernizan</a:t>
            </a:r>
            <a:r>
              <a:rPr lang="en-US" sz="2400" dirty="0" smtClean="0"/>
              <a:t>, se </a:t>
            </a:r>
            <a:r>
              <a:rPr lang="en-US" sz="2400" dirty="0" err="1" smtClean="0"/>
              <a:t>vuelven</a:t>
            </a:r>
            <a:r>
              <a:rPr lang="en-US" sz="2400" dirty="0" smtClean="0"/>
              <a:t> </a:t>
            </a:r>
            <a:r>
              <a:rPr lang="en-US" sz="2400" dirty="0" err="1" smtClean="0"/>
              <a:t>menos</a:t>
            </a:r>
            <a:r>
              <a:rPr lang="en-US" sz="2400" dirty="0" smtClean="0"/>
              <a:t> </a:t>
            </a:r>
            <a:r>
              <a:rPr lang="en-US" sz="2400" dirty="0" err="1" smtClean="0"/>
              <a:t>religiosas</a:t>
            </a:r>
            <a:r>
              <a:rPr lang="en-US" sz="2400" dirty="0"/>
              <a:t> </a:t>
            </a:r>
            <a:r>
              <a:rPr lang="en-US" sz="2400" dirty="0" smtClean="0"/>
              <a:t>y </a:t>
            </a:r>
            <a:r>
              <a:rPr lang="en-US" sz="2400" dirty="0" err="1" smtClean="0"/>
              <a:t>ocurre</a:t>
            </a:r>
            <a:r>
              <a:rPr lang="en-US" sz="2400" dirty="0" smtClean="0"/>
              <a:t> un </a:t>
            </a:r>
            <a:r>
              <a:rPr lang="en-US" sz="2400" dirty="0" err="1" smtClean="0">
                <a:solidFill>
                  <a:srgbClr val="FF0000"/>
                </a:solidFill>
              </a:rPr>
              <a:t>desencantamiento</a:t>
            </a:r>
            <a:r>
              <a:rPr lang="en-US" sz="2400" dirty="0" smtClean="0"/>
              <a:t> del </a:t>
            </a:r>
            <a:r>
              <a:rPr lang="en-US" sz="2400" dirty="0" err="1" smtClean="0"/>
              <a:t>mundo</a:t>
            </a:r>
            <a:r>
              <a:rPr lang="en-US" sz="2400" dirty="0" smtClean="0"/>
              <a:t>.</a:t>
            </a:r>
          </a:p>
          <a:p>
            <a:pPr marL="0" indent="0">
              <a:buNone/>
            </a:pPr>
            <a:endParaRPr lang="en-US" sz="2400" dirty="0" smtClean="0"/>
          </a:p>
          <a:p>
            <a:r>
              <a:rPr lang="en-US" sz="2400" dirty="0" smtClean="0"/>
              <a:t>La </a:t>
            </a:r>
            <a:r>
              <a:rPr lang="en-US" sz="2400" dirty="0" err="1" smtClean="0"/>
              <a:t>secularización</a:t>
            </a:r>
            <a:r>
              <a:rPr lang="en-US" sz="2400" dirty="0" smtClean="0"/>
              <a:t>, para Taylor, no </a:t>
            </a:r>
            <a:r>
              <a:rPr lang="en-US" sz="2400" dirty="0" err="1" smtClean="0"/>
              <a:t>es</a:t>
            </a:r>
            <a:r>
              <a:rPr lang="en-US" sz="2400" dirty="0" smtClean="0"/>
              <a:t> </a:t>
            </a:r>
            <a:r>
              <a:rPr lang="en-US" sz="2400" dirty="0" err="1" smtClean="0"/>
              <a:t>meramente</a:t>
            </a:r>
            <a:r>
              <a:rPr lang="en-US" sz="2400" dirty="0" smtClean="0"/>
              <a:t> la </a:t>
            </a:r>
            <a:r>
              <a:rPr lang="en-US" sz="2400" dirty="0" err="1" smtClean="0"/>
              <a:t>falta</a:t>
            </a:r>
            <a:r>
              <a:rPr lang="en-US" sz="2400" dirty="0" smtClean="0"/>
              <a:t> de </a:t>
            </a:r>
            <a:r>
              <a:rPr lang="en-US" sz="2400" dirty="0" err="1" smtClean="0"/>
              <a:t>creencias</a:t>
            </a:r>
            <a:r>
              <a:rPr lang="en-US" sz="2400" dirty="0" smtClean="0"/>
              <a:t> </a:t>
            </a:r>
            <a:r>
              <a:rPr lang="en-US" sz="2400" dirty="0" err="1" smtClean="0"/>
              <a:t>religiosas</a:t>
            </a:r>
            <a:r>
              <a:rPr lang="en-US" sz="2400" dirty="0" smtClean="0"/>
              <a:t>, </a:t>
            </a:r>
            <a:r>
              <a:rPr lang="en-US" sz="2400" dirty="0" err="1" smtClean="0"/>
              <a:t>sino</a:t>
            </a:r>
            <a:r>
              <a:rPr lang="en-US" sz="2400" dirty="0" smtClean="0"/>
              <a:t> que se </a:t>
            </a:r>
            <a:r>
              <a:rPr lang="en-US" sz="2400" dirty="0" err="1" smtClean="0"/>
              <a:t>trata</a:t>
            </a:r>
            <a:r>
              <a:rPr lang="en-US" sz="2400" dirty="0" smtClean="0"/>
              <a:t> de un </a:t>
            </a:r>
            <a:r>
              <a:rPr lang="en-US" sz="2400" dirty="0" err="1" smtClean="0">
                <a:solidFill>
                  <a:srgbClr val="FF0000"/>
                </a:solidFill>
              </a:rPr>
              <a:t>proceso</a:t>
            </a:r>
            <a:r>
              <a:rPr lang="en-US" sz="2400" dirty="0" smtClean="0">
                <a:solidFill>
                  <a:srgbClr val="FF0000"/>
                </a:solidFill>
              </a:rPr>
              <a:t> </a:t>
            </a:r>
            <a:r>
              <a:rPr lang="en-US" sz="2400" dirty="0" err="1" smtClean="0">
                <a:solidFill>
                  <a:srgbClr val="FF0000"/>
                </a:solidFill>
              </a:rPr>
              <a:t>histórico</a:t>
            </a:r>
            <a:r>
              <a:rPr lang="en-US" sz="2400" dirty="0" smtClean="0">
                <a:solidFill>
                  <a:srgbClr val="FF0000"/>
                </a:solidFill>
              </a:rPr>
              <a:t> con </a:t>
            </a:r>
            <a:r>
              <a:rPr lang="en-US" sz="2400" dirty="0" err="1" smtClean="0">
                <a:solidFill>
                  <a:srgbClr val="FF0000"/>
                </a:solidFill>
              </a:rPr>
              <a:t>sus</a:t>
            </a:r>
            <a:r>
              <a:rPr lang="en-US" sz="2400" dirty="0" smtClean="0">
                <a:solidFill>
                  <a:srgbClr val="FF0000"/>
                </a:solidFill>
              </a:rPr>
              <a:t> </a:t>
            </a:r>
            <a:r>
              <a:rPr lang="en-US" sz="2400" dirty="0" err="1" smtClean="0">
                <a:solidFill>
                  <a:srgbClr val="FF0000"/>
                </a:solidFill>
              </a:rPr>
              <a:t>propias</a:t>
            </a:r>
            <a:r>
              <a:rPr lang="en-US" sz="2400" dirty="0" smtClean="0">
                <a:solidFill>
                  <a:srgbClr val="FF0000"/>
                </a:solidFill>
              </a:rPr>
              <a:t> </a:t>
            </a:r>
            <a:r>
              <a:rPr lang="en-US" sz="2400" dirty="0" err="1" smtClean="0">
                <a:solidFill>
                  <a:srgbClr val="FF0000"/>
                </a:solidFill>
              </a:rPr>
              <a:t>características</a:t>
            </a:r>
            <a:r>
              <a:rPr lang="en-US" sz="2400" dirty="0" smtClean="0"/>
              <a:t> que </a:t>
            </a:r>
            <a:r>
              <a:rPr lang="en-US" sz="2400" dirty="0" err="1" smtClean="0"/>
              <a:t>deben</a:t>
            </a:r>
            <a:r>
              <a:rPr lang="en-US" sz="2400" dirty="0" smtClean="0"/>
              <a:t> </a:t>
            </a:r>
            <a:r>
              <a:rPr lang="en-US" sz="2400" dirty="0" err="1" smtClean="0"/>
              <a:t>apreciarse</a:t>
            </a:r>
            <a:r>
              <a:rPr lang="en-US" sz="2400" dirty="0" smtClean="0"/>
              <a:t> </a:t>
            </a:r>
            <a:r>
              <a:rPr lang="en-US" sz="2400" dirty="0" err="1" smtClean="0"/>
              <a:t>en</a:t>
            </a:r>
            <a:r>
              <a:rPr lang="en-US" sz="2400" dirty="0" smtClean="0"/>
              <a:t> </a:t>
            </a:r>
            <a:r>
              <a:rPr lang="en-US" sz="2400" dirty="0" err="1" smtClean="0"/>
              <a:t>su</a:t>
            </a:r>
            <a:r>
              <a:rPr lang="en-US" sz="2400" dirty="0" smtClean="0"/>
              <a:t> </a:t>
            </a:r>
            <a:r>
              <a:rPr lang="en-US" sz="2400" dirty="0" err="1" smtClean="0">
                <a:solidFill>
                  <a:srgbClr val="FF0000"/>
                </a:solidFill>
              </a:rPr>
              <a:t>totalidad</a:t>
            </a:r>
            <a:r>
              <a:rPr lang="en-US" sz="2400" dirty="0" smtClean="0"/>
              <a:t>. (</a:t>
            </a:r>
            <a:r>
              <a:rPr lang="en-US" sz="2400" dirty="0" err="1" smtClean="0"/>
              <a:t>Efecto</a:t>
            </a:r>
            <a:r>
              <a:rPr lang="en-US" sz="2400" dirty="0" smtClean="0"/>
              <a:t> </a:t>
            </a:r>
            <a:r>
              <a:rPr lang="en-US" sz="2400" dirty="0"/>
              <a:t>N</a:t>
            </a:r>
            <a:r>
              <a:rPr lang="en-US" sz="2400" dirty="0" smtClean="0"/>
              <a:t>ova) </a:t>
            </a:r>
            <a:endParaRPr lang="es-PE" sz="2400" dirty="0"/>
          </a:p>
        </p:txBody>
      </p:sp>
      <p:pic>
        <p:nvPicPr>
          <p:cNvPr id="4" name="Imagen 3"/>
          <p:cNvPicPr>
            <a:picLocks noChangeAspect="1"/>
          </p:cNvPicPr>
          <p:nvPr/>
        </p:nvPicPr>
        <p:blipFill>
          <a:blip r:embed="rId2"/>
          <a:stretch>
            <a:fillRect/>
          </a:stretch>
        </p:blipFill>
        <p:spPr>
          <a:xfrm>
            <a:off x="1754369" y="4668202"/>
            <a:ext cx="8207273" cy="1743893"/>
          </a:xfrm>
          <a:prstGeom prst="rect">
            <a:avLst/>
          </a:prstGeom>
        </p:spPr>
      </p:pic>
      <p:sp>
        <p:nvSpPr>
          <p:cNvPr id="5" name="CuadroTexto 4"/>
          <p:cNvSpPr txBox="1"/>
          <p:nvPr/>
        </p:nvSpPr>
        <p:spPr>
          <a:xfrm>
            <a:off x="8501769" y="6135096"/>
            <a:ext cx="587829" cy="276999"/>
          </a:xfrm>
          <a:prstGeom prst="rect">
            <a:avLst/>
          </a:prstGeom>
          <a:noFill/>
        </p:spPr>
        <p:txBody>
          <a:bodyPr wrap="square" rtlCol="0">
            <a:spAutoFit/>
          </a:bodyPr>
          <a:lstStyle/>
          <a:p>
            <a:r>
              <a:rPr lang="es-PE" sz="1200" dirty="0" smtClean="0"/>
              <a:t>p.19</a:t>
            </a:r>
          </a:p>
        </p:txBody>
      </p:sp>
      <p:cxnSp>
        <p:nvCxnSpPr>
          <p:cNvPr id="7" name="Conector recto 6"/>
          <p:cNvCxnSpPr/>
          <p:nvPr/>
        </p:nvCxnSpPr>
        <p:spPr>
          <a:xfrm>
            <a:off x="6648994" y="4937760"/>
            <a:ext cx="17112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3762103" y="6412095"/>
            <a:ext cx="12148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2926080" y="6135096"/>
            <a:ext cx="70355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495006" y="5225143"/>
            <a:ext cx="58652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3"/>
          <a:stretch>
            <a:fillRect/>
          </a:stretch>
        </p:blipFill>
        <p:spPr>
          <a:xfrm rot="16200000">
            <a:off x="493634" y="5388229"/>
            <a:ext cx="1995010" cy="303838"/>
          </a:xfrm>
          <a:prstGeom prst="rect">
            <a:avLst/>
          </a:prstGeom>
        </p:spPr>
      </p:pic>
    </p:spTree>
    <p:extLst>
      <p:ext uri="{BB962C8B-B14F-4D97-AF65-F5344CB8AC3E}">
        <p14:creationId xmlns:p14="http://schemas.microsoft.com/office/powerpoint/2010/main" val="1349472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10640"/>
          </a:xfrm>
        </p:spPr>
        <p:txBody>
          <a:bodyPr/>
          <a:lstStyle/>
          <a:p>
            <a:pPr algn="ctr"/>
            <a:r>
              <a:rPr lang="es-PE" dirty="0" smtClean="0"/>
              <a:t>3 tipos de secularización</a:t>
            </a:r>
            <a:endParaRPr lang="es-PE" dirty="0"/>
          </a:p>
        </p:txBody>
      </p:sp>
      <p:sp>
        <p:nvSpPr>
          <p:cNvPr id="3" name="Marcador de contenido 2"/>
          <p:cNvSpPr>
            <a:spLocks noGrp="1"/>
          </p:cNvSpPr>
          <p:nvPr>
            <p:ph idx="1"/>
          </p:nvPr>
        </p:nvSpPr>
        <p:spPr>
          <a:xfrm>
            <a:off x="838200" y="1595718"/>
            <a:ext cx="10515600" cy="4581245"/>
          </a:xfrm>
        </p:spPr>
        <p:txBody>
          <a:bodyPr>
            <a:normAutofit lnSpcReduction="10000"/>
          </a:bodyPr>
          <a:lstStyle/>
          <a:p>
            <a:r>
              <a:rPr lang="en-US" b="1" u="sng" dirty="0" err="1" smtClean="0"/>
              <a:t>Secularización</a:t>
            </a:r>
            <a:r>
              <a:rPr lang="en-US" b="1" u="sng" dirty="0" smtClean="0"/>
              <a:t> </a:t>
            </a:r>
            <a:r>
              <a:rPr lang="en-US" b="1" u="sng" dirty="0" err="1" smtClean="0"/>
              <a:t>como</a:t>
            </a:r>
            <a:r>
              <a:rPr lang="en-US" b="1" u="sng" dirty="0" smtClean="0"/>
              <a:t> “</a:t>
            </a:r>
            <a:r>
              <a:rPr lang="en-US" b="1" u="sng" dirty="0" err="1" smtClean="0"/>
              <a:t>privatización</a:t>
            </a:r>
            <a:r>
              <a:rPr lang="en-US" b="1" u="sng" dirty="0" smtClean="0"/>
              <a:t>”: </a:t>
            </a:r>
            <a:r>
              <a:rPr lang="en-US" dirty="0" smtClean="0"/>
              <a:t>Las </a:t>
            </a:r>
            <a:r>
              <a:rPr lang="en-US" dirty="0" err="1" smtClean="0"/>
              <a:t>creencias</a:t>
            </a:r>
            <a:r>
              <a:rPr lang="en-US" dirty="0" smtClean="0"/>
              <a:t> </a:t>
            </a:r>
            <a:r>
              <a:rPr lang="en-US" dirty="0" err="1" smtClean="0"/>
              <a:t>religiosas</a:t>
            </a:r>
            <a:r>
              <a:rPr lang="en-US" dirty="0" smtClean="0"/>
              <a:t> son del </a:t>
            </a:r>
            <a:r>
              <a:rPr lang="en-US" dirty="0" err="1" smtClean="0"/>
              <a:t>ámbito</a:t>
            </a:r>
            <a:r>
              <a:rPr lang="en-US" dirty="0" smtClean="0"/>
              <a:t> </a:t>
            </a:r>
            <a:r>
              <a:rPr lang="en-US" dirty="0" err="1" smtClean="0">
                <a:solidFill>
                  <a:srgbClr val="FF0000"/>
                </a:solidFill>
              </a:rPr>
              <a:t>privado</a:t>
            </a:r>
            <a:r>
              <a:rPr lang="en-US" dirty="0" smtClean="0"/>
              <a:t>, </a:t>
            </a:r>
            <a:r>
              <a:rPr lang="en-US" dirty="0" err="1" smtClean="0"/>
              <a:t>separadas</a:t>
            </a:r>
            <a:r>
              <a:rPr lang="en-US" dirty="0" smtClean="0"/>
              <a:t> de la </a:t>
            </a:r>
            <a:r>
              <a:rPr lang="en-US" dirty="0" err="1" smtClean="0"/>
              <a:t>esfera</a:t>
            </a:r>
            <a:r>
              <a:rPr lang="en-US" dirty="0" smtClean="0"/>
              <a:t> </a:t>
            </a:r>
            <a:r>
              <a:rPr lang="en-US" dirty="0" err="1" smtClean="0"/>
              <a:t>pública</a:t>
            </a:r>
            <a:r>
              <a:rPr lang="en-US" dirty="0" smtClean="0"/>
              <a:t>. </a:t>
            </a:r>
          </a:p>
          <a:p>
            <a:endParaRPr lang="en-US" dirty="0" smtClean="0"/>
          </a:p>
          <a:p>
            <a:r>
              <a:rPr lang="en-US" b="1" u="sng" dirty="0" err="1"/>
              <a:t>Secularización</a:t>
            </a:r>
            <a:r>
              <a:rPr lang="en-US" b="1" u="sng" dirty="0"/>
              <a:t> </a:t>
            </a:r>
            <a:r>
              <a:rPr lang="en-US" b="1" u="sng" dirty="0" err="1"/>
              <a:t>como</a:t>
            </a:r>
            <a:r>
              <a:rPr lang="en-US" b="1" u="sng" dirty="0"/>
              <a:t> </a:t>
            </a:r>
            <a:r>
              <a:rPr lang="en-US" b="1" u="sng" dirty="0" smtClean="0"/>
              <a:t>“</a:t>
            </a:r>
            <a:r>
              <a:rPr lang="en-US" b="1" u="sng" dirty="0" err="1" smtClean="0"/>
              <a:t>diferenciación</a:t>
            </a:r>
            <a:r>
              <a:rPr lang="en-US" b="1" u="sng" dirty="0" smtClean="0"/>
              <a:t>”: </a:t>
            </a:r>
            <a:r>
              <a:rPr lang="en-US" dirty="0" err="1"/>
              <a:t>En</a:t>
            </a:r>
            <a:r>
              <a:rPr lang="en-US" dirty="0"/>
              <a:t> la era </a:t>
            </a:r>
            <a:r>
              <a:rPr lang="en-US" dirty="0" err="1"/>
              <a:t>moderna</a:t>
            </a:r>
            <a:r>
              <a:rPr lang="en-US" dirty="0"/>
              <a:t> se da el </a:t>
            </a:r>
            <a:r>
              <a:rPr lang="en-US" dirty="0" err="1"/>
              <a:t>proceso</a:t>
            </a:r>
            <a:r>
              <a:rPr lang="en-US" dirty="0"/>
              <a:t> de </a:t>
            </a:r>
            <a:r>
              <a:rPr lang="en-US" dirty="0" err="1">
                <a:solidFill>
                  <a:srgbClr val="FF0000"/>
                </a:solidFill>
              </a:rPr>
              <a:t>diferenciar</a:t>
            </a:r>
            <a:r>
              <a:rPr lang="en-US" dirty="0">
                <a:solidFill>
                  <a:srgbClr val="FF0000"/>
                </a:solidFill>
              </a:rPr>
              <a:t> </a:t>
            </a:r>
            <a:r>
              <a:rPr lang="en-US" dirty="0" err="1">
                <a:solidFill>
                  <a:srgbClr val="FF0000"/>
                </a:solidFill>
              </a:rPr>
              <a:t>distintas</a:t>
            </a:r>
            <a:r>
              <a:rPr lang="en-US" dirty="0">
                <a:solidFill>
                  <a:srgbClr val="FF0000"/>
                </a:solidFill>
              </a:rPr>
              <a:t> </a:t>
            </a:r>
            <a:r>
              <a:rPr lang="en-US" dirty="0" err="1">
                <a:solidFill>
                  <a:srgbClr val="FF0000"/>
                </a:solidFill>
              </a:rPr>
              <a:t>instancias</a:t>
            </a:r>
            <a:r>
              <a:rPr lang="en-US" dirty="0">
                <a:solidFill>
                  <a:srgbClr val="FF0000"/>
                </a:solidFill>
              </a:rPr>
              <a:t> </a:t>
            </a:r>
            <a:r>
              <a:rPr lang="en-US" dirty="0"/>
              <a:t>de lo social y se les substrate </a:t>
            </a:r>
            <a:r>
              <a:rPr lang="en-US" dirty="0" err="1"/>
              <a:t>poder</a:t>
            </a:r>
            <a:r>
              <a:rPr lang="en-US" dirty="0"/>
              <a:t> </a:t>
            </a:r>
            <a:r>
              <a:rPr lang="en-US" dirty="0" err="1"/>
              <a:t>religioso</a:t>
            </a:r>
            <a:r>
              <a:rPr lang="en-US" dirty="0"/>
              <a:t>. </a:t>
            </a:r>
            <a:r>
              <a:rPr lang="en-US" dirty="0" smtClean="0"/>
              <a:t>(</a:t>
            </a:r>
            <a:r>
              <a:rPr lang="en-US" dirty="0" err="1" smtClean="0"/>
              <a:t>diferenciación</a:t>
            </a:r>
            <a:r>
              <a:rPr lang="en-US" dirty="0" smtClean="0"/>
              <a:t> + </a:t>
            </a:r>
            <a:r>
              <a:rPr lang="en-US" dirty="0" err="1" smtClean="0"/>
              <a:t>substracción</a:t>
            </a:r>
            <a:r>
              <a:rPr lang="en-US" dirty="0" smtClean="0"/>
              <a:t>)</a:t>
            </a:r>
          </a:p>
          <a:p>
            <a:endParaRPr lang="en-US" dirty="0" smtClean="0"/>
          </a:p>
          <a:p>
            <a:r>
              <a:rPr lang="en-US" b="1" u="sng" dirty="0" err="1"/>
              <a:t>Secularización</a:t>
            </a:r>
            <a:r>
              <a:rPr lang="en-US" b="1" u="sng" dirty="0"/>
              <a:t> </a:t>
            </a:r>
            <a:r>
              <a:rPr lang="en-US" b="1" u="sng" dirty="0" err="1"/>
              <a:t>como</a:t>
            </a:r>
            <a:r>
              <a:rPr lang="en-US" b="1" u="sng" dirty="0"/>
              <a:t> “</a:t>
            </a:r>
            <a:r>
              <a:rPr lang="en-US" b="1" u="sng" dirty="0" err="1"/>
              <a:t>fragmentación</a:t>
            </a:r>
            <a:r>
              <a:rPr lang="en-US" b="1" u="sng" dirty="0"/>
              <a:t>”:</a:t>
            </a:r>
            <a:r>
              <a:rPr lang="en-US" b="1" u="sng" dirty="0" smtClean="0"/>
              <a:t> </a:t>
            </a:r>
            <a:r>
              <a:rPr lang="en-US" dirty="0" err="1" smtClean="0"/>
              <a:t>En</a:t>
            </a:r>
            <a:r>
              <a:rPr lang="en-US" dirty="0" smtClean="0"/>
              <a:t> panoramas </a:t>
            </a:r>
            <a:r>
              <a:rPr lang="en-US" dirty="0" err="1" smtClean="0"/>
              <a:t>sociales</a:t>
            </a:r>
            <a:r>
              <a:rPr lang="en-US" dirty="0" smtClean="0"/>
              <a:t> </a:t>
            </a:r>
            <a:r>
              <a:rPr lang="en-US" dirty="0" err="1" smtClean="0"/>
              <a:t>multiculturales</a:t>
            </a:r>
            <a:r>
              <a:rPr lang="en-US" dirty="0" smtClean="0"/>
              <a:t> se </a:t>
            </a:r>
            <a:r>
              <a:rPr lang="en-US" dirty="0" err="1" smtClean="0"/>
              <a:t>comparte</a:t>
            </a:r>
            <a:r>
              <a:rPr lang="en-US" dirty="0" smtClean="0"/>
              <a:t> el </a:t>
            </a:r>
            <a:r>
              <a:rPr lang="en-US" dirty="0" err="1" smtClean="0"/>
              <a:t>espacio</a:t>
            </a:r>
            <a:r>
              <a:rPr lang="en-US" dirty="0" smtClean="0"/>
              <a:t> con </a:t>
            </a:r>
            <a:r>
              <a:rPr lang="en-US" dirty="0" err="1" smtClean="0"/>
              <a:t>muchas</a:t>
            </a:r>
            <a:r>
              <a:rPr lang="en-US" dirty="0" smtClean="0"/>
              <a:t> </a:t>
            </a:r>
            <a:r>
              <a:rPr lang="en-US" dirty="0" err="1" smtClean="0"/>
              <a:t>creencias</a:t>
            </a:r>
            <a:r>
              <a:rPr lang="en-US" dirty="0" smtClean="0"/>
              <a:t> y </a:t>
            </a:r>
            <a:r>
              <a:rPr lang="en-US" dirty="0" err="1" smtClean="0"/>
              <a:t>los</a:t>
            </a:r>
            <a:r>
              <a:rPr lang="en-US" dirty="0" smtClean="0"/>
              <a:t> </a:t>
            </a:r>
            <a:r>
              <a:rPr lang="en-US" dirty="0" err="1" smtClean="0"/>
              <a:t>individuos</a:t>
            </a:r>
            <a:r>
              <a:rPr lang="en-US" dirty="0" smtClean="0"/>
              <a:t> </a:t>
            </a:r>
            <a:r>
              <a:rPr lang="en-US" dirty="0" err="1" smtClean="0"/>
              <a:t>tienen</a:t>
            </a:r>
            <a:r>
              <a:rPr lang="en-US" dirty="0" smtClean="0"/>
              <a:t> la </a:t>
            </a:r>
            <a:r>
              <a:rPr lang="en-US" dirty="0" err="1" smtClean="0"/>
              <a:t>libertad</a:t>
            </a:r>
            <a:r>
              <a:rPr lang="en-US" dirty="0" smtClean="0"/>
              <a:t> de </a:t>
            </a:r>
            <a:r>
              <a:rPr lang="en-US" dirty="0" err="1" smtClean="0"/>
              <a:t>elegir</a:t>
            </a:r>
            <a:r>
              <a:rPr lang="en-US" dirty="0" smtClean="0"/>
              <a:t> a la religion </a:t>
            </a:r>
            <a:r>
              <a:rPr lang="en-US" dirty="0" err="1" smtClean="0"/>
              <a:t>como</a:t>
            </a:r>
            <a:r>
              <a:rPr lang="en-US" dirty="0" smtClean="0"/>
              <a:t> </a:t>
            </a:r>
            <a:r>
              <a:rPr lang="en-US" dirty="0" err="1" smtClean="0">
                <a:solidFill>
                  <a:srgbClr val="FF0000"/>
                </a:solidFill>
              </a:rPr>
              <a:t>una</a:t>
            </a:r>
            <a:r>
              <a:rPr lang="en-US" dirty="0" smtClean="0">
                <a:solidFill>
                  <a:srgbClr val="FF0000"/>
                </a:solidFill>
              </a:rPr>
              <a:t> </a:t>
            </a:r>
            <a:r>
              <a:rPr lang="en-US" dirty="0" err="1" smtClean="0">
                <a:solidFill>
                  <a:srgbClr val="FF0000"/>
                </a:solidFill>
              </a:rPr>
              <a:t>opción</a:t>
            </a:r>
            <a:r>
              <a:rPr lang="en-US" dirty="0" smtClean="0">
                <a:solidFill>
                  <a:srgbClr val="FF0000"/>
                </a:solidFill>
              </a:rPr>
              <a:t> entre </a:t>
            </a:r>
            <a:r>
              <a:rPr lang="en-US" dirty="0" err="1" smtClean="0">
                <a:solidFill>
                  <a:srgbClr val="FF0000"/>
                </a:solidFill>
              </a:rPr>
              <a:t>muchas</a:t>
            </a:r>
            <a:r>
              <a:rPr lang="en-US" dirty="0" smtClean="0"/>
              <a:t>. </a:t>
            </a:r>
            <a:endParaRPr lang="en-US" dirty="0"/>
          </a:p>
          <a:p>
            <a:endParaRPr lang="es-PE" dirty="0"/>
          </a:p>
        </p:txBody>
      </p:sp>
    </p:spTree>
    <p:extLst>
      <p:ext uri="{BB962C8B-B14F-4D97-AF65-F5344CB8AC3E}">
        <p14:creationId xmlns:p14="http://schemas.microsoft.com/office/powerpoint/2010/main" val="3218252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02511" y="205469"/>
            <a:ext cx="11052637" cy="3817892"/>
          </a:xfrm>
          <a:prstGeom prst="rect">
            <a:avLst/>
          </a:prstGeom>
        </p:spPr>
      </p:pic>
      <p:sp>
        <p:nvSpPr>
          <p:cNvPr id="5" name="CuadroTexto 4"/>
          <p:cNvSpPr txBox="1"/>
          <p:nvPr/>
        </p:nvSpPr>
        <p:spPr>
          <a:xfrm>
            <a:off x="8739051" y="3838695"/>
            <a:ext cx="862148" cy="369332"/>
          </a:xfrm>
          <a:prstGeom prst="rect">
            <a:avLst/>
          </a:prstGeom>
          <a:noFill/>
        </p:spPr>
        <p:txBody>
          <a:bodyPr wrap="square" rtlCol="0">
            <a:spAutoFit/>
          </a:bodyPr>
          <a:lstStyle/>
          <a:p>
            <a:r>
              <a:rPr lang="es-PE" dirty="0" smtClean="0"/>
              <a:t>p.116</a:t>
            </a:r>
            <a:endParaRPr lang="es-PE" dirty="0"/>
          </a:p>
        </p:txBody>
      </p:sp>
      <p:cxnSp>
        <p:nvCxnSpPr>
          <p:cNvPr id="7" name="Conector recto 6"/>
          <p:cNvCxnSpPr/>
          <p:nvPr/>
        </p:nvCxnSpPr>
        <p:spPr>
          <a:xfrm flipV="1">
            <a:off x="2495005" y="470263"/>
            <a:ext cx="3422469"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916091" y="3540034"/>
            <a:ext cx="326571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88274" y="4023361"/>
            <a:ext cx="194636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a:stretch>
            <a:fillRect/>
          </a:stretch>
        </p:blipFill>
        <p:spPr>
          <a:xfrm>
            <a:off x="3765689" y="4208027"/>
            <a:ext cx="4738231" cy="2610414"/>
          </a:xfrm>
          <a:prstGeom prst="rect">
            <a:avLst/>
          </a:prstGeom>
        </p:spPr>
      </p:pic>
      <p:pic>
        <p:nvPicPr>
          <p:cNvPr id="13" name="Imagen 12"/>
          <p:cNvPicPr>
            <a:picLocks noChangeAspect="1"/>
          </p:cNvPicPr>
          <p:nvPr/>
        </p:nvPicPr>
        <p:blipFill>
          <a:blip r:embed="rId4"/>
          <a:stretch>
            <a:fillRect/>
          </a:stretch>
        </p:blipFill>
        <p:spPr>
          <a:xfrm>
            <a:off x="1183634" y="4405857"/>
            <a:ext cx="1743075" cy="352425"/>
          </a:xfrm>
          <a:prstGeom prst="rect">
            <a:avLst/>
          </a:prstGeom>
        </p:spPr>
      </p:pic>
      <p:pic>
        <p:nvPicPr>
          <p:cNvPr id="14" name="Imagen 13"/>
          <p:cNvPicPr>
            <a:picLocks noChangeAspect="1"/>
          </p:cNvPicPr>
          <p:nvPr/>
        </p:nvPicPr>
        <p:blipFill>
          <a:blip r:embed="rId5"/>
          <a:stretch>
            <a:fillRect/>
          </a:stretch>
        </p:blipFill>
        <p:spPr>
          <a:xfrm>
            <a:off x="1311591" y="4758282"/>
            <a:ext cx="1352550" cy="390525"/>
          </a:xfrm>
          <a:prstGeom prst="rect">
            <a:avLst/>
          </a:prstGeom>
        </p:spPr>
      </p:pic>
      <p:pic>
        <p:nvPicPr>
          <p:cNvPr id="15" name="Imagen 14"/>
          <p:cNvPicPr>
            <a:picLocks noChangeAspect="1"/>
          </p:cNvPicPr>
          <p:nvPr/>
        </p:nvPicPr>
        <p:blipFill>
          <a:blip r:embed="rId6"/>
          <a:stretch>
            <a:fillRect/>
          </a:stretch>
        </p:blipFill>
        <p:spPr>
          <a:xfrm>
            <a:off x="1442560" y="5275246"/>
            <a:ext cx="1000125" cy="276225"/>
          </a:xfrm>
          <a:prstGeom prst="rect">
            <a:avLst/>
          </a:prstGeom>
        </p:spPr>
      </p:pic>
      <p:pic>
        <p:nvPicPr>
          <p:cNvPr id="16" name="Imagen 15"/>
          <p:cNvPicPr>
            <a:picLocks noChangeAspect="1"/>
          </p:cNvPicPr>
          <p:nvPr/>
        </p:nvPicPr>
        <p:blipFill>
          <a:blip r:embed="rId7"/>
          <a:stretch>
            <a:fillRect/>
          </a:stretch>
        </p:blipFill>
        <p:spPr>
          <a:xfrm>
            <a:off x="1380580" y="5677910"/>
            <a:ext cx="1114425" cy="266700"/>
          </a:xfrm>
          <a:prstGeom prst="rect">
            <a:avLst/>
          </a:prstGeom>
        </p:spPr>
      </p:pic>
      <p:pic>
        <p:nvPicPr>
          <p:cNvPr id="18" name="Imagen 17"/>
          <p:cNvPicPr>
            <a:picLocks noChangeAspect="1"/>
          </p:cNvPicPr>
          <p:nvPr/>
        </p:nvPicPr>
        <p:blipFill>
          <a:blip r:embed="rId8"/>
          <a:stretch>
            <a:fillRect/>
          </a:stretch>
        </p:blipFill>
        <p:spPr>
          <a:xfrm>
            <a:off x="559116" y="6216538"/>
            <a:ext cx="2857500" cy="257175"/>
          </a:xfrm>
          <a:prstGeom prst="rect">
            <a:avLst/>
          </a:prstGeom>
        </p:spPr>
      </p:pic>
    </p:spTree>
    <p:extLst>
      <p:ext uri="{BB962C8B-B14F-4D97-AF65-F5344CB8AC3E}">
        <p14:creationId xmlns:p14="http://schemas.microsoft.com/office/powerpoint/2010/main" val="344057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981700" y="4545106"/>
            <a:ext cx="53721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09602" y="4545106"/>
            <a:ext cx="234223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058039" y="4656744"/>
            <a:ext cx="3299011" cy="646331"/>
          </a:xfrm>
          <a:prstGeom prst="rect">
            <a:avLst/>
          </a:prstGeom>
          <a:noFill/>
        </p:spPr>
        <p:txBody>
          <a:bodyPr wrap="square" rtlCol="0">
            <a:spAutoFit/>
          </a:bodyPr>
          <a:lstStyle/>
          <a:p>
            <a:r>
              <a:rPr lang="es-PE" dirty="0" smtClean="0"/>
              <a:t>Encantamiento</a:t>
            </a:r>
          </a:p>
          <a:p>
            <a:r>
              <a:rPr lang="es-PE" dirty="0" smtClean="0"/>
              <a:t>Yo Poroso/vulnerable</a:t>
            </a:r>
            <a:endParaRPr lang="es-PE" dirty="0"/>
          </a:p>
        </p:txBody>
      </p:sp>
      <p:sp>
        <p:nvSpPr>
          <p:cNvPr id="36" name="CuadroTexto 35"/>
          <p:cNvSpPr txBox="1"/>
          <p:nvPr/>
        </p:nvSpPr>
        <p:spPr>
          <a:xfrm>
            <a:off x="7642411" y="4652350"/>
            <a:ext cx="3299011" cy="646331"/>
          </a:xfrm>
          <a:prstGeom prst="rect">
            <a:avLst/>
          </a:prstGeom>
          <a:noFill/>
        </p:spPr>
        <p:txBody>
          <a:bodyPr wrap="square" rtlCol="0">
            <a:spAutoFit/>
          </a:bodyPr>
          <a:lstStyle/>
          <a:p>
            <a:r>
              <a:rPr lang="es-PE" dirty="0" smtClean="0"/>
              <a:t>Des - Encantamiento</a:t>
            </a:r>
          </a:p>
          <a:p>
            <a:r>
              <a:rPr lang="es-PE" dirty="0" smtClean="0"/>
              <a:t>Yo Blindado / impermeable</a:t>
            </a:r>
            <a:endParaRPr lang="es-PE" dirty="0"/>
          </a:p>
        </p:txBody>
      </p:sp>
      <p:pic>
        <p:nvPicPr>
          <p:cNvPr id="40" name="Imagen 39"/>
          <p:cNvPicPr>
            <a:picLocks noChangeAspect="1"/>
          </p:cNvPicPr>
          <p:nvPr/>
        </p:nvPicPr>
        <p:blipFill>
          <a:blip r:embed="rId2"/>
          <a:stretch>
            <a:fillRect/>
          </a:stretch>
        </p:blipFill>
        <p:spPr>
          <a:xfrm>
            <a:off x="2263417" y="6006353"/>
            <a:ext cx="7436566" cy="573741"/>
          </a:xfrm>
          <a:prstGeom prst="rect">
            <a:avLst/>
          </a:prstGeom>
        </p:spPr>
      </p:pic>
      <p:sp>
        <p:nvSpPr>
          <p:cNvPr id="41" name="Rectángulo 40"/>
          <p:cNvSpPr/>
          <p:nvPr/>
        </p:nvSpPr>
        <p:spPr>
          <a:xfrm>
            <a:off x="7023848" y="6293223"/>
            <a:ext cx="2676135" cy="28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p. 188</a:t>
            </a:r>
            <a:endParaRPr lang="es-PE" dirty="0">
              <a:solidFill>
                <a:schemeClr val="tx1"/>
              </a:solidFill>
            </a:endParaRPr>
          </a:p>
        </p:txBody>
      </p:sp>
      <p:sp>
        <p:nvSpPr>
          <p:cNvPr id="42" name="CuadroTexto 41"/>
          <p:cNvSpPr txBox="1"/>
          <p:nvPr/>
        </p:nvSpPr>
        <p:spPr>
          <a:xfrm>
            <a:off x="3317042" y="4340633"/>
            <a:ext cx="2810435" cy="369332"/>
          </a:xfrm>
          <a:prstGeom prst="rect">
            <a:avLst/>
          </a:prstGeom>
          <a:noFill/>
        </p:spPr>
        <p:txBody>
          <a:bodyPr wrap="square" rtlCol="0">
            <a:spAutoFit/>
          </a:bodyPr>
          <a:lstStyle/>
          <a:p>
            <a:r>
              <a:rPr lang="es-PE" dirty="0" smtClean="0">
                <a:solidFill>
                  <a:srgbClr val="FF0000"/>
                </a:solidFill>
              </a:rPr>
              <a:t>Proceso de desinserción</a:t>
            </a:r>
            <a:endParaRPr lang="es-PE" dirty="0">
              <a:solidFill>
                <a:srgbClr val="FF0000"/>
              </a:solidFill>
            </a:endParaRPr>
          </a:p>
        </p:txBody>
      </p:sp>
      <p:sp>
        <p:nvSpPr>
          <p:cNvPr id="4" name="CuadroTexto 3"/>
          <p:cNvSpPr txBox="1"/>
          <p:nvPr/>
        </p:nvSpPr>
        <p:spPr>
          <a:xfrm>
            <a:off x="2014817" y="55554"/>
            <a:ext cx="9412941" cy="369332"/>
          </a:xfrm>
          <a:prstGeom prst="rect">
            <a:avLst/>
          </a:prstGeom>
          <a:noFill/>
        </p:spPr>
        <p:txBody>
          <a:bodyPr wrap="square" rtlCol="0">
            <a:spAutoFit/>
          </a:bodyPr>
          <a:lstStyle/>
          <a:p>
            <a:r>
              <a:rPr lang="es-PE" dirty="0" smtClean="0"/>
              <a:t>*Notar imposibilidad de plasmar linealmente un proceso cronológicamente irregular.</a:t>
            </a:r>
            <a:endParaRPr lang="es-PE" dirty="0"/>
          </a:p>
        </p:txBody>
      </p:sp>
      <p:sp>
        <p:nvSpPr>
          <p:cNvPr id="34" name="CuadroTexto 33"/>
          <p:cNvSpPr txBox="1"/>
          <p:nvPr/>
        </p:nvSpPr>
        <p:spPr>
          <a:xfrm>
            <a:off x="10483103" y="3791531"/>
            <a:ext cx="1741394" cy="646331"/>
          </a:xfrm>
          <a:prstGeom prst="rect">
            <a:avLst/>
          </a:prstGeom>
          <a:noFill/>
        </p:spPr>
        <p:txBody>
          <a:bodyPr wrap="square" rtlCol="0">
            <a:spAutoFit/>
          </a:bodyPr>
          <a:lstStyle/>
          <a:p>
            <a:r>
              <a:rPr lang="es-PE" dirty="0" smtClean="0"/>
              <a:t>Intentos de Re-Encantamiento</a:t>
            </a:r>
            <a:endParaRPr lang="es-PE" dirty="0"/>
          </a:p>
        </p:txBody>
      </p:sp>
      <p:pic>
        <p:nvPicPr>
          <p:cNvPr id="32" name="Imagen 31"/>
          <p:cNvPicPr>
            <a:picLocks noChangeAspect="1"/>
          </p:cNvPicPr>
          <p:nvPr/>
        </p:nvPicPr>
        <p:blipFill>
          <a:blip r:embed="rId3"/>
          <a:stretch>
            <a:fillRect/>
          </a:stretch>
        </p:blipFill>
        <p:spPr>
          <a:xfrm>
            <a:off x="5302623" y="451238"/>
            <a:ext cx="5369306" cy="775034"/>
          </a:xfrm>
          <a:prstGeom prst="rect">
            <a:avLst/>
          </a:prstGeom>
        </p:spPr>
      </p:pic>
      <p:pic>
        <p:nvPicPr>
          <p:cNvPr id="2" name="Imagen 1"/>
          <p:cNvPicPr>
            <a:picLocks noChangeAspect="1"/>
          </p:cNvPicPr>
          <p:nvPr/>
        </p:nvPicPr>
        <p:blipFill>
          <a:blip r:embed="rId4"/>
          <a:stretch>
            <a:fillRect/>
          </a:stretch>
        </p:blipFill>
        <p:spPr>
          <a:xfrm>
            <a:off x="5365376" y="1179302"/>
            <a:ext cx="4162425" cy="238125"/>
          </a:xfrm>
          <a:prstGeom prst="rect">
            <a:avLst/>
          </a:prstGeom>
        </p:spPr>
      </p:pic>
      <p:sp>
        <p:nvSpPr>
          <p:cNvPr id="37" name="CuadroTexto 36"/>
          <p:cNvSpPr txBox="1"/>
          <p:nvPr/>
        </p:nvSpPr>
        <p:spPr>
          <a:xfrm>
            <a:off x="9587224" y="1175238"/>
            <a:ext cx="640993" cy="369332"/>
          </a:xfrm>
          <a:prstGeom prst="rect">
            <a:avLst/>
          </a:prstGeom>
          <a:noFill/>
        </p:spPr>
        <p:txBody>
          <a:bodyPr wrap="square" rtlCol="0">
            <a:spAutoFit/>
          </a:bodyPr>
          <a:lstStyle/>
          <a:p>
            <a:r>
              <a:rPr lang="es-PE" dirty="0" smtClean="0"/>
              <a:t>p.46</a:t>
            </a:r>
            <a:endParaRPr lang="es-PE" dirty="0"/>
          </a:p>
        </p:txBody>
      </p:sp>
    </p:spTree>
    <p:extLst>
      <p:ext uri="{BB962C8B-B14F-4D97-AF65-F5344CB8AC3E}">
        <p14:creationId xmlns:p14="http://schemas.microsoft.com/office/powerpoint/2010/main" val="1576520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2005</TotalTime>
  <Words>878</Words>
  <Application>Microsoft Office PowerPoint</Application>
  <PresentationFormat>Panorámica</PresentationFormat>
  <Paragraphs>118</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Secularización</vt:lpstr>
      <vt:lpstr>3 tipos de secularización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58</cp:revision>
  <dcterms:created xsi:type="dcterms:W3CDTF">2023-09-14T03:45:26Z</dcterms:created>
  <dcterms:modified xsi:type="dcterms:W3CDTF">2023-09-21T14:37:53Z</dcterms:modified>
</cp:coreProperties>
</file>