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302" r:id="rId3"/>
    <p:sldId id="298" r:id="rId4"/>
    <p:sldId id="299" r:id="rId5"/>
    <p:sldId id="324" r:id="rId6"/>
    <p:sldId id="308" r:id="rId7"/>
    <p:sldId id="256" r:id="rId8"/>
    <p:sldId id="279" r:id="rId9"/>
    <p:sldId id="280" r:id="rId10"/>
    <p:sldId id="325" r:id="rId11"/>
    <p:sldId id="283" r:id="rId12"/>
    <p:sldId id="288" r:id="rId13"/>
    <p:sldId id="289" r:id="rId14"/>
    <p:sldId id="319" r:id="rId15"/>
    <p:sldId id="309" r:id="rId16"/>
    <p:sldId id="310" r:id="rId17"/>
    <p:sldId id="311" r:id="rId18"/>
    <p:sldId id="326" r:id="rId19"/>
    <p:sldId id="327" r:id="rId20"/>
    <p:sldId id="328" r:id="rId21"/>
    <p:sldId id="312" r:id="rId22"/>
    <p:sldId id="322" r:id="rId23"/>
    <p:sldId id="314" r:id="rId24"/>
    <p:sldId id="323" r:id="rId25"/>
    <p:sldId id="329" r:id="rId26"/>
    <p:sldId id="333" r:id="rId27"/>
    <p:sldId id="330" r:id="rId28"/>
    <p:sldId id="331" r:id="rId29"/>
    <p:sldId id="332" r:id="rId30"/>
    <p:sldId id="318" r:id="rId31"/>
    <p:sldId id="316" r:id="rId32"/>
    <p:sldId id="317" r:id="rId33"/>
    <p:sldId id="320" r:id="rId34"/>
    <p:sldId id="304" r:id="rId35"/>
    <p:sldId id="321" r:id="rId36"/>
    <p:sldId id="306" r:id="rId3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61" autoAdjust="0"/>
    <p:restoredTop sz="94660"/>
  </p:normalViewPr>
  <p:slideViewPr>
    <p:cSldViewPr snapToGrid="0">
      <p:cViewPr varScale="1">
        <p:scale>
          <a:sx n="49" d="100"/>
          <a:sy n="49" d="100"/>
        </p:scale>
        <p:origin x="7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72AF501A-13EC-4A9D-BBBE-13C0FDC72354}" type="datetimeFigureOut">
              <a:rPr lang="es-PE" smtClean="0"/>
              <a:t>18/06/2023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328044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2AF501A-13EC-4A9D-BBBE-13C0FDC72354}" type="datetimeFigureOut">
              <a:rPr lang="es-PE" smtClean="0"/>
              <a:t>18/06/2023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11352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2AF501A-13EC-4A9D-BBBE-13C0FDC72354}" type="datetimeFigureOut">
              <a:rPr lang="es-PE" smtClean="0"/>
              <a:t>18/06/2023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57562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2AF501A-13EC-4A9D-BBBE-13C0FDC72354}" type="datetimeFigureOut">
              <a:rPr lang="es-PE" smtClean="0"/>
              <a:t>18/06/2023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177316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2AF501A-13EC-4A9D-BBBE-13C0FDC72354}" type="datetimeFigureOut">
              <a:rPr lang="es-PE" smtClean="0"/>
              <a:t>18/06/2023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65385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72AF501A-13EC-4A9D-BBBE-13C0FDC72354}" type="datetimeFigureOut">
              <a:rPr lang="es-PE" smtClean="0"/>
              <a:t>18/06/2023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375521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72AF501A-13EC-4A9D-BBBE-13C0FDC72354}" type="datetimeFigureOut">
              <a:rPr lang="es-PE" smtClean="0"/>
              <a:t>18/06/2023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260474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72AF501A-13EC-4A9D-BBBE-13C0FDC72354}" type="datetimeFigureOut">
              <a:rPr lang="es-PE" smtClean="0"/>
              <a:t>18/06/2023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937727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2AF501A-13EC-4A9D-BBBE-13C0FDC72354}" type="datetimeFigureOut">
              <a:rPr lang="es-PE" smtClean="0"/>
              <a:t>18/06/2023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226580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2AF501A-13EC-4A9D-BBBE-13C0FDC72354}" type="datetimeFigureOut">
              <a:rPr lang="es-PE" smtClean="0"/>
              <a:t>18/06/2023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118898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2AF501A-13EC-4A9D-BBBE-13C0FDC72354}" type="datetimeFigureOut">
              <a:rPr lang="es-PE" smtClean="0"/>
              <a:t>18/06/2023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5F1F4FEA-1C3A-4127-9360-3CB58458C32D}" type="slidenum">
              <a:rPr lang="es-PE" smtClean="0"/>
              <a:t>‹Nº›</a:t>
            </a:fld>
            <a:endParaRPr lang="es-PE"/>
          </a:p>
        </p:txBody>
      </p:sp>
    </p:spTree>
    <p:extLst>
      <p:ext uri="{BB962C8B-B14F-4D97-AF65-F5344CB8AC3E}">
        <p14:creationId xmlns:p14="http://schemas.microsoft.com/office/powerpoint/2010/main" val="413883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F501A-13EC-4A9D-BBBE-13C0FDC72354}" type="datetimeFigureOut">
              <a:rPr lang="es-PE" smtClean="0"/>
              <a:t>18/06/2023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F4FEA-1C3A-4127-9360-3CB58458C32D}" type="slidenum">
              <a:rPr lang="es-PE" smtClean="0"/>
              <a:t>‹Nº›</a:t>
            </a:fld>
            <a:endParaRPr lang="es-PE"/>
          </a:p>
        </p:txBody>
      </p:sp>
    </p:spTree>
    <p:extLst>
      <p:ext uri="{BB962C8B-B14F-4D97-AF65-F5344CB8AC3E}">
        <p14:creationId xmlns:p14="http://schemas.microsoft.com/office/powerpoint/2010/main" val="38110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semana.com/resizer/5PkKQWmuY2ns4L9xlnw9cbuCzTI=/1280x0/smart/filters:format(jpg):quality(80)/cloudfront-us-east-1.images.arcpublishing.com/semana/OL7WRH5SDRHNJLBW5YCG6XPQW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932991" y="2921712"/>
            <a:ext cx="6907763" cy="3311137"/>
          </a:xfrm>
        </p:spPr>
        <p:txBody>
          <a:bodyPr>
            <a:noAutofit/>
          </a:bodyPr>
          <a:lstStyle/>
          <a:p>
            <a:r>
              <a:rPr lang="es-PE" sz="6000" b="1" dirty="0" smtClean="0">
                <a:solidFill>
                  <a:srgbClr val="FF0000"/>
                </a:solidFill>
              </a:rPr>
              <a:t>Kant</a:t>
            </a:r>
            <a:r>
              <a:rPr lang="es-PE" sz="6000" b="1" dirty="0" smtClean="0">
                <a:solidFill>
                  <a:schemeClr val="bg1"/>
                </a:solidFill>
              </a:rPr>
              <a:t>: </a:t>
            </a:r>
            <a:br>
              <a:rPr lang="es-PE" sz="6000" b="1" dirty="0" smtClean="0">
                <a:solidFill>
                  <a:schemeClr val="bg1"/>
                </a:solidFill>
              </a:rPr>
            </a:br>
            <a:r>
              <a:rPr lang="es-PE" sz="6000" b="1" dirty="0" smtClean="0">
                <a:solidFill>
                  <a:schemeClr val="bg1"/>
                </a:solidFill>
              </a:rPr>
              <a:t>Ilustración, </a:t>
            </a:r>
            <a:br>
              <a:rPr lang="es-PE" sz="6000" b="1" dirty="0" smtClean="0">
                <a:solidFill>
                  <a:schemeClr val="bg1"/>
                </a:solidFill>
              </a:rPr>
            </a:br>
            <a:r>
              <a:rPr lang="es-PE" sz="6000" b="1" dirty="0" smtClean="0">
                <a:solidFill>
                  <a:schemeClr val="bg1"/>
                </a:solidFill>
              </a:rPr>
              <a:t>Proyecto Crítico </a:t>
            </a:r>
            <a:br>
              <a:rPr lang="es-PE" sz="6000" b="1" dirty="0" smtClean="0">
                <a:solidFill>
                  <a:schemeClr val="bg1"/>
                </a:solidFill>
              </a:rPr>
            </a:br>
            <a:r>
              <a:rPr lang="es-PE" sz="6000" b="1" dirty="0" smtClean="0">
                <a:solidFill>
                  <a:schemeClr val="bg1"/>
                </a:solidFill>
              </a:rPr>
              <a:t>y Educación</a:t>
            </a:r>
            <a:endParaRPr lang="es-PE" sz="6000" b="1" dirty="0">
              <a:solidFill>
                <a:schemeClr val="bg1"/>
              </a:solidFill>
            </a:endParaRPr>
          </a:p>
        </p:txBody>
      </p:sp>
    </p:spTree>
    <p:extLst>
      <p:ext uri="{BB962C8B-B14F-4D97-AF65-F5344CB8AC3E}">
        <p14:creationId xmlns:p14="http://schemas.microsoft.com/office/powerpoint/2010/main" val="390894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400" dirty="0"/>
              <a:t>Figueroa, Maximiliano. </a:t>
            </a:r>
            <a:r>
              <a:rPr lang="es-PE" sz="2400" i="1" dirty="0"/>
              <a:t>Kant y el sentido ético de la educación. Una lectura en la época de la globalización.</a:t>
            </a:r>
            <a:r>
              <a:rPr lang="es-PE" sz="2400" dirty="0"/>
              <a:t> En: Persona y Sociedad, Universidad Alberto Hurtado, Vol. XX, Nº3, 2006, pp. 73-87. </a:t>
            </a:r>
            <a:br>
              <a:rPr lang="es-PE" sz="2400" dirty="0"/>
            </a:br>
            <a:endParaRPr lang="es-PE" sz="2400" dirty="0"/>
          </a:p>
        </p:txBody>
      </p:sp>
      <p:sp>
        <p:nvSpPr>
          <p:cNvPr id="3" name="Marcador de contenido 2"/>
          <p:cNvSpPr>
            <a:spLocks noGrp="1"/>
          </p:cNvSpPr>
          <p:nvPr>
            <p:ph idx="1"/>
          </p:nvPr>
        </p:nvSpPr>
        <p:spPr>
          <a:xfrm>
            <a:off x="838200" y="2724911"/>
            <a:ext cx="10515600" cy="3452051"/>
          </a:xfrm>
        </p:spPr>
        <p:txBody>
          <a:bodyPr/>
          <a:lstStyle/>
          <a:p>
            <a:r>
              <a:rPr lang="es-PE" dirty="0"/>
              <a:t>“¡Atrévete!” significa haz el esfuerzo, ten el valor. ¿Pero por qué alguien aceptaría vivir bajo la guía de otro? Respuesta de Kant: por comodidad y por temor, por pereza y cobardía. Aquí es donde suelen afincarse los autoritarismos y los paternalismos, aquí radica la contribución de los individuos para que estas lógicas de sometimiento logren su fuerza y eficacia.” (2006, p.80)</a:t>
            </a:r>
            <a:endParaRPr lang="es-PE" dirty="0"/>
          </a:p>
        </p:txBody>
      </p:sp>
    </p:spTree>
    <p:extLst>
      <p:ext uri="{BB962C8B-B14F-4D97-AF65-F5344CB8AC3E}">
        <p14:creationId xmlns:p14="http://schemas.microsoft.com/office/powerpoint/2010/main" val="72567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80441" y="2139042"/>
            <a:ext cx="10707705" cy="2405354"/>
          </a:xfrm>
          <a:prstGeom prst="rect">
            <a:avLst/>
          </a:prstGeom>
        </p:spPr>
      </p:pic>
      <p:sp>
        <p:nvSpPr>
          <p:cNvPr id="5" name="Rectángulo 4"/>
          <p:cNvSpPr/>
          <p:nvPr/>
        </p:nvSpPr>
        <p:spPr>
          <a:xfrm>
            <a:off x="2972966" y="4152511"/>
            <a:ext cx="8315180" cy="391885"/>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6" name="Rectángulo 5"/>
          <p:cNvSpPr/>
          <p:nvPr/>
        </p:nvSpPr>
        <p:spPr>
          <a:xfrm>
            <a:off x="8328738" y="2771581"/>
            <a:ext cx="2959408" cy="373224"/>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7" name="Rectángulo 6"/>
          <p:cNvSpPr/>
          <p:nvPr/>
        </p:nvSpPr>
        <p:spPr>
          <a:xfrm>
            <a:off x="808264" y="3126144"/>
            <a:ext cx="5126029" cy="373224"/>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45694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17130" y="2257523"/>
            <a:ext cx="11595461" cy="2295428"/>
          </a:xfrm>
          <a:prstGeom prst="rect">
            <a:avLst/>
          </a:prstGeom>
        </p:spPr>
      </p:pic>
      <p:sp>
        <p:nvSpPr>
          <p:cNvPr id="2" name="Rectángulo 1"/>
          <p:cNvSpPr/>
          <p:nvPr/>
        </p:nvSpPr>
        <p:spPr>
          <a:xfrm>
            <a:off x="6705600" y="3981451"/>
            <a:ext cx="1428750" cy="4000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25042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2045" y="2253635"/>
            <a:ext cx="11721527" cy="2147305"/>
          </a:xfrm>
          <a:prstGeom prst="rect">
            <a:avLst/>
          </a:prstGeom>
        </p:spPr>
      </p:pic>
      <p:sp>
        <p:nvSpPr>
          <p:cNvPr id="2" name="Rectángulo 1"/>
          <p:cNvSpPr/>
          <p:nvPr/>
        </p:nvSpPr>
        <p:spPr>
          <a:xfrm>
            <a:off x="8115300" y="3905250"/>
            <a:ext cx="1314450" cy="4956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426679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705224" y="190499"/>
            <a:ext cx="4333875" cy="6532217"/>
          </a:xfrm>
          <a:prstGeom prst="rect">
            <a:avLst/>
          </a:prstGeom>
        </p:spPr>
      </p:pic>
    </p:spTree>
    <p:extLst>
      <p:ext uri="{BB962C8B-B14F-4D97-AF65-F5344CB8AC3E}">
        <p14:creationId xmlns:p14="http://schemas.microsoft.com/office/powerpoint/2010/main" val="61269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3200" dirty="0"/>
              <a:t>Kant, I. </a:t>
            </a:r>
            <a:r>
              <a:rPr lang="es-PE" sz="3200" i="1" dirty="0">
                <a:solidFill>
                  <a:srgbClr val="FF0000"/>
                </a:solidFill>
              </a:rPr>
              <a:t>Lecciones de ética</a:t>
            </a:r>
            <a:r>
              <a:rPr lang="es-PE" sz="3200" dirty="0"/>
              <a:t>. Editorial Crítica, Barcelona, 1988.</a:t>
            </a:r>
            <a:br>
              <a:rPr lang="es-PE" sz="3200" dirty="0"/>
            </a:br>
            <a:endParaRPr lang="es-PE" sz="3200" dirty="0"/>
          </a:p>
        </p:txBody>
      </p:sp>
      <p:sp>
        <p:nvSpPr>
          <p:cNvPr id="3" name="Marcador de contenido 2"/>
          <p:cNvSpPr>
            <a:spLocks noGrp="1"/>
          </p:cNvSpPr>
          <p:nvPr>
            <p:ph idx="1"/>
          </p:nvPr>
        </p:nvSpPr>
        <p:spPr>
          <a:xfrm>
            <a:off x="838200" y="1825625"/>
            <a:ext cx="4114800" cy="4351338"/>
          </a:xfrm>
        </p:spPr>
        <p:txBody>
          <a:bodyPr>
            <a:normAutofit/>
          </a:bodyPr>
          <a:lstStyle/>
          <a:p>
            <a:pPr marL="0" indent="0" algn="just">
              <a:buNone/>
            </a:pPr>
            <a:r>
              <a:rPr lang="es-PE" dirty="0"/>
              <a:t>“¿A qué exigencias ha de responder entonces la formación del hombre, a las de la </a:t>
            </a:r>
            <a:r>
              <a:rPr lang="es-PE" dirty="0">
                <a:solidFill>
                  <a:srgbClr val="FF0000"/>
                </a:solidFill>
              </a:rPr>
              <a:t>naturaleza</a:t>
            </a:r>
            <a:r>
              <a:rPr lang="es-PE" dirty="0"/>
              <a:t> o a las de la </a:t>
            </a:r>
            <a:r>
              <a:rPr lang="es-PE" dirty="0">
                <a:solidFill>
                  <a:srgbClr val="FF0000"/>
                </a:solidFill>
              </a:rPr>
              <a:t>sociedad civil</a:t>
            </a:r>
            <a:r>
              <a:rPr lang="es-PE" dirty="0"/>
              <a:t>? </a:t>
            </a:r>
            <a:r>
              <a:rPr lang="es-PE" dirty="0">
                <a:solidFill>
                  <a:srgbClr val="FF0000"/>
                </a:solidFill>
              </a:rPr>
              <a:t>Ambas</a:t>
            </a:r>
            <a:r>
              <a:rPr lang="es-PE" dirty="0"/>
              <a:t> cosas han de ser tenidas en cuenta por la </a:t>
            </a:r>
            <a:r>
              <a:rPr lang="es-PE" dirty="0">
                <a:solidFill>
                  <a:srgbClr val="FF0000"/>
                </a:solidFill>
              </a:rPr>
              <a:t>educación</a:t>
            </a:r>
            <a:r>
              <a:rPr lang="es-PE" dirty="0"/>
              <a:t>, regla primordial en la formación del hombre civilizado</a:t>
            </a:r>
            <a:r>
              <a:rPr lang="es-PE" dirty="0" smtClean="0"/>
              <a:t>.” </a:t>
            </a:r>
            <a:r>
              <a:rPr lang="es-PE" dirty="0"/>
              <a:t>(Kant, 1988, p.297)</a:t>
            </a:r>
          </a:p>
          <a:p>
            <a:endParaRPr lang="es-PE" dirty="0"/>
          </a:p>
        </p:txBody>
      </p:sp>
      <p:pic>
        <p:nvPicPr>
          <p:cNvPr id="4" name="Imagen 3"/>
          <p:cNvPicPr>
            <a:picLocks noChangeAspect="1"/>
          </p:cNvPicPr>
          <p:nvPr/>
        </p:nvPicPr>
        <p:blipFill>
          <a:blip r:embed="rId2"/>
          <a:stretch>
            <a:fillRect/>
          </a:stretch>
        </p:blipFill>
        <p:spPr>
          <a:xfrm>
            <a:off x="6267450" y="1310988"/>
            <a:ext cx="4286250" cy="5380612"/>
          </a:xfrm>
          <a:prstGeom prst="rect">
            <a:avLst/>
          </a:prstGeom>
        </p:spPr>
      </p:pic>
    </p:spTree>
    <p:extLst>
      <p:ext uri="{BB962C8B-B14F-4D97-AF65-F5344CB8AC3E}">
        <p14:creationId xmlns:p14="http://schemas.microsoft.com/office/powerpoint/2010/main" val="339774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3200" dirty="0"/>
              <a:t>Kant, I. </a:t>
            </a:r>
            <a:r>
              <a:rPr lang="es-PE" sz="3200" i="1" dirty="0">
                <a:solidFill>
                  <a:srgbClr val="FF0000"/>
                </a:solidFill>
              </a:rPr>
              <a:t>Lecciones de ética</a:t>
            </a:r>
            <a:r>
              <a:rPr lang="es-PE" sz="3200" dirty="0"/>
              <a:t>. Editorial Crítica, Barcelona, 1988.</a:t>
            </a:r>
            <a:br>
              <a:rPr lang="es-PE" sz="3200" dirty="0"/>
            </a:br>
            <a:endParaRPr lang="es-PE" sz="3200" dirty="0"/>
          </a:p>
        </p:txBody>
      </p:sp>
      <p:sp>
        <p:nvSpPr>
          <p:cNvPr id="3" name="Marcador de contenido 2"/>
          <p:cNvSpPr>
            <a:spLocks noGrp="1"/>
          </p:cNvSpPr>
          <p:nvPr>
            <p:ph idx="1"/>
          </p:nvPr>
        </p:nvSpPr>
        <p:spPr>
          <a:xfrm>
            <a:off x="6267450" y="1825625"/>
            <a:ext cx="5086350" cy="4351338"/>
          </a:xfrm>
        </p:spPr>
        <p:txBody>
          <a:bodyPr>
            <a:normAutofit/>
          </a:bodyPr>
          <a:lstStyle/>
          <a:p>
            <a:r>
              <a:rPr lang="es-PE" dirty="0" smtClean="0"/>
              <a:t>A </a:t>
            </a:r>
            <a:r>
              <a:rPr lang="es-PE" dirty="0"/>
              <a:t>través de la </a:t>
            </a:r>
            <a:r>
              <a:rPr lang="es-PE" dirty="0">
                <a:solidFill>
                  <a:srgbClr val="FF0000"/>
                </a:solidFill>
              </a:rPr>
              <a:t>disciplina</a:t>
            </a:r>
            <a:r>
              <a:rPr lang="es-PE" dirty="0"/>
              <a:t> se forja el </a:t>
            </a:r>
            <a:r>
              <a:rPr lang="es-PE" dirty="0">
                <a:solidFill>
                  <a:srgbClr val="FF0000"/>
                </a:solidFill>
              </a:rPr>
              <a:t>temperamento</a:t>
            </a:r>
            <a:r>
              <a:rPr lang="es-PE" dirty="0"/>
              <a:t> y mediante la doctrina el carácter. La esencia de la disciplina es la sujeción; con ella el niño no aprende nada nuevo, sino que </a:t>
            </a:r>
            <a:r>
              <a:rPr lang="es-PE" dirty="0">
                <a:solidFill>
                  <a:srgbClr val="FF0000"/>
                </a:solidFill>
              </a:rPr>
              <a:t>pone bridas a una libertad desenfrenada</a:t>
            </a:r>
            <a:r>
              <a:rPr lang="es-PE" dirty="0" smtClean="0"/>
              <a:t>.” </a:t>
            </a:r>
            <a:r>
              <a:rPr lang="es-PE" dirty="0"/>
              <a:t>(Kant, 1928, 298) </a:t>
            </a:r>
          </a:p>
          <a:p>
            <a:endParaRPr lang="es-PE" dirty="0"/>
          </a:p>
        </p:txBody>
      </p:sp>
      <p:pic>
        <p:nvPicPr>
          <p:cNvPr id="4" name="Imagen 3"/>
          <p:cNvPicPr>
            <a:picLocks noChangeAspect="1"/>
          </p:cNvPicPr>
          <p:nvPr/>
        </p:nvPicPr>
        <p:blipFill>
          <a:blip r:embed="rId2"/>
          <a:stretch>
            <a:fillRect/>
          </a:stretch>
        </p:blipFill>
        <p:spPr>
          <a:xfrm>
            <a:off x="1504950" y="1385887"/>
            <a:ext cx="3962400" cy="4583953"/>
          </a:xfrm>
          <a:prstGeom prst="rect">
            <a:avLst/>
          </a:prstGeom>
        </p:spPr>
      </p:pic>
    </p:spTree>
    <p:extLst>
      <p:ext uri="{BB962C8B-B14F-4D97-AF65-F5344CB8AC3E}">
        <p14:creationId xmlns:p14="http://schemas.microsoft.com/office/powerpoint/2010/main" val="247880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3200" dirty="0"/>
              <a:t>Kant, I. </a:t>
            </a:r>
            <a:r>
              <a:rPr lang="es-PE" sz="3200" i="1" dirty="0">
                <a:solidFill>
                  <a:srgbClr val="FF0000"/>
                </a:solidFill>
              </a:rPr>
              <a:t>Lecciones de ética</a:t>
            </a:r>
            <a:r>
              <a:rPr lang="es-PE" sz="3200" dirty="0"/>
              <a:t>. Editorial Crítica, Barcelona, 1988.</a:t>
            </a:r>
            <a:br>
              <a:rPr lang="es-PE" sz="3200" dirty="0"/>
            </a:br>
            <a:endParaRPr lang="es-PE" sz="3200" dirty="0"/>
          </a:p>
        </p:txBody>
      </p:sp>
      <p:sp>
        <p:nvSpPr>
          <p:cNvPr id="3" name="Marcador de contenido 2"/>
          <p:cNvSpPr>
            <a:spLocks noGrp="1"/>
          </p:cNvSpPr>
          <p:nvPr>
            <p:ph idx="1"/>
          </p:nvPr>
        </p:nvSpPr>
        <p:spPr>
          <a:xfrm>
            <a:off x="838200" y="4476749"/>
            <a:ext cx="10515600" cy="2081213"/>
          </a:xfrm>
        </p:spPr>
        <p:txBody>
          <a:bodyPr>
            <a:normAutofit/>
          </a:bodyPr>
          <a:lstStyle/>
          <a:p>
            <a:pPr marL="0" indent="0" algn="just">
              <a:buNone/>
            </a:pPr>
            <a:r>
              <a:rPr lang="es-PE" dirty="0"/>
              <a:t>“La libertad representa, sin embargo, el mayor valor del ser humano, por lo que disciplinar a la juventud no debe significar someterla a una coerción servil y anuladora de toda libertad. </a:t>
            </a:r>
            <a:r>
              <a:rPr lang="es-PE" dirty="0">
                <a:solidFill>
                  <a:srgbClr val="FF0000"/>
                </a:solidFill>
              </a:rPr>
              <a:t>La educación ha de respetar la libertad</a:t>
            </a:r>
            <a:r>
              <a:rPr lang="es-PE" dirty="0"/>
              <a:t>, en tanto que ésta haga lo propio con la de los demás.” (Kant, 1988, p.298)</a:t>
            </a:r>
          </a:p>
          <a:p>
            <a:pPr algn="just"/>
            <a:endParaRPr lang="es-PE" dirty="0"/>
          </a:p>
        </p:txBody>
      </p:sp>
      <p:pic>
        <p:nvPicPr>
          <p:cNvPr id="4" name="Imagen 3"/>
          <p:cNvPicPr>
            <a:picLocks noChangeAspect="1"/>
          </p:cNvPicPr>
          <p:nvPr/>
        </p:nvPicPr>
        <p:blipFill>
          <a:blip r:embed="rId2"/>
          <a:stretch>
            <a:fillRect/>
          </a:stretch>
        </p:blipFill>
        <p:spPr>
          <a:xfrm>
            <a:off x="3109912" y="1275038"/>
            <a:ext cx="5291138" cy="2820711"/>
          </a:xfrm>
          <a:prstGeom prst="rect">
            <a:avLst/>
          </a:prstGeom>
        </p:spPr>
      </p:pic>
    </p:spTree>
    <p:extLst>
      <p:ext uri="{BB962C8B-B14F-4D97-AF65-F5344CB8AC3E}">
        <p14:creationId xmlns:p14="http://schemas.microsoft.com/office/powerpoint/2010/main" val="97541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err="1"/>
              <a:t>Lacroix</a:t>
            </a:r>
            <a:r>
              <a:rPr lang="es-PE" sz="3600" dirty="0"/>
              <a:t>, Jean. </a:t>
            </a:r>
            <a:r>
              <a:rPr lang="en-US" sz="3600" dirty="0"/>
              <a:t>Kant. Ed. </a:t>
            </a:r>
            <a:r>
              <a:rPr lang="en-US" sz="3600" dirty="0" err="1"/>
              <a:t>Sudamericana</a:t>
            </a:r>
            <a:r>
              <a:rPr lang="en-US" sz="3600" dirty="0"/>
              <a:t>. </a:t>
            </a:r>
            <a:r>
              <a:rPr lang="es-PE" sz="3600" dirty="0"/>
              <a:t>Bs. As. 1969.</a:t>
            </a:r>
            <a:endParaRPr lang="es-PE" sz="3600" dirty="0"/>
          </a:p>
        </p:txBody>
      </p:sp>
      <p:sp>
        <p:nvSpPr>
          <p:cNvPr id="3" name="Marcador de contenido 2"/>
          <p:cNvSpPr>
            <a:spLocks noGrp="1"/>
          </p:cNvSpPr>
          <p:nvPr>
            <p:ph idx="1"/>
          </p:nvPr>
        </p:nvSpPr>
        <p:spPr>
          <a:xfrm>
            <a:off x="838200" y="3310127"/>
            <a:ext cx="10515600" cy="2866835"/>
          </a:xfrm>
        </p:spPr>
        <p:txBody>
          <a:bodyPr/>
          <a:lstStyle/>
          <a:p>
            <a:r>
              <a:rPr lang="es-PE" dirty="0"/>
              <a:t>“</a:t>
            </a:r>
            <a:r>
              <a:rPr lang="es-PE" dirty="0">
                <a:solidFill>
                  <a:srgbClr val="FF0000"/>
                </a:solidFill>
              </a:rPr>
              <a:t>La función suprema de la educación </a:t>
            </a:r>
            <a:r>
              <a:rPr lang="es-PE" dirty="0"/>
              <a:t>y del derecho, fundados ambos sobre la libertad humana (…) es permitir a la naturaleza expandirse en la </a:t>
            </a:r>
            <a:r>
              <a:rPr lang="es-PE" dirty="0">
                <a:solidFill>
                  <a:srgbClr val="FF0000"/>
                </a:solidFill>
              </a:rPr>
              <a:t>cultura</a:t>
            </a:r>
            <a:r>
              <a:rPr lang="es-PE" dirty="0"/>
              <a:t>. O más bien es la cultura misma que se vuelve la verdadera naturaleza del hombre.” (p. 101)</a:t>
            </a:r>
          </a:p>
          <a:p>
            <a:endParaRPr lang="es-PE" dirty="0"/>
          </a:p>
        </p:txBody>
      </p:sp>
    </p:spTree>
    <p:extLst>
      <p:ext uri="{BB962C8B-B14F-4D97-AF65-F5344CB8AC3E}">
        <p14:creationId xmlns:p14="http://schemas.microsoft.com/office/powerpoint/2010/main" val="159730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800" dirty="0"/>
              <a:t>Kant, I. Cómo orientarse en el pensamiento. Ed. </a:t>
            </a:r>
            <a:r>
              <a:rPr lang="es-PE" sz="2800" dirty="0" err="1"/>
              <a:t>Quadrata</a:t>
            </a:r>
            <a:r>
              <a:rPr lang="es-PE" sz="2800" dirty="0"/>
              <a:t>, Bs. As., 2005.</a:t>
            </a:r>
            <a:endParaRPr lang="es-PE" sz="2000" dirty="0"/>
          </a:p>
        </p:txBody>
      </p:sp>
      <p:sp>
        <p:nvSpPr>
          <p:cNvPr id="3" name="Marcador de contenido 2"/>
          <p:cNvSpPr>
            <a:spLocks noGrp="1"/>
          </p:cNvSpPr>
          <p:nvPr>
            <p:ph idx="1"/>
          </p:nvPr>
        </p:nvSpPr>
        <p:spPr>
          <a:xfrm>
            <a:off x="838200" y="3310127"/>
            <a:ext cx="10515600" cy="2866835"/>
          </a:xfrm>
        </p:spPr>
        <p:txBody>
          <a:bodyPr>
            <a:normAutofit fontScale="92500" lnSpcReduction="20000"/>
          </a:bodyPr>
          <a:lstStyle/>
          <a:p>
            <a:r>
              <a:rPr lang="es-PE" dirty="0"/>
              <a:t>“Es por la mera </a:t>
            </a:r>
            <a:r>
              <a:rPr lang="es-PE" dirty="0">
                <a:solidFill>
                  <a:srgbClr val="FF0000"/>
                </a:solidFill>
              </a:rPr>
              <a:t>razón</a:t>
            </a:r>
            <a:r>
              <a:rPr lang="es-PE" dirty="0"/>
              <a:t> por lo que hay que orientarse, y no por un presuntamente oculto sentido de la verdad o una intuición exaltada en la que se podría injertar, sin consentimiento de la razón, la tradición y la revelación.” (p. 42</a:t>
            </a:r>
            <a:r>
              <a:rPr lang="es-PE" dirty="0" smtClean="0"/>
              <a:t>)</a:t>
            </a:r>
          </a:p>
          <a:p>
            <a:endParaRPr lang="es-PE" dirty="0"/>
          </a:p>
          <a:p>
            <a:r>
              <a:rPr lang="es-PE" dirty="0"/>
              <a:t>“Ya se trate de hechos, ya se trate de fundamentos racionales: </a:t>
            </a:r>
            <a:r>
              <a:rPr lang="es-PE" dirty="0">
                <a:solidFill>
                  <a:srgbClr val="FF0000"/>
                </a:solidFill>
              </a:rPr>
              <a:t>Admitid lo que os parezca más auténtico luego de un examen cuidadoso y sincero</a:t>
            </a:r>
            <a:r>
              <a:rPr lang="es-PE" dirty="0"/>
              <a:t>.” (p.77)</a:t>
            </a:r>
          </a:p>
          <a:p>
            <a:endParaRPr lang="es-PE" dirty="0" smtClean="0"/>
          </a:p>
          <a:p>
            <a:endParaRPr lang="es-PE" dirty="0"/>
          </a:p>
        </p:txBody>
      </p:sp>
    </p:spTree>
    <p:extLst>
      <p:ext uri="{BB962C8B-B14F-4D97-AF65-F5344CB8AC3E}">
        <p14:creationId xmlns:p14="http://schemas.microsoft.com/office/powerpoint/2010/main" val="25460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¿Es la educación un asunto político?</a:t>
            </a:r>
            <a:endParaRPr lang="es-PE" dirty="0"/>
          </a:p>
        </p:txBody>
      </p:sp>
      <p:pic>
        <p:nvPicPr>
          <p:cNvPr id="4" name="Imagen 3"/>
          <p:cNvPicPr>
            <a:picLocks noChangeAspect="1"/>
          </p:cNvPicPr>
          <p:nvPr/>
        </p:nvPicPr>
        <p:blipFill>
          <a:blip r:embed="rId2"/>
          <a:stretch>
            <a:fillRect/>
          </a:stretch>
        </p:blipFill>
        <p:spPr>
          <a:xfrm>
            <a:off x="1733550" y="1490662"/>
            <a:ext cx="8191500" cy="5199569"/>
          </a:xfrm>
          <a:prstGeom prst="rect">
            <a:avLst/>
          </a:prstGeom>
        </p:spPr>
      </p:pic>
    </p:spTree>
    <p:extLst>
      <p:ext uri="{BB962C8B-B14F-4D97-AF65-F5344CB8AC3E}">
        <p14:creationId xmlns:p14="http://schemas.microsoft.com/office/powerpoint/2010/main" val="3384365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454212"/>
            <a:ext cx="10515600" cy="1325563"/>
          </a:xfrm>
        </p:spPr>
        <p:txBody>
          <a:bodyPr>
            <a:noAutofit/>
          </a:bodyPr>
          <a:lstStyle/>
          <a:p>
            <a:r>
              <a:rPr lang="es-PE" sz="2000" dirty="0"/>
              <a:t>Kant, I. Definición de la raza humana (En: Kant, I. Filosofía de la historia. Ed. Nova. Bs. As., 1964)</a:t>
            </a:r>
            <a:br>
              <a:rPr lang="es-PE" sz="2000" dirty="0"/>
            </a:br>
            <a:endParaRPr lang="es-PE" sz="2000" dirty="0"/>
          </a:p>
        </p:txBody>
      </p:sp>
      <p:sp>
        <p:nvSpPr>
          <p:cNvPr id="3" name="Marcador de contenido 2"/>
          <p:cNvSpPr>
            <a:spLocks noGrp="1"/>
          </p:cNvSpPr>
          <p:nvPr>
            <p:ph idx="1"/>
          </p:nvPr>
        </p:nvSpPr>
        <p:spPr>
          <a:xfrm>
            <a:off x="838200" y="2779775"/>
            <a:ext cx="10515600" cy="3397187"/>
          </a:xfrm>
        </p:spPr>
        <p:txBody>
          <a:bodyPr/>
          <a:lstStyle/>
          <a:p>
            <a:r>
              <a:rPr lang="es-PE" dirty="0"/>
              <a:t>“La clase de los blancos no se diferencia de la de los negros como especie particular del género humano. No existen, en absoluto, diferencias específicas entre los hombres.” (p. 79)</a:t>
            </a:r>
          </a:p>
          <a:p>
            <a:r>
              <a:rPr lang="es-PE" dirty="0"/>
              <a:t>“He aquí el concepto de raza: consiste en la diferencia de clase en animales de una y la misma especie, en cuanto esa diferencia se hereda infaliblemente.” (p. 80)</a:t>
            </a:r>
          </a:p>
          <a:p>
            <a:endParaRPr lang="es-PE" dirty="0"/>
          </a:p>
        </p:txBody>
      </p:sp>
      <p:sp>
        <p:nvSpPr>
          <p:cNvPr id="5" name="Título 1"/>
          <p:cNvSpPr txBox="1">
            <a:spLocks/>
          </p:cNvSpPr>
          <p:nvPr/>
        </p:nvSpPr>
        <p:spPr>
          <a:xfrm>
            <a:off x="838200" y="128649"/>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2000" dirty="0" smtClean="0">
                <a:solidFill>
                  <a:srgbClr val="FF0000"/>
                </a:solidFill>
              </a:rPr>
              <a:t>¿ A quién le incumbe la educación? … Al ser humano (a todos)</a:t>
            </a:r>
            <a:endParaRPr lang="es-PE" sz="2000" dirty="0">
              <a:solidFill>
                <a:srgbClr val="FF0000"/>
              </a:solidFill>
            </a:endParaRPr>
          </a:p>
        </p:txBody>
      </p:sp>
    </p:spTree>
    <p:extLst>
      <p:ext uri="{BB962C8B-B14F-4D97-AF65-F5344CB8AC3E}">
        <p14:creationId xmlns:p14="http://schemas.microsoft.com/office/powerpoint/2010/main" val="352926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400" dirty="0" err="1"/>
              <a:t>Vandewalle</a:t>
            </a:r>
            <a:r>
              <a:rPr lang="es-PE" sz="2400" dirty="0"/>
              <a:t>, Bernard. </a:t>
            </a:r>
            <a:r>
              <a:rPr lang="es-PE" sz="2400" i="1" dirty="0"/>
              <a:t>Kant. Educación y crítica.</a:t>
            </a:r>
            <a:r>
              <a:rPr lang="es-PE" sz="2400" dirty="0"/>
              <a:t> Ed. Nueva Visión, Buenos Aires, 2005.</a:t>
            </a:r>
            <a:r>
              <a:rPr lang="es-PE" sz="1600" dirty="0"/>
              <a:t/>
            </a:r>
            <a:br>
              <a:rPr lang="es-PE" sz="1600" dirty="0"/>
            </a:br>
            <a:endParaRPr lang="es-PE" sz="1600" dirty="0"/>
          </a:p>
        </p:txBody>
      </p:sp>
      <p:sp>
        <p:nvSpPr>
          <p:cNvPr id="3" name="Marcador de contenido 2"/>
          <p:cNvSpPr>
            <a:spLocks noGrp="1"/>
          </p:cNvSpPr>
          <p:nvPr>
            <p:ph idx="1"/>
          </p:nvPr>
        </p:nvSpPr>
        <p:spPr>
          <a:xfrm>
            <a:off x="971550" y="2244725"/>
            <a:ext cx="10515600" cy="4351338"/>
          </a:xfrm>
        </p:spPr>
        <p:txBody>
          <a:bodyPr>
            <a:normAutofit/>
          </a:bodyPr>
          <a:lstStyle/>
          <a:p>
            <a:pPr marL="0" indent="0">
              <a:buNone/>
            </a:pPr>
            <a:r>
              <a:rPr lang="es-PE" dirty="0"/>
              <a:t>“¿Qué debe ser la </a:t>
            </a:r>
            <a:r>
              <a:rPr lang="es-PE" dirty="0">
                <a:solidFill>
                  <a:srgbClr val="FF0000"/>
                </a:solidFill>
              </a:rPr>
              <a:t>educación</a:t>
            </a:r>
            <a:r>
              <a:rPr lang="es-PE" dirty="0"/>
              <a:t> a la hora de la </a:t>
            </a:r>
            <a:r>
              <a:rPr lang="es-PE" dirty="0">
                <a:solidFill>
                  <a:srgbClr val="FF0000"/>
                </a:solidFill>
              </a:rPr>
              <a:t>filosofía crítica</a:t>
            </a:r>
            <a:r>
              <a:rPr lang="es-PE" dirty="0"/>
              <a:t>? </a:t>
            </a:r>
            <a:r>
              <a:rPr lang="es-PE" dirty="0" smtClean="0"/>
              <a:t>(…) </a:t>
            </a:r>
            <a:r>
              <a:rPr lang="es-PE" dirty="0"/>
              <a:t>¿cómo hay que pensar una educación auténticamente </a:t>
            </a:r>
            <a:r>
              <a:rPr lang="es-PE" dirty="0">
                <a:solidFill>
                  <a:srgbClr val="FF0000"/>
                </a:solidFill>
              </a:rPr>
              <a:t>ilustrada</a:t>
            </a:r>
            <a:r>
              <a:rPr lang="es-PE" dirty="0"/>
              <a:t>? Al instituir una nueva manera de pensar y tal vez de sentir y existir, la filosofía crítica impone un nuevo enfoque de la educación que se convierte en un objetivo filosófico e histórico fundamental. (…) </a:t>
            </a:r>
            <a:r>
              <a:rPr lang="es-PE" dirty="0" smtClean="0"/>
              <a:t>como </a:t>
            </a:r>
            <a:r>
              <a:rPr lang="es-PE" dirty="0">
                <a:solidFill>
                  <a:srgbClr val="FF0000"/>
                </a:solidFill>
              </a:rPr>
              <a:t>salida del dogmatismo </a:t>
            </a:r>
            <a:r>
              <a:rPr lang="es-PE" dirty="0"/>
              <a:t>y de la minoría de edad. (…) cuando para el dogmatismo lo importante es la doctrina en la escuela o la tradición, y por lo tanto aprender pensamientos en vez de </a:t>
            </a:r>
            <a:r>
              <a:rPr lang="es-PE" dirty="0">
                <a:solidFill>
                  <a:srgbClr val="FF0000"/>
                </a:solidFill>
              </a:rPr>
              <a:t>aprender a pensar</a:t>
            </a:r>
            <a:r>
              <a:rPr lang="es-PE" dirty="0"/>
              <a:t>.” (</a:t>
            </a:r>
            <a:r>
              <a:rPr lang="es-PE" dirty="0" err="1"/>
              <a:t>Vandewalle</a:t>
            </a:r>
            <a:r>
              <a:rPr lang="es-PE" dirty="0"/>
              <a:t>, 2005, p.9)</a:t>
            </a:r>
          </a:p>
          <a:p>
            <a:endParaRPr lang="es-PE" dirty="0"/>
          </a:p>
        </p:txBody>
      </p:sp>
    </p:spTree>
    <p:extLst>
      <p:ext uri="{BB962C8B-B14F-4D97-AF65-F5344CB8AC3E}">
        <p14:creationId xmlns:p14="http://schemas.microsoft.com/office/powerpoint/2010/main" val="1455456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smtClean="0"/>
              <a:t>Hannah </a:t>
            </a:r>
            <a:r>
              <a:rPr lang="es-PE" dirty="0" err="1" smtClean="0"/>
              <a:t>Arendt</a:t>
            </a:r>
            <a:r>
              <a:rPr lang="es-PE" dirty="0" smtClean="0"/>
              <a:t> – El pensar y las reflexiones morales. (En: De la historia a la acción, Barcelona, 1995. pp. 109 – 138)</a:t>
            </a:r>
            <a:endParaRPr lang="es-PE" dirty="0"/>
          </a:p>
        </p:txBody>
      </p:sp>
      <p:sp>
        <p:nvSpPr>
          <p:cNvPr id="3" name="Marcador de contenido 2"/>
          <p:cNvSpPr>
            <a:spLocks noGrp="1"/>
          </p:cNvSpPr>
          <p:nvPr>
            <p:ph idx="1"/>
          </p:nvPr>
        </p:nvSpPr>
        <p:spPr>
          <a:xfrm>
            <a:off x="838200" y="2578607"/>
            <a:ext cx="10515600" cy="3598355"/>
          </a:xfrm>
        </p:spPr>
        <p:txBody>
          <a:bodyPr/>
          <a:lstStyle/>
          <a:p>
            <a:pPr marL="0" indent="0">
              <a:buNone/>
            </a:pPr>
            <a:r>
              <a:rPr lang="es-PE" dirty="0" smtClean="0"/>
              <a:t>Pensar no es lo mismo que conocer</a:t>
            </a:r>
          </a:p>
          <a:p>
            <a:pPr marL="0" indent="0">
              <a:buNone/>
            </a:pPr>
            <a:endParaRPr lang="es-PE" dirty="0"/>
          </a:p>
          <a:p>
            <a:pPr marL="0" indent="0">
              <a:buNone/>
            </a:pPr>
            <a:r>
              <a:rPr lang="es-PE" dirty="0" smtClean="0"/>
              <a:t>Se lo debemos exigir a TODOS por igual</a:t>
            </a:r>
          </a:p>
          <a:p>
            <a:pPr marL="0" indent="0">
              <a:buNone/>
            </a:pPr>
            <a:endParaRPr lang="es-PE" dirty="0"/>
          </a:p>
          <a:p>
            <a:pPr marL="0" indent="0">
              <a:buNone/>
            </a:pPr>
            <a:r>
              <a:rPr lang="es-PE" dirty="0" smtClean="0"/>
              <a:t>La banalidad de mal</a:t>
            </a:r>
            <a:endParaRPr lang="es-PE" dirty="0"/>
          </a:p>
        </p:txBody>
      </p:sp>
    </p:spTree>
    <p:extLst>
      <p:ext uri="{BB962C8B-B14F-4D97-AF65-F5344CB8AC3E}">
        <p14:creationId xmlns:p14="http://schemas.microsoft.com/office/powerpoint/2010/main" val="205441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000" dirty="0" err="1"/>
              <a:t>Agazzi</a:t>
            </a:r>
            <a:r>
              <a:rPr lang="es-PE" sz="2000" dirty="0"/>
              <a:t>, Aldo. </a:t>
            </a:r>
            <a:r>
              <a:rPr lang="es-PE" sz="2000" i="1" dirty="0"/>
              <a:t>Historia de la filosofía y de la pedagogía. Tomo II.</a:t>
            </a:r>
            <a:r>
              <a:rPr lang="es-PE" sz="2000" dirty="0"/>
              <a:t> Ed. Marfil, Valencia, 1966.</a:t>
            </a:r>
            <a:r>
              <a:rPr lang="es-PE" sz="800" dirty="0"/>
              <a:t/>
            </a:r>
            <a:br>
              <a:rPr lang="es-PE" sz="800" dirty="0"/>
            </a:br>
            <a:endParaRPr lang="es-PE" sz="800" dirty="0"/>
          </a:p>
        </p:txBody>
      </p:sp>
      <p:sp>
        <p:nvSpPr>
          <p:cNvPr id="3" name="Marcador de contenido 2"/>
          <p:cNvSpPr>
            <a:spLocks noGrp="1"/>
          </p:cNvSpPr>
          <p:nvPr>
            <p:ph idx="1"/>
          </p:nvPr>
        </p:nvSpPr>
        <p:spPr/>
        <p:txBody>
          <a:bodyPr>
            <a:normAutofit/>
          </a:bodyPr>
          <a:lstStyle/>
          <a:p>
            <a:pPr marL="0" indent="0">
              <a:buNone/>
            </a:pPr>
            <a:r>
              <a:rPr lang="es-PE" dirty="0"/>
              <a:t>“El fin de la </a:t>
            </a:r>
            <a:r>
              <a:rPr lang="es-PE" dirty="0">
                <a:solidFill>
                  <a:srgbClr val="FF0000"/>
                </a:solidFill>
              </a:rPr>
              <a:t>educación</a:t>
            </a:r>
            <a:r>
              <a:rPr lang="es-PE" dirty="0"/>
              <a:t> es el mismo fin del hombre y de la historia (…) La moralidad, aun siendo propia del hombre, </a:t>
            </a:r>
            <a:r>
              <a:rPr lang="es-PE" dirty="0">
                <a:solidFill>
                  <a:srgbClr val="FF0000"/>
                </a:solidFill>
              </a:rPr>
              <a:t>no es un punto de partida sino el fruto de una conquista</a:t>
            </a:r>
            <a:r>
              <a:rPr lang="es-PE" dirty="0"/>
              <a:t>.” (1966, p.360</a:t>
            </a:r>
            <a:r>
              <a:rPr lang="es-PE" dirty="0" smtClean="0"/>
              <a:t>)</a:t>
            </a:r>
          </a:p>
          <a:p>
            <a:endParaRPr lang="es-PE" dirty="0"/>
          </a:p>
          <a:p>
            <a:pPr marL="0" indent="0">
              <a:buNone/>
            </a:pPr>
            <a:r>
              <a:rPr lang="es-PE" dirty="0"/>
              <a:t>“Este es el lado individual de la educación; junto a él, está el del progreso universal del género humano, en cuya virtud los niños deben ser educados, no de acuerdo con el estado presente de la humanidad, sino </a:t>
            </a:r>
            <a:r>
              <a:rPr lang="es-PE" dirty="0">
                <a:solidFill>
                  <a:srgbClr val="FF0000"/>
                </a:solidFill>
              </a:rPr>
              <a:t>para un estado mejor y superior, posible en el futuro según el ideal de la humanidad </a:t>
            </a:r>
            <a:r>
              <a:rPr lang="es-PE" dirty="0"/>
              <a:t>y de su destino.” (1966, p.361)</a:t>
            </a:r>
          </a:p>
          <a:p>
            <a:endParaRPr lang="es-PE" dirty="0"/>
          </a:p>
          <a:p>
            <a:pPr marL="0" indent="0">
              <a:buNone/>
            </a:pPr>
            <a:endParaRPr lang="es-PE" dirty="0"/>
          </a:p>
        </p:txBody>
      </p:sp>
    </p:spTree>
    <p:extLst>
      <p:ext uri="{BB962C8B-B14F-4D97-AF65-F5344CB8AC3E}">
        <p14:creationId xmlns:p14="http://schemas.microsoft.com/office/powerpoint/2010/main" val="2442826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000" dirty="0" err="1"/>
              <a:t>Agazzi</a:t>
            </a:r>
            <a:r>
              <a:rPr lang="es-PE" sz="2000" dirty="0"/>
              <a:t>, Aldo. </a:t>
            </a:r>
            <a:r>
              <a:rPr lang="es-PE" sz="2000" i="1" dirty="0"/>
              <a:t>Historia de la filosofía y de la pedagogía. Tomo II.</a:t>
            </a:r>
            <a:r>
              <a:rPr lang="es-PE" sz="2000" dirty="0"/>
              <a:t> Ed. Marfil, Valencia, 1966.</a:t>
            </a:r>
            <a:r>
              <a:rPr lang="es-PE" sz="800" dirty="0"/>
              <a:t/>
            </a:r>
            <a:br>
              <a:rPr lang="es-PE" sz="800" dirty="0"/>
            </a:br>
            <a:endParaRPr lang="es-PE" sz="800" dirty="0"/>
          </a:p>
        </p:txBody>
      </p:sp>
      <p:sp>
        <p:nvSpPr>
          <p:cNvPr id="3" name="Marcador de contenido 2"/>
          <p:cNvSpPr>
            <a:spLocks noGrp="1"/>
          </p:cNvSpPr>
          <p:nvPr>
            <p:ph idx="1"/>
          </p:nvPr>
        </p:nvSpPr>
        <p:spPr/>
        <p:txBody>
          <a:bodyPr>
            <a:normAutofit/>
          </a:bodyPr>
          <a:lstStyle/>
          <a:p>
            <a:r>
              <a:rPr lang="es-PE" dirty="0"/>
              <a:t>Kant asigna a la </a:t>
            </a:r>
            <a:r>
              <a:rPr lang="es-PE" dirty="0">
                <a:solidFill>
                  <a:srgbClr val="FF0000"/>
                </a:solidFill>
              </a:rPr>
              <a:t>educación</a:t>
            </a:r>
            <a:r>
              <a:rPr lang="es-PE" dirty="0"/>
              <a:t> una doble tarea: 1. </a:t>
            </a:r>
            <a:r>
              <a:rPr lang="es-PE" dirty="0">
                <a:solidFill>
                  <a:srgbClr val="FF0000"/>
                </a:solidFill>
              </a:rPr>
              <a:t>Hacer surgir al hombre desde su “naturalidad” a su “humanidad</a:t>
            </a:r>
            <a:r>
              <a:rPr lang="es-PE" dirty="0"/>
              <a:t>” mediante la superación moral de las inclinaciones y de los instintos sensibles. 2</a:t>
            </a:r>
            <a:r>
              <a:rPr lang="es-PE" dirty="0">
                <a:solidFill>
                  <a:srgbClr val="FF0000"/>
                </a:solidFill>
              </a:rPr>
              <a:t>. Hacer progresar al género humano</a:t>
            </a:r>
            <a:r>
              <a:rPr lang="es-PE" dirty="0"/>
              <a:t>, de generación en generación, hasta la perfección: la humanidad solo progresa por obra de la educación y solo a causa de la educación podemos pensar en una humanidad cada vez mejor.” (1966, p.360)</a:t>
            </a:r>
            <a:endParaRPr lang="es-PE" dirty="0"/>
          </a:p>
          <a:p>
            <a:pPr marL="0" indent="0">
              <a:buNone/>
            </a:pPr>
            <a:endParaRPr lang="es-PE" dirty="0"/>
          </a:p>
        </p:txBody>
      </p:sp>
    </p:spTree>
    <p:extLst>
      <p:ext uri="{BB962C8B-B14F-4D97-AF65-F5344CB8AC3E}">
        <p14:creationId xmlns:p14="http://schemas.microsoft.com/office/powerpoint/2010/main" val="1138552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000" dirty="0"/>
              <a:t>Kant, I. Sobre Pedagogía. Universidad Nacional de Córdoba. Encuentro Grupo Editor. 2009</a:t>
            </a:r>
            <a:br>
              <a:rPr lang="es-PE" sz="2000" dirty="0"/>
            </a:br>
            <a:r>
              <a:rPr lang="es-PE" sz="200" dirty="0"/>
              <a:t/>
            </a:r>
            <a:br>
              <a:rPr lang="es-PE" sz="200" dirty="0"/>
            </a:br>
            <a:endParaRPr lang="es-PE" sz="200" dirty="0"/>
          </a:p>
        </p:txBody>
      </p:sp>
      <p:pic>
        <p:nvPicPr>
          <p:cNvPr id="5" name="Imagen 4"/>
          <p:cNvPicPr>
            <a:picLocks noChangeAspect="1"/>
          </p:cNvPicPr>
          <p:nvPr/>
        </p:nvPicPr>
        <p:blipFill>
          <a:blip r:embed="rId2"/>
          <a:stretch>
            <a:fillRect/>
          </a:stretch>
        </p:blipFill>
        <p:spPr>
          <a:xfrm>
            <a:off x="616959" y="1223529"/>
            <a:ext cx="4911004" cy="4598744"/>
          </a:xfrm>
          <a:prstGeom prst="rect">
            <a:avLst/>
          </a:prstGeom>
        </p:spPr>
      </p:pic>
      <p:pic>
        <p:nvPicPr>
          <p:cNvPr id="6" name="Imagen 5"/>
          <p:cNvPicPr>
            <a:picLocks noChangeAspect="1"/>
          </p:cNvPicPr>
          <p:nvPr/>
        </p:nvPicPr>
        <p:blipFill>
          <a:blip r:embed="rId3"/>
          <a:stretch>
            <a:fillRect/>
          </a:stretch>
        </p:blipFill>
        <p:spPr>
          <a:xfrm>
            <a:off x="2424761" y="5822273"/>
            <a:ext cx="1295400" cy="857250"/>
          </a:xfrm>
          <a:prstGeom prst="rect">
            <a:avLst/>
          </a:prstGeom>
        </p:spPr>
      </p:pic>
      <p:pic>
        <p:nvPicPr>
          <p:cNvPr id="7" name="Imagen 6"/>
          <p:cNvPicPr>
            <a:picLocks noChangeAspect="1"/>
          </p:cNvPicPr>
          <p:nvPr/>
        </p:nvPicPr>
        <p:blipFill>
          <a:blip r:embed="rId4"/>
          <a:stretch>
            <a:fillRect/>
          </a:stretch>
        </p:blipFill>
        <p:spPr>
          <a:xfrm>
            <a:off x="5936240" y="1690688"/>
            <a:ext cx="3810432" cy="4912404"/>
          </a:xfrm>
          <a:prstGeom prst="rect">
            <a:avLst/>
          </a:prstGeom>
        </p:spPr>
      </p:pic>
    </p:spTree>
    <p:extLst>
      <p:ext uri="{BB962C8B-B14F-4D97-AF65-F5344CB8AC3E}">
        <p14:creationId xmlns:p14="http://schemas.microsoft.com/office/powerpoint/2010/main" val="3621350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000" dirty="0"/>
              <a:t>Kant, I. Sobre Pedagogía. Universidad Nacional de Córdoba. Encuentro Grupo Editor. 2009</a:t>
            </a:r>
            <a:br>
              <a:rPr lang="es-PE" sz="2000" dirty="0"/>
            </a:br>
            <a:r>
              <a:rPr lang="es-PE" sz="200" dirty="0"/>
              <a:t/>
            </a:r>
            <a:br>
              <a:rPr lang="es-PE" sz="200" dirty="0"/>
            </a:br>
            <a:endParaRPr lang="es-PE" sz="200" dirty="0"/>
          </a:p>
        </p:txBody>
      </p:sp>
      <p:sp>
        <p:nvSpPr>
          <p:cNvPr id="3" name="Marcador de contenido 2"/>
          <p:cNvSpPr>
            <a:spLocks noGrp="1"/>
          </p:cNvSpPr>
          <p:nvPr>
            <p:ph idx="1"/>
          </p:nvPr>
        </p:nvSpPr>
        <p:spPr/>
        <p:txBody>
          <a:bodyPr>
            <a:normAutofit/>
          </a:bodyPr>
          <a:lstStyle/>
          <a:p>
            <a:r>
              <a:rPr lang="es-PE" dirty="0"/>
              <a:t>“El hombre es la única criatura que tiene que ser educada</a:t>
            </a:r>
            <a:r>
              <a:rPr lang="es-PE" dirty="0" smtClean="0"/>
              <a:t>. (educación: </a:t>
            </a:r>
            <a:r>
              <a:rPr lang="es-PE" dirty="0" err="1" smtClean="0"/>
              <a:t>cuidado+disciplina</a:t>
            </a:r>
            <a:r>
              <a:rPr lang="es-PE" dirty="0" smtClean="0"/>
              <a:t>(crianza)+</a:t>
            </a:r>
            <a:r>
              <a:rPr lang="es-PE" dirty="0" err="1" smtClean="0"/>
              <a:t>instrucción+formación</a:t>
            </a:r>
            <a:r>
              <a:rPr lang="es-PE" dirty="0" smtClean="0"/>
              <a:t>) (2009, p. 27)</a:t>
            </a:r>
          </a:p>
          <a:p>
            <a:endParaRPr lang="es-PE" dirty="0" smtClean="0"/>
          </a:p>
          <a:p>
            <a:r>
              <a:rPr lang="es-PE" dirty="0" smtClean="0"/>
              <a:t>“Una </a:t>
            </a:r>
            <a:r>
              <a:rPr lang="es-PE" dirty="0"/>
              <a:t>generación educa a la otra. </a:t>
            </a:r>
            <a:r>
              <a:rPr lang="es-PE" dirty="0" smtClean="0"/>
              <a:t>(…) </a:t>
            </a:r>
            <a:r>
              <a:rPr lang="es-PE" dirty="0"/>
              <a:t>La crianza es, por lo tanto, meramente negativa: es decir, la acción por la que se le quita al hombre su salvajismo. La instrucción es en cambio la parte positiva de la educación. Salvajismo es independencia de leyes. La disciplina somete al hombre a las leyes de la humanidad, y empieza a hacerle sentir la coacción de las leyes.” (2009, p. 28)</a:t>
            </a:r>
          </a:p>
          <a:p>
            <a:endParaRPr lang="es-PE" dirty="0" smtClean="0"/>
          </a:p>
          <a:p>
            <a:pPr marL="0" indent="0">
              <a:buNone/>
            </a:pPr>
            <a:endParaRPr lang="es-PE" dirty="0"/>
          </a:p>
        </p:txBody>
      </p:sp>
    </p:spTree>
    <p:extLst>
      <p:ext uri="{BB962C8B-B14F-4D97-AF65-F5344CB8AC3E}">
        <p14:creationId xmlns:p14="http://schemas.microsoft.com/office/powerpoint/2010/main" val="3587284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000" dirty="0"/>
              <a:t>Kant, I. Sobre Pedagogía. Universidad Nacional de Córdoba. Encuentro Grupo Editor. 2009</a:t>
            </a:r>
            <a:br>
              <a:rPr lang="es-PE" sz="2000" dirty="0"/>
            </a:br>
            <a:r>
              <a:rPr lang="es-PE" sz="200" dirty="0"/>
              <a:t/>
            </a:r>
            <a:br>
              <a:rPr lang="es-PE" sz="200" dirty="0"/>
            </a:br>
            <a:endParaRPr lang="es-PE" sz="200" dirty="0"/>
          </a:p>
        </p:txBody>
      </p:sp>
      <p:sp>
        <p:nvSpPr>
          <p:cNvPr id="3" name="Marcador de contenido 2"/>
          <p:cNvSpPr>
            <a:spLocks noGrp="1"/>
          </p:cNvSpPr>
          <p:nvPr>
            <p:ph idx="1"/>
          </p:nvPr>
        </p:nvSpPr>
        <p:spPr/>
        <p:txBody>
          <a:bodyPr>
            <a:normAutofit/>
          </a:bodyPr>
          <a:lstStyle/>
          <a:p>
            <a:r>
              <a:rPr lang="es-PE" dirty="0"/>
              <a:t>“El hombre sólo por la educación puede llegar a ser hombre. No es nada más que lo que la educación hace de él. </a:t>
            </a:r>
            <a:r>
              <a:rPr lang="es-PE" dirty="0" smtClean="0"/>
              <a:t>(…) </a:t>
            </a:r>
            <a:r>
              <a:rPr lang="es-PE" dirty="0"/>
              <a:t>la educación en parte enseña algo al hombre, en parte también desarrolla algo en </a:t>
            </a:r>
            <a:r>
              <a:rPr lang="es-PE" dirty="0" smtClean="0"/>
              <a:t>él” </a:t>
            </a:r>
            <a:r>
              <a:rPr lang="es-PE" dirty="0"/>
              <a:t>(2009, p.31</a:t>
            </a:r>
            <a:r>
              <a:rPr lang="es-PE" dirty="0" smtClean="0"/>
              <a:t>)</a:t>
            </a:r>
          </a:p>
          <a:p>
            <a:endParaRPr lang="es-PE" dirty="0"/>
          </a:p>
          <a:p>
            <a:r>
              <a:rPr lang="es-PE" dirty="0"/>
              <a:t>“Es maravilloso imaginarse que la naturaleza humana se ha de desarrollar por la educación cada vez mejor, y que a esta se la pueda impartir de una forma que sea adecuada a la humanidad. Esto nos abre la perspectiva hacia un futuro género humano más feliz.” (2009, p. 32)</a:t>
            </a:r>
          </a:p>
          <a:p>
            <a:endParaRPr lang="es-PE" dirty="0"/>
          </a:p>
          <a:p>
            <a:endParaRPr lang="es-PE" dirty="0" smtClean="0"/>
          </a:p>
          <a:p>
            <a:pPr marL="0" indent="0">
              <a:buNone/>
            </a:pPr>
            <a:endParaRPr lang="es-PE" dirty="0"/>
          </a:p>
        </p:txBody>
      </p:sp>
    </p:spTree>
    <p:extLst>
      <p:ext uri="{BB962C8B-B14F-4D97-AF65-F5344CB8AC3E}">
        <p14:creationId xmlns:p14="http://schemas.microsoft.com/office/powerpoint/2010/main" val="3915715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000" dirty="0"/>
              <a:t>Kant, I. Sobre Pedagogía. Universidad Nacional de Córdoba. Encuentro Grupo Editor. 2009</a:t>
            </a:r>
            <a:br>
              <a:rPr lang="es-PE" sz="2000" dirty="0"/>
            </a:br>
            <a:r>
              <a:rPr lang="es-PE" sz="200" dirty="0"/>
              <a:t/>
            </a:r>
            <a:br>
              <a:rPr lang="es-PE" sz="200" dirty="0"/>
            </a:br>
            <a:endParaRPr lang="es-PE" sz="200" dirty="0"/>
          </a:p>
        </p:txBody>
      </p:sp>
      <p:sp>
        <p:nvSpPr>
          <p:cNvPr id="3" name="Marcador de contenido 2"/>
          <p:cNvSpPr>
            <a:spLocks noGrp="1"/>
          </p:cNvSpPr>
          <p:nvPr>
            <p:ph idx="1"/>
          </p:nvPr>
        </p:nvSpPr>
        <p:spPr/>
        <p:txBody>
          <a:bodyPr>
            <a:normAutofit/>
          </a:bodyPr>
          <a:lstStyle/>
          <a:p>
            <a:r>
              <a:rPr lang="es-PE" dirty="0"/>
              <a:t>“Con el adiestramiento, sin embargo, no se ha logrado el objetivo; sino que se trata sobre todo de que los niños aprendan a pensar. Ello lleva a los principios de los que resultan todas las acciones. Se ve, pues, que en la auténtica educación hay que hacer mucho</a:t>
            </a:r>
            <a:r>
              <a:rPr lang="es-PE" dirty="0" smtClean="0"/>
              <a:t>.” </a:t>
            </a:r>
            <a:r>
              <a:rPr lang="es-PE" dirty="0"/>
              <a:t>(2009, p. 42)</a:t>
            </a:r>
          </a:p>
          <a:p>
            <a:endParaRPr lang="es-PE" dirty="0"/>
          </a:p>
          <a:p>
            <a:endParaRPr lang="es-PE" dirty="0" smtClean="0"/>
          </a:p>
          <a:p>
            <a:pPr marL="0" indent="0">
              <a:buNone/>
            </a:pPr>
            <a:endParaRPr lang="es-PE" dirty="0"/>
          </a:p>
        </p:txBody>
      </p:sp>
    </p:spTree>
    <p:extLst>
      <p:ext uri="{BB962C8B-B14F-4D97-AF65-F5344CB8AC3E}">
        <p14:creationId xmlns:p14="http://schemas.microsoft.com/office/powerpoint/2010/main" val="899578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000" dirty="0"/>
              <a:t>Kant, I. Sobre Pedagogía. Universidad Nacional de Córdoba. Encuentro Grupo Editor. 2009</a:t>
            </a:r>
            <a:br>
              <a:rPr lang="es-PE" sz="2000" dirty="0"/>
            </a:br>
            <a:r>
              <a:rPr lang="es-PE" sz="200" dirty="0"/>
              <a:t/>
            </a:r>
            <a:br>
              <a:rPr lang="es-PE" sz="200" dirty="0"/>
            </a:br>
            <a:endParaRPr lang="es-PE" sz="200" dirty="0"/>
          </a:p>
        </p:txBody>
      </p:sp>
      <p:sp>
        <p:nvSpPr>
          <p:cNvPr id="3" name="Marcador de contenido 2"/>
          <p:cNvSpPr>
            <a:spLocks noGrp="1"/>
          </p:cNvSpPr>
          <p:nvPr>
            <p:ph idx="1"/>
          </p:nvPr>
        </p:nvSpPr>
        <p:spPr/>
        <p:txBody>
          <a:bodyPr>
            <a:normAutofit/>
          </a:bodyPr>
          <a:lstStyle/>
          <a:p>
            <a:r>
              <a:rPr lang="es-PE" dirty="0"/>
              <a:t>La educación es privada o pública. </a:t>
            </a:r>
            <a:r>
              <a:rPr lang="es-PE" dirty="0" smtClean="0"/>
              <a:t>(…)difícil </a:t>
            </a:r>
            <a:r>
              <a:rPr lang="es-PE" dirty="0"/>
              <a:t>que participen de dichos institutos niños que no sean hijos de ricos. (2009, p. 45</a:t>
            </a:r>
            <a:r>
              <a:rPr lang="es-PE" dirty="0" smtClean="0"/>
              <a:t>) (Considerar diferencias de la época)</a:t>
            </a:r>
          </a:p>
          <a:p>
            <a:endParaRPr lang="es-PE" dirty="0"/>
          </a:p>
          <a:p>
            <a:r>
              <a:rPr lang="es-PE" dirty="0"/>
              <a:t>“Aquí tiene la educación pública sus más patentes ventajas; pues en ella se aprende a medir las propias fuerzas, se conocen las limitaciones por el derecho de los otros. Nadie tiene ventajas porque en todas partes se siente resistencia, porque sólo así se percibe que uno se destaca por el mérito. Este tipo de educación da el mejor modelo del futuro ciudadano.” (2009, p. 49)</a:t>
            </a:r>
          </a:p>
          <a:p>
            <a:endParaRPr lang="es-PE" dirty="0"/>
          </a:p>
          <a:p>
            <a:endParaRPr lang="es-PE" dirty="0" smtClean="0"/>
          </a:p>
          <a:p>
            <a:pPr marL="0" indent="0">
              <a:buNone/>
            </a:pPr>
            <a:endParaRPr lang="es-PE" dirty="0"/>
          </a:p>
        </p:txBody>
      </p:sp>
    </p:spTree>
    <p:extLst>
      <p:ext uri="{BB962C8B-B14F-4D97-AF65-F5344CB8AC3E}">
        <p14:creationId xmlns:p14="http://schemas.microsoft.com/office/powerpoint/2010/main" val="169099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600" dirty="0" smtClean="0"/>
              <a:t>Reflexión final: ¿qué pasa con la educación en Perú?</a:t>
            </a:r>
            <a:endParaRPr lang="es-PE" sz="3600" dirty="0"/>
          </a:p>
        </p:txBody>
      </p:sp>
      <p:pic>
        <p:nvPicPr>
          <p:cNvPr id="4" name="Marcador de contenido 3"/>
          <p:cNvPicPr>
            <a:picLocks noGrp="1" noChangeAspect="1"/>
          </p:cNvPicPr>
          <p:nvPr>
            <p:ph idx="1"/>
          </p:nvPr>
        </p:nvPicPr>
        <p:blipFill>
          <a:blip r:embed="rId2"/>
          <a:stretch>
            <a:fillRect/>
          </a:stretch>
        </p:blipFill>
        <p:spPr>
          <a:xfrm>
            <a:off x="1194318" y="1927759"/>
            <a:ext cx="9442579" cy="4788930"/>
          </a:xfrm>
          <a:prstGeom prst="rect">
            <a:avLst/>
          </a:prstGeom>
        </p:spPr>
      </p:pic>
    </p:spTree>
    <p:extLst>
      <p:ext uri="{BB962C8B-B14F-4D97-AF65-F5344CB8AC3E}">
        <p14:creationId xmlns:p14="http://schemas.microsoft.com/office/powerpoint/2010/main" val="1643174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¿qué pasa con la educación HOY?</a:t>
            </a:r>
            <a:endParaRPr lang="es-PE" dirty="0"/>
          </a:p>
        </p:txBody>
      </p:sp>
      <p:pic>
        <p:nvPicPr>
          <p:cNvPr id="3" name="Imagen 2"/>
          <p:cNvPicPr>
            <a:picLocks noChangeAspect="1"/>
          </p:cNvPicPr>
          <p:nvPr/>
        </p:nvPicPr>
        <p:blipFill>
          <a:blip r:embed="rId2"/>
          <a:stretch>
            <a:fillRect/>
          </a:stretch>
        </p:blipFill>
        <p:spPr>
          <a:xfrm>
            <a:off x="1895474" y="1404937"/>
            <a:ext cx="7915275" cy="5153470"/>
          </a:xfrm>
          <a:prstGeom prst="rect">
            <a:avLst/>
          </a:prstGeom>
        </p:spPr>
      </p:pic>
      <p:sp>
        <p:nvSpPr>
          <p:cNvPr id="4" name="Rectángulo 3"/>
          <p:cNvSpPr/>
          <p:nvPr/>
        </p:nvSpPr>
        <p:spPr>
          <a:xfrm>
            <a:off x="9734548" y="1404937"/>
            <a:ext cx="171451" cy="5153470"/>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934865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2500" y="0"/>
            <a:ext cx="10515600" cy="1325563"/>
          </a:xfrm>
        </p:spPr>
        <p:txBody>
          <a:bodyPr>
            <a:noAutofit/>
          </a:bodyPr>
          <a:lstStyle/>
          <a:p>
            <a:r>
              <a:rPr lang="es-PE" sz="2000" dirty="0"/>
              <a:t>Figueroa, Maximiliano. </a:t>
            </a:r>
            <a:r>
              <a:rPr lang="es-PE" sz="2000" i="1" dirty="0"/>
              <a:t>Kant y el sentido ético de la educación. Una lectura en la época de la globalización.</a:t>
            </a:r>
            <a:r>
              <a:rPr lang="es-PE" sz="2000" dirty="0"/>
              <a:t> En: Persona y Sociedad, Universidad Alberto Hurtado, Vol. XX, Nº3, 2006, pp. 73-87. </a:t>
            </a:r>
            <a:br>
              <a:rPr lang="es-PE" sz="2000" dirty="0"/>
            </a:br>
            <a:r>
              <a:rPr lang="es-PE" sz="200" dirty="0"/>
              <a:t/>
            </a:r>
            <a:br>
              <a:rPr lang="es-PE" sz="200" dirty="0"/>
            </a:br>
            <a:endParaRPr lang="es-PE" sz="200" dirty="0"/>
          </a:p>
        </p:txBody>
      </p:sp>
      <p:sp>
        <p:nvSpPr>
          <p:cNvPr id="3" name="Marcador de contenido 2"/>
          <p:cNvSpPr>
            <a:spLocks noGrp="1"/>
          </p:cNvSpPr>
          <p:nvPr>
            <p:ph idx="1"/>
          </p:nvPr>
        </p:nvSpPr>
        <p:spPr>
          <a:xfrm>
            <a:off x="514350" y="1325563"/>
            <a:ext cx="11391900" cy="5048250"/>
          </a:xfrm>
        </p:spPr>
        <p:txBody>
          <a:bodyPr>
            <a:normAutofit fontScale="92500" lnSpcReduction="20000"/>
          </a:bodyPr>
          <a:lstStyle/>
          <a:p>
            <a:pPr marL="0" indent="0" algn="just">
              <a:buNone/>
            </a:pPr>
            <a:r>
              <a:rPr lang="es-PE" dirty="0"/>
              <a:t>“La creciente complejidad de las relaciones económicas a nivel mundial –que exigen mayor eficiencia y sofisticación técnica, productiva y comercial- intensifica el carácter competitivo de nuestras sociedades y el énfasis en </a:t>
            </a:r>
            <a:r>
              <a:rPr lang="es-PE" dirty="0">
                <a:solidFill>
                  <a:srgbClr val="FF0000"/>
                </a:solidFill>
              </a:rPr>
              <a:t>expectativas de utilidad económica </a:t>
            </a:r>
            <a:r>
              <a:rPr lang="es-PE" dirty="0"/>
              <a:t>que los sujetos y los gobiernos dirigen a la </a:t>
            </a:r>
            <a:r>
              <a:rPr lang="es-PE" dirty="0">
                <a:solidFill>
                  <a:srgbClr val="FF0000"/>
                </a:solidFill>
              </a:rPr>
              <a:t>educación</a:t>
            </a:r>
            <a:r>
              <a:rPr lang="es-PE" dirty="0"/>
              <a:t>.” (2006, p. 73</a:t>
            </a:r>
            <a:r>
              <a:rPr lang="es-PE" dirty="0" smtClean="0"/>
              <a:t>)</a:t>
            </a:r>
          </a:p>
          <a:p>
            <a:endParaRPr lang="es-PE" dirty="0"/>
          </a:p>
          <a:p>
            <a:pPr marL="0" indent="0" algn="just">
              <a:buNone/>
            </a:pPr>
            <a:r>
              <a:rPr lang="es-PE" dirty="0"/>
              <a:t>“Si la educación se transforma en pura capacitación, lo que entonces se patentiza es el influjo que </a:t>
            </a:r>
            <a:r>
              <a:rPr lang="es-PE" dirty="0">
                <a:solidFill>
                  <a:srgbClr val="FF0000"/>
                </a:solidFill>
              </a:rPr>
              <a:t>la visión instrumental </a:t>
            </a:r>
            <a:r>
              <a:rPr lang="es-PE" dirty="0"/>
              <a:t>está ejerciendo sobre nosotros y nuestras expectativas, y, por lo tanto, el drástico deterioro o </a:t>
            </a:r>
            <a:r>
              <a:rPr lang="es-PE" dirty="0">
                <a:solidFill>
                  <a:srgbClr val="FF0000"/>
                </a:solidFill>
              </a:rPr>
              <a:t>empobrecimiento de sentido </a:t>
            </a:r>
            <a:r>
              <a:rPr lang="es-PE" dirty="0"/>
              <a:t>a que esta queda expuesta.” (2006, p. 74</a:t>
            </a:r>
            <a:r>
              <a:rPr lang="es-PE" dirty="0" smtClean="0"/>
              <a:t>)</a:t>
            </a:r>
          </a:p>
          <a:p>
            <a:endParaRPr lang="es-PE" dirty="0" smtClean="0"/>
          </a:p>
          <a:p>
            <a:pPr marL="0" indent="0" algn="just">
              <a:buNone/>
            </a:pPr>
            <a:r>
              <a:rPr lang="es-PE" dirty="0"/>
              <a:t>“Paradójicamente</a:t>
            </a:r>
            <a:r>
              <a:rPr lang="es-PE" dirty="0">
                <a:solidFill>
                  <a:srgbClr val="FF0000"/>
                </a:solidFill>
              </a:rPr>
              <a:t>, la vigencia de los cánones económico-utilitarios </a:t>
            </a:r>
            <a:r>
              <a:rPr lang="es-PE" dirty="0" smtClean="0">
                <a:solidFill>
                  <a:srgbClr val="FF0000"/>
                </a:solidFill>
              </a:rPr>
              <a:t>aparece</a:t>
            </a:r>
            <a:r>
              <a:rPr lang="es-PE" dirty="0">
                <a:solidFill>
                  <a:srgbClr val="FF0000"/>
                </a:solidFill>
              </a:rPr>
              <a:t>, en los hechos, fortaleciendo la desigualdad en el acceso y en la calidad de la educación</a:t>
            </a:r>
            <a:r>
              <a:rPr lang="es-PE" dirty="0"/>
              <a:t>. (…) Se hace inevitable esta retórica que vincula educación y desarrollo resulte sospechosa al no reflejar, al mismo tiempo, impulsos efectivos hacia la inclusión y equidad en el sistema educativo.” (2006, p.75)</a:t>
            </a:r>
          </a:p>
          <a:p>
            <a:endParaRPr lang="es-PE" dirty="0"/>
          </a:p>
          <a:p>
            <a:endParaRPr lang="es-PE" dirty="0"/>
          </a:p>
          <a:p>
            <a:pPr marL="0" indent="0">
              <a:buNone/>
            </a:pPr>
            <a:endParaRPr lang="es-PE" dirty="0"/>
          </a:p>
        </p:txBody>
      </p:sp>
    </p:spTree>
    <p:extLst>
      <p:ext uri="{BB962C8B-B14F-4D97-AF65-F5344CB8AC3E}">
        <p14:creationId xmlns:p14="http://schemas.microsoft.com/office/powerpoint/2010/main" val="2891717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000" dirty="0"/>
              <a:t>Figueroa, Maximiliano. </a:t>
            </a:r>
            <a:r>
              <a:rPr lang="es-PE" sz="2000" i="1" dirty="0"/>
              <a:t>Kant y el sentido ético de la educación. Una lectura en la época de la globalización.</a:t>
            </a:r>
            <a:r>
              <a:rPr lang="es-PE" sz="2000" dirty="0"/>
              <a:t> En: Persona y Sociedad, Universidad Alberto Hurtado, Vol. XX, Nº3, 2006, pp. 73-87. </a:t>
            </a:r>
            <a:br>
              <a:rPr lang="es-PE" sz="2000" dirty="0"/>
            </a:br>
            <a:r>
              <a:rPr lang="es-PE" sz="200" dirty="0"/>
              <a:t/>
            </a:r>
            <a:br>
              <a:rPr lang="es-PE" sz="200" dirty="0"/>
            </a:br>
            <a:endParaRPr lang="es-PE" sz="200" dirty="0"/>
          </a:p>
        </p:txBody>
      </p:sp>
      <p:sp>
        <p:nvSpPr>
          <p:cNvPr id="3" name="Marcador de contenido 2"/>
          <p:cNvSpPr>
            <a:spLocks noGrp="1"/>
          </p:cNvSpPr>
          <p:nvPr>
            <p:ph idx="1"/>
          </p:nvPr>
        </p:nvSpPr>
        <p:spPr/>
        <p:txBody>
          <a:bodyPr>
            <a:normAutofit/>
          </a:bodyPr>
          <a:lstStyle/>
          <a:p>
            <a:pPr marL="0" indent="0" algn="just">
              <a:buNone/>
            </a:pPr>
            <a:r>
              <a:rPr lang="es-PE" dirty="0"/>
              <a:t>“La palabra escuela proviene del vocablo griego </a:t>
            </a:r>
            <a:r>
              <a:rPr lang="es-PE" i="1" dirty="0" err="1"/>
              <a:t>scholé</a:t>
            </a:r>
            <a:r>
              <a:rPr lang="es-PE" dirty="0"/>
              <a:t> que se traduce como ocio, (…) el tiempo para </a:t>
            </a:r>
            <a:r>
              <a:rPr lang="es-PE" dirty="0">
                <a:solidFill>
                  <a:srgbClr val="FF0000"/>
                </a:solidFill>
              </a:rPr>
              <a:t>experimentarse como un ser libre a través de la realización de actividades promotoras de la excelencia humana, especialmente una: la práctica del pensar</a:t>
            </a:r>
            <a:r>
              <a:rPr lang="es-PE" dirty="0"/>
              <a:t>. (…) Si la escuela ha de hacer honor a su nombre, ha de articularse, en una medida no menor, como ese espacio institucional que propicia en los niños el desarrollo del pensar reflexivo como principio de moralización.” (2006, p. 86)</a:t>
            </a:r>
          </a:p>
          <a:p>
            <a:pPr marL="0" indent="0">
              <a:buNone/>
            </a:pPr>
            <a:endParaRPr lang="es-PE" dirty="0"/>
          </a:p>
        </p:txBody>
      </p:sp>
    </p:spTree>
    <p:extLst>
      <p:ext uri="{BB962C8B-B14F-4D97-AF65-F5344CB8AC3E}">
        <p14:creationId xmlns:p14="http://schemas.microsoft.com/office/powerpoint/2010/main" val="587951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52487" y="623887"/>
            <a:ext cx="10253663" cy="5661955"/>
          </a:xfrm>
          <a:prstGeom prst="rect">
            <a:avLst/>
          </a:prstGeom>
        </p:spPr>
      </p:pic>
    </p:spTree>
    <p:extLst>
      <p:ext uri="{BB962C8B-B14F-4D97-AF65-F5344CB8AC3E}">
        <p14:creationId xmlns:p14="http://schemas.microsoft.com/office/powerpoint/2010/main" val="2508286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95172" y="4237675"/>
            <a:ext cx="7292068" cy="1972625"/>
          </a:xfrm>
          <a:prstGeom prst="rect">
            <a:avLst/>
          </a:prstGeom>
        </p:spPr>
      </p:pic>
      <p:pic>
        <p:nvPicPr>
          <p:cNvPr id="13" name="Imagen 12"/>
          <p:cNvPicPr>
            <a:picLocks noChangeAspect="1"/>
          </p:cNvPicPr>
          <p:nvPr/>
        </p:nvPicPr>
        <p:blipFill>
          <a:blip r:embed="rId3"/>
          <a:stretch>
            <a:fillRect/>
          </a:stretch>
        </p:blipFill>
        <p:spPr>
          <a:xfrm>
            <a:off x="1338262" y="280987"/>
            <a:ext cx="9005888" cy="3776663"/>
          </a:xfrm>
          <a:prstGeom prst="rect">
            <a:avLst/>
          </a:prstGeom>
        </p:spPr>
      </p:pic>
    </p:spTree>
    <p:extLst>
      <p:ext uri="{BB962C8B-B14F-4D97-AF65-F5344CB8AC3E}">
        <p14:creationId xmlns:p14="http://schemas.microsoft.com/office/powerpoint/2010/main" val="3296895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5532" y="142873"/>
            <a:ext cx="3901168" cy="1055331"/>
          </a:xfrm>
          <a:prstGeom prst="rect">
            <a:avLst/>
          </a:prstGeom>
        </p:spPr>
      </p:pic>
      <p:pic>
        <p:nvPicPr>
          <p:cNvPr id="2" name="Imagen 1"/>
          <p:cNvPicPr>
            <a:picLocks noChangeAspect="1"/>
          </p:cNvPicPr>
          <p:nvPr/>
        </p:nvPicPr>
        <p:blipFill>
          <a:blip r:embed="rId3"/>
          <a:stretch>
            <a:fillRect/>
          </a:stretch>
        </p:blipFill>
        <p:spPr>
          <a:xfrm>
            <a:off x="973591" y="1299482"/>
            <a:ext cx="9753086" cy="5115832"/>
          </a:xfrm>
          <a:prstGeom prst="rect">
            <a:avLst/>
          </a:prstGeom>
        </p:spPr>
      </p:pic>
      <p:sp>
        <p:nvSpPr>
          <p:cNvPr id="3" name="Rectángulo 2"/>
          <p:cNvSpPr/>
          <p:nvPr/>
        </p:nvSpPr>
        <p:spPr>
          <a:xfrm>
            <a:off x="4572000" y="6139543"/>
            <a:ext cx="6154677" cy="275771"/>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5" name="Rectángulo 4"/>
          <p:cNvSpPr/>
          <p:nvPr/>
        </p:nvSpPr>
        <p:spPr>
          <a:xfrm>
            <a:off x="1201783" y="2651759"/>
            <a:ext cx="9524894" cy="13193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7171509" y="3971108"/>
            <a:ext cx="2612571" cy="287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5643154" y="4264286"/>
            <a:ext cx="5083523" cy="24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1201783" y="4506686"/>
            <a:ext cx="9524894" cy="287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6792686" y="4794069"/>
            <a:ext cx="3933991" cy="2220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p:cNvSpPr/>
          <p:nvPr/>
        </p:nvSpPr>
        <p:spPr>
          <a:xfrm>
            <a:off x="1201783" y="5087247"/>
            <a:ext cx="1763486" cy="2293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5643154" y="5323385"/>
            <a:ext cx="5083523" cy="254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11"/>
          <p:cNvSpPr/>
          <p:nvPr/>
        </p:nvSpPr>
        <p:spPr>
          <a:xfrm>
            <a:off x="1201783" y="5577840"/>
            <a:ext cx="9524894" cy="7837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34519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600" dirty="0" smtClean="0"/>
              <a:t>Reflexión final: ¿qué pasa con la educación en Perú?</a:t>
            </a:r>
            <a:endParaRPr lang="es-PE" sz="3600" dirty="0"/>
          </a:p>
        </p:txBody>
      </p:sp>
      <p:pic>
        <p:nvPicPr>
          <p:cNvPr id="5" name="Imagen 4"/>
          <p:cNvPicPr>
            <a:picLocks noChangeAspect="1"/>
          </p:cNvPicPr>
          <p:nvPr/>
        </p:nvPicPr>
        <p:blipFill>
          <a:blip r:embed="rId2"/>
          <a:stretch>
            <a:fillRect/>
          </a:stretch>
        </p:blipFill>
        <p:spPr>
          <a:xfrm>
            <a:off x="0" y="2050828"/>
            <a:ext cx="7648897" cy="3249412"/>
          </a:xfrm>
          <a:prstGeom prst="rect">
            <a:avLst/>
          </a:prstGeom>
        </p:spPr>
      </p:pic>
      <p:pic>
        <p:nvPicPr>
          <p:cNvPr id="6" name="Imagen 5"/>
          <p:cNvPicPr>
            <a:picLocks noChangeAspect="1"/>
          </p:cNvPicPr>
          <p:nvPr/>
        </p:nvPicPr>
        <p:blipFill>
          <a:blip r:embed="rId3"/>
          <a:stretch>
            <a:fillRect/>
          </a:stretch>
        </p:blipFill>
        <p:spPr>
          <a:xfrm>
            <a:off x="6953249" y="2050828"/>
            <a:ext cx="5210175" cy="3252680"/>
          </a:xfrm>
          <a:prstGeom prst="rect">
            <a:avLst/>
          </a:prstGeom>
        </p:spPr>
      </p:pic>
      <p:sp>
        <p:nvSpPr>
          <p:cNvPr id="7" name="Título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dirty="0" smtClean="0"/>
              <a:t>¿Es la educación un asunto político?</a:t>
            </a:r>
            <a:endParaRPr lang="es-PE" dirty="0"/>
          </a:p>
        </p:txBody>
      </p:sp>
    </p:spTree>
    <p:extLst>
      <p:ext uri="{BB962C8B-B14F-4D97-AF65-F5344CB8AC3E}">
        <p14:creationId xmlns:p14="http://schemas.microsoft.com/office/powerpoint/2010/main" val="315933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2431798" y="758819"/>
            <a:ext cx="7920880" cy="5632311"/>
          </a:xfrm>
          <a:prstGeom prst="rect">
            <a:avLst/>
          </a:prstGeom>
          <a:noFill/>
        </p:spPr>
        <p:txBody>
          <a:bodyPr wrap="square" rtlCol="0">
            <a:spAutoFit/>
          </a:bodyPr>
          <a:lstStyle/>
          <a:p>
            <a:endParaRPr lang="es-PE" dirty="0"/>
          </a:p>
          <a:p>
            <a:endParaRPr lang="es-PE" dirty="0"/>
          </a:p>
          <a:p>
            <a:endParaRPr lang="es-PE" dirty="0"/>
          </a:p>
          <a:p>
            <a:endParaRPr lang="es-PE" dirty="0"/>
          </a:p>
          <a:p>
            <a:endParaRPr lang="es-PE" dirty="0"/>
          </a:p>
          <a:p>
            <a:endParaRPr lang="es-PE" dirty="0"/>
          </a:p>
          <a:p>
            <a:endParaRPr lang="es-PE" dirty="0"/>
          </a:p>
          <a:p>
            <a:endParaRPr lang="es-PE" dirty="0"/>
          </a:p>
          <a:p>
            <a:endParaRPr lang="es-PE" dirty="0"/>
          </a:p>
          <a:p>
            <a:pPr marL="285750" indent="-285750">
              <a:buFontTx/>
              <a:buChar char="-"/>
            </a:pPr>
            <a:r>
              <a:rPr lang="es-PE" dirty="0"/>
              <a:t>¿Qué puedo </a:t>
            </a:r>
            <a:r>
              <a:rPr lang="es-PE" dirty="0">
                <a:solidFill>
                  <a:srgbClr val="00B050"/>
                </a:solidFill>
              </a:rPr>
              <a:t>conocer</a:t>
            </a:r>
            <a:r>
              <a:rPr lang="es-PE" dirty="0"/>
              <a:t>?                                    (Campo de la Metafísica)</a:t>
            </a:r>
          </a:p>
          <a:p>
            <a:endParaRPr lang="es-PE" dirty="0"/>
          </a:p>
          <a:p>
            <a:pPr marL="285750" indent="-285750">
              <a:buFontTx/>
              <a:buChar char="-"/>
            </a:pPr>
            <a:endParaRPr lang="es-PE" dirty="0"/>
          </a:p>
          <a:p>
            <a:pPr marL="285750" indent="-285750">
              <a:buFontTx/>
              <a:buChar char="-"/>
            </a:pPr>
            <a:r>
              <a:rPr lang="es-PE" dirty="0"/>
              <a:t>¿Qué debo </a:t>
            </a:r>
            <a:r>
              <a:rPr lang="es-PE" dirty="0">
                <a:solidFill>
                  <a:srgbClr val="00B050"/>
                </a:solidFill>
              </a:rPr>
              <a:t>hacer</a:t>
            </a:r>
            <a:r>
              <a:rPr lang="es-PE" dirty="0"/>
              <a:t>?		          (Campo de la Moral)</a:t>
            </a:r>
          </a:p>
          <a:p>
            <a:pPr marL="285750" indent="-285750">
              <a:buFontTx/>
              <a:buChar char="-"/>
            </a:pPr>
            <a:endParaRPr lang="es-PE" dirty="0"/>
          </a:p>
          <a:p>
            <a:pPr marL="285750" indent="-285750">
              <a:buFontTx/>
              <a:buChar char="-"/>
            </a:pPr>
            <a:endParaRPr lang="es-PE" dirty="0"/>
          </a:p>
          <a:p>
            <a:pPr marL="285750" indent="-285750">
              <a:buFontTx/>
              <a:buChar char="-"/>
            </a:pPr>
            <a:r>
              <a:rPr lang="es-PE" dirty="0"/>
              <a:t>¿Qué puedo </a:t>
            </a:r>
            <a:r>
              <a:rPr lang="es-PE" dirty="0">
                <a:solidFill>
                  <a:srgbClr val="00B050"/>
                </a:solidFill>
              </a:rPr>
              <a:t>esperar</a:t>
            </a:r>
            <a:r>
              <a:rPr lang="es-PE" dirty="0"/>
              <a:t>?		          (Campo de la Religión)</a:t>
            </a:r>
          </a:p>
          <a:p>
            <a:pPr marL="285750" indent="-285750">
              <a:buFontTx/>
              <a:buChar char="-"/>
            </a:pPr>
            <a:endParaRPr lang="es-PE" dirty="0"/>
          </a:p>
          <a:p>
            <a:pPr marL="285750" indent="-285750">
              <a:buFontTx/>
              <a:buChar char="-"/>
            </a:pPr>
            <a:endParaRPr lang="es-PE" dirty="0"/>
          </a:p>
          <a:p>
            <a:pPr marL="285750" indent="-285750">
              <a:buFontTx/>
              <a:buChar char="-"/>
            </a:pPr>
            <a:r>
              <a:rPr lang="es-PE" dirty="0"/>
              <a:t>¿Qué es el ser </a:t>
            </a:r>
            <a:r>
              <a:rPr lang="es-PE" dirty="0">
                <a:solidFill>
                  <a:srgbClr val="00B050"/>
                </a:solidFill>
              </a:rPr>
              <a:t>humano</a:t>
            </a:r>
            <a:r>
              <a:rPr lang="es-PE" dirty="0"/>
              <a:t>?                                (Campo de la Antropología)</a:t>
            </a:r>
          </a:p>
          <a:p>
            <a:endParaRPr lang="es-PE" dirty="0"/>
          </a:p>
        </p:txBody>
      </p:sp>
      <p:sp>
        <p:nvSpPr>
          <p:cNvPr id="17" name="Flecha derecha 16"/>
          <p:cNvSpPr/>
          <p:nvPr/>
        </p:nvSpPr>
        <p:spPr>
          <a:xfrm>
            <a:off x="5168102" y="5037868"/>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a:off x="5168102" y="5787857"/>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a:off x="5198546" y="3358951"/>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a:off x="5198546" y="4209994"/>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22" name="Imagen 21"/>
          <p:cNvPicPr>
            <a:picLocks noChangeAspect="1"/>
          </p:cNvPicPr>
          <p:nvPr/>
        </p:nvPicPr>
        <p:blipFill>
          <a:blip r:embed="rId2"/>
          <a:stretch>
            <a:fillRect/>
          </a:stretch>
        </p:blipFill>
        <p:spPr>
          <a:xfrm>
            <a:off x="2241384" y="36716"/>
            <a:ext cx="7138460" cy="2978898"/>
          </a:xfrm>
          <a:prstGeom prst="rect">
            <a:avLst/>
          </a:prstGeom>
        </p:spPr>
      </p:pic>
    </p:spTree>
    <p:extLst>
      <p:ext uri="{BB962C8B-B14F-4D97-AF65-F5344CB8AC3E}">
        <p14:creationId xmlns:p14="http://schemas.microsoft.com/office/powerpoint/2010/main" val="354974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000" dirty="0"/>
              <a:t>Gómez </a:t>
            </a:r>
            <a:r>
              <a:rPr lang="es-PE" sz="2000" dirty="0" err="1"/>
              <a:t>Caffarena</a:t>
            </a:r>
            <a:r>
              <a:rPr lang="es-PE" sz="2000" dirty="0"/>
              <a:t>, José. </a:t>
            </a:r>
            <a:r>
              <a:rPr lang="es-PE" sz="2000" i="1" dirty="0"/>
              <a:t>El teísmo moral de Kant</a:t>
            </a:r>
            <a:r>
              <a:rPr lang="es-PE" sz="2000" dirty="0"/>
              <a:t>. Ediciones Cristiandad, 1983, Madrid. </a:t>
            </a:r>
            <a:endParaRPr lang="es-PE" sz="2000" dirty="0"/>
          </a:p>
        </p:txBody>
      </p:sp>
      <p:sp>
        <p:nvSpPr>
          <p:cNvPr id="3" name="Marcador de contenido 2"/>
          <p:cNvSpPr>
            <a:spLocks noGrp="1"/>
          </p:cNvSpPr>
          <p:nvPr>
            <p:ph idx="1"/>
          </p:nvPr>
        </p:nvSpPr>
        <p:spPr>
          <a:xfrm>
            <a:off x="838200" y="3675887"/>
            <a:ext cx="10515600" cy="2501075"/>
          </a:xfrm>
        </p:spPr>
        <p:txBody>
          <a:bodyPr/>
          <a:lstStyle/>
          <a:p>
            <a:r>
              <a:rPr lang="es-PE" dirty="0"/>
              <a:t>“No es Kant un metafísico según el uso que le precedía y que él criticó. Kant es, ante todo, un filósofo crítico.” (1983, p.23)</a:t>
            </a:r>
          </a:p>
          <a:p>
            <a:endParaRPr lang="es-PE" dirty="0"/>
          </a:p>
        </p:txBody>
      </p:sp>
    </p:spTree>
    <p:extLst>
      <p:ext uri="{BB962C8B-B14F-4D97-AF65-F5344CB8AC3E}">
        <p14:creationId xmlns:p14="http://schemas.microsoft.com/office/powerpoint/2010/main" val="192612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El proyecto Crítico de Kant</a:t>
            </a:r>
            <a:endParaRPr lang="es-PE" dirty="0"/>
          </a:p>
        </p:txBody>
      </p:sp>
      <p:sp>
        <p:nvSpPr>
          <p:cNvPr id="5" name="CuadroTexto 4"/>
          <p:cNvSpPr txBox="1"/>
          <p:nvPr/>
        </p:nvSpPr>
        <p:spPr>
          <a:xfrm>
            <a:off x="513572" y="3646723"/>
            <a:ext cx="5296677" cy="1323439"/>
          </a:xfrm>
          <a:prstGeom prst="rect">
            <a:avLst/>
          </a:prstGeom>
          <a:noFill/>
        </p:spPr>
        <p:txBody>
          <a:bodyPr wrap="square" rtlCol="0">
            <a:spAutoFit/>
          </a:bodyPr>
          <a:lstStyle/>
          <a:p>
            <a:r>
              <a:rPr lang="es-PE" sz="4000" dirty="0" smtClean="0"/>
              <a:t>Arquitectónica de la Razón</a:t>
            </a:r>
            <a:endParaRPr lang="es-PE" sz="4000" dirty="0"/>
          </a:p>
        </p:txBody>
      </p:sp>
      <p:sp>
        <p:nvSpPr>
          <p:cNvPr id="6" name="CuadroTexto 5"/>
          <p:cNvSpPr txBox="1"/>
          <p:nvPr/>
        </p:nvSpPr>
        <p:spPr>
          <a:xfrm>
            <a:off x="6630954" y="3646723"/>
            <a:ext cx="5996473" cy="2554545"/>
          </a:xfrm>
          <a:prstGeom prst="rect">
            <a:avLst/>
          </a:prstGeom>
          <a:noFill/>
        </p:spPr>
        <p:txBody>
          <a:bodyPr wrap="square" rtlCol="0">
            <a:spAutoFit/>
          </a:bodyPr>
          <a:lstStyle/>
          <a:p>
            <a:r>
              <a:rPr lang="es-PE" sz="4000" dirty="0" smtClean="0"/>
              <a:t>Invitación a la </a:t>
            </a:r>
            <a:r>
              <a:rPr lang="es-PE" sz="4000" dirty="0" smtClean="0"/>
              <a:t>autonomía/libertad</a:t>
            </a:r>
          </a:p>
          <a:p>
            <a:endParaRPr lang="es-PE" sz="4000" dirty="0"/>
          </a:p>
          <a:p>
            <a:r>
              <a:rPr lang="es-PE" sz="4000" dirty="0" smtClean="0"/>
              <a:t>vs dogmatismo metafísico</a:t>
            </a:r>
            <a:endParaRPr lang="es-PE" sz="4000" dirty="0"/>
          </a:p>
        </p:txBody>
      </p:sp>
      <p:cxnSp>
        <p:nvCxnSpPr>
          <p:cNvPr id="7" name="Conector recto de flecha 6"/>
          <p:cNvCxnSpPr/>
          <p:nvPr/>
        </p:nvCxnSpPr>
        <p:spPr>
          <a:xfrm flipH="1">
            <a:off x="2724150" y="2041739"/>
            <a:ext cx="2221464" cy="14063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6811215" y="2047325"/>
            <a:ext cx="2008935" cy="14007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152400" y="5611090"/>
            <a:ext cx="3442855" cy="923330"/>
          </a:xfrm>
          <a:prstGeom prst="rect">
            <a:avLst/>
          </a:prstGeom>
          <a:noFill/>
        </p:spPr>
        <p:txBody>
          <a:bodyPr wrap="square" rtlCol="0">
            <a:spAutoFit/>
          </a:bodyPr>
          <a:lstStyle/>
          <a:p>
            <a:r>
              <a:rPr lang="es-PE" dirty="0" smtClean="0"/>
              <a:t>Entendimiento</a:t>
            </a:r>
          </a:p>
          <a:p>
            <a:r>
              <a:rPr lang="es-PE" dirty="0" smtClean="0"/>
              <a:t>Voluntad</a:t>
            </a:r>
          </a:p>
          <a:p>
            <a:r>
              <a:rPr lang="es-PE" dirty="0" smtClean="0"/>
              <a:t>Sensibilidad</a:t>
            </a:r>
            <a:endParaRPr lang="es-PE" dirty="0"/>
          </a:p>
        </p:txBody>
      </p:sp>
      <p:sp>
        <p:nvSpPr>
          <p:cNvPr id="9" name="CuadroTexto 8"/>
          <p:cNvSpPr txBox="1"/>
          <p:nvPr/>
        </p:nvSpPr>
        <p:spPr>
          <a:xfrm>
            <a:off x="2750038" y="5611090"/>
            <a:ext cx="3442855" cy="923330"/>
          </a:xfrm>
          <a:prstGeom prst="rect">
            <a:avLst/>
          </a:prstGeom>
          <a:noFill/>
        </p:spPr>
        <p:txBody>
          <a:bodyPr wrap="square" rtlCol="0">
            <a:spAutoFit/>
          </a:bodyPr>
          <a:lstStyle/>
          <a:p>
            <a:r>
              <a:rPr lang="es-PE" dirty="0" smtClean="0"/>
              <a:t>Razón pura</a:t>
            </a:r>
          </a:p>
          <a:p>
            <a:r>
              <a:rPr lang="es-PE" dirty="0" smtClean="0"/>
              <a:t>Razón práctica</a:t>
            </a:r>
          </a:p>
          <a:p>
            <a:r>
              <a:rPr lang="es-PE" dirty="0" smtClean="0"/>
              <a:t>Juicio</a:t>
            </a:r>
            <a:endParaRPr lang="es-PE" dirty="0"/>
          </a:p>
        </p:txBody>
      </p:sp>
      <p:cxnSp>
        <p:nvCxnSpPr>
          <p:cNvPr id="12" name="Conector recto de flecha 11"/>
          <p:cNvCxnSpPr/>
          <p:nvPr/>
        </p:nvCxnSpPr>
        <p:spPr>
          <a:xfrm flipV="1">
            <a:off x="1764900" y="5777345"/>
            <a:ext cx="959250" cy="3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1790788" y="6117744"/>
            <a:ext cx="959250" cy="3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V="1">
            <a:off x="1790788" y="6415385"/>
            <a:ext cx="959250" cy="3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62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512559" y="178291"/>
            <a:ext cx="4653664" cy="6451110"/>
          </a:xfrm>
          <a:prstGeom prst="rect">
            <a:avLst/>
          </a:prstGeom>
        </p:spPr>
      </p:pic>
    </p:spTree>
    <p:extLst>
      <p:ext uri="{BB962C8B-B14F-4D97-AF65-F5344CB8AC3E}">
        <p14:creationId xmlns:p14="http://schemas.microsoft.com/office/powerpoint/2010/main" val="334865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02467" y="2147207"/>
            <a:ext cx="11333476" cy="2421683"/>
          </a:xfrm>
          <a:prstGeom prst="rect">
            <a:avLst/>
          </a:prstGeom>
        </p:spPr>
      </p:pic>
      <p:sp>
        <p:nvSpPr>
          <p:cNvPr id="4" name="Rectángulo 3"/>
          <p:cNvSpPr/>
          <p:nvPr/>
        </p:nvSpPr>
        <p:spPr>
          <a:xfrm>
            <a:off x="2761473" y="3187957"/>
            <a:ext cx="8874470" cy="354565"/>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5" name="Rectángulo 4"/>
          <p:cNvSpPr/>
          <p:nvPr/>
        </p:nvSpPr>
        <p:spPr>
          <a:xfrm>
            <a:off x="503464" y="3523861"/>
            <a:ext cx="11132479" cy="335902"/>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6" name="Rectángulo 5"/>
          <p:cNvSpPr/>
          <p:nvPr/>
        </p:nvSpPr>
        <p:spPr>
          <a:xfrm>
            <a:off x="503464" y="3859763"/>
            <a:ext cx="3526972" cy="335903"/>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239002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a:blip r:embed="rId2"/>
          <a:stretch>
            <a:fillRect/>
          </a:stretch>
        </p:blipFill>
        <p:spPr>
          <a:xfrm>
            <a:off x="407436" y="2518488"/>
            <a:ext cx="11286749" cy="1978090"/>
          </a:xfrm>
          <a:prstGeom prst="rect">
            <a:avLst/>
          </a:prstGeom>
        </p:spPr>
      </p:pic>
      <p:sp>
        <p:nvSpPr>
          <p:cNvPr id="14" name="Rectángulo 13"/>
          <p:cNvSpPr/>
          <p:nvPr/>
        </p:nvSpPr>
        <p:spPr>
          <a:xfrm>
            <a:off x="3543689" y="4086031"/>
            <a:ext cx="7893698" cy="410547"/>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11256085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57150">
          <a:solidFill>
            <a:schemeClr val="accent6">
              <a:lumMod val="60000"/>
              <a:lumOff val="4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7653</TotalTime>
  <Words>2026</Words>
  <Application>Microsoft Office PowerPoint</Application>
  <PresentationFormat>Panorámica</PresentationFormat>
  <Paragraphs>97</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Calibri</vt:lpstr>
      <vt:lpstr>Calibri Light</vt:lpstr>
      <vt:lpstr>Tema de Office</vt:lpstr>
      <vt:lpstr>Kant:  Ilustración,  Proyecto Crítico  y Educación</vt:lpstr>
      <vt:lpstr>¿Es la educación un asunto político?</vt:lpstr>
      <vt:lpstr>Reflexión final: ¿qué pasa con la educación en Perú?</vt:lpstr>
      <vt:lpstr>Presentación de PowerPoint</vt:lpstr>
      <vt:lpstr>Gómez Caffarena, José. El teísmo moral de Kant. Ediciones Cristiandad, 1983, Madrid. </vt:lpstr>
      <vt:lpstr>El proyecto Crítico de Kant</vt:lpstr>
      <vt:lpstr>Presentación de PowerPoint</vt:lpstr>
      <vt:lpstr>Presentación de PowerPoint</vt:lpstr>
      <vt:lpstr>Presentación de PowerPoint</vt:lpstr>
      <vt:lpstr>Figueroa, Maximiliano. Kant y el sentido ético de la educación. Una lectura en la época de la globalización. En: Persona y Sociedad, Universidad Alberto Hurtado, Vol. XX, Nº3, 2006, pp. 73-87.  </vt:lpstr>
      <vt:lpstr>Presentación de PowerPoint</vt:lpstr>
      <vt:lpstr>Presentación de PowerPoint</vt:lpstr>
      <vt:lpstr>Presentación de PowerPoint</vt:lpstr>
      <vt:lpstr>Presentación de PowerPoint</vt:lpstr>
      <vt:lpstr>Kant, I. Lecciones de ética. Editorial Crítica, Barcelona, 1988. </vt:lpstr>
      <vt:lpstr>Kant, I. Lecciones de ética. Editorial Crítica, Barcelona, 1988. </vt:lpstr>
      <vt:lpstr>Kant, I. Lecciones de ética. Editorial Crítica, Barcelona, 1988. </vt:lpstr>
      <vt:lpstr>Lacroix, Jean. Kant. Ed. Sudamericana. Bs. As. 1969.</vt:lpstr>
      <vt:lpstr>Kant, I. Cómo orientarse en el pensamiento. Ed. Quadrata, Bs. As., 2005.</vt:lpstr>
      <vt:lpstr>Kant, I. Definición de la raza humana (En: Kant, I. Filosofía de la historia. Ed. Nova. Bs. As., 1964) </vt:lpstr>
      <vt:lpstr>Vandewalle, Bernard. Kant. Educación y crítica. Ed. Nueva Visión, Buenos Aires, 2005. </vt:lpstr>
      <vt:lpstr>Hannah Arendt – El pensar y las reflexiones morales. (En: De la historia a la acción, Barcelona, 1995. pp. 109 – 138)</vt:lpstr>
      <vt:lpstr>Agazzi, Aldo. Historia de la filosofía y de la pedagogía. Tomo II. Ed. Marfil, Valencia, 1966. </vt:lpstr>
      <vt:lpstr>Agazzi, Aldo. Historia de la filosofía y de la pedagogía. Tomo II. Ed. Marfil, Valencia, 1966. </vt:lpstr>
      <vt:lpstr>Kant, I. Sobre Pedagogía. Universidad Nacional de Córdoba. Encuentro Grupo Editor. 2009  </vt:lpstr>
      <vt:lpstr>Kant, I. Sobre Pedagogía. Universidad Nacional de Córdoba. Encuentro Grupo Editor. 2009  </vt:lpstr>
      <vt:lpstr>Kant, I. Sobre Pedagogía. Universidad Nacional de Córdoba. Encuentro Grupo Editor. 2009  </vt:lpstr>
      <vt:lpstr>Kant, I. Sobre Pedagogía. Universidad Nacional de Córdoba. Encuentro Grupo Editor. 2009  </vt:lpstr>
      <vt:lpstr>Kant, I. Sobre Pedagogía. Universidad Nacional de Córdoba. Encuentro Grupo Editor. 2009  </vt:lpstr>
      <vt:lpstr>¿qué pasa con la educación HOY?</vt:lpstr>
      <vt:lpstr>Figueroa, Maximiliano. Kant y el sentido ético de la educación. Una lectura en la época de la globalización. En: Persona y Sociedad, Universidad Alberto Hurtado, Vol. XX, Nº3, 2006, pp. 73-87.   </vt:lpstr>
      <vt:lpstr>Figueroa, Maximiliano. Kant y el sentido ético de la educación. Una lectura en la época de la globalización. En: Persona y Sociedad, Universidad Alberto Hurtado, Vol. XX, Nº3, 2006, pp. 73-87.   </vt:lpstr>
      <vt:lpstr>Presentación de PowerPoint</vt:lpstr>
      <vt:lpstr>Presentación de PowerPoint</vt:lpstr>
      <vt:lpstr>Presentación de PowerPoint</vt:lpstr>
      <vt:lpstr>Reflexión final: ¿qué pasa con la educación en Perú?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53</cp:revision>
  <dcterms:created xsi:type="dcterms:W3CDTF">2023-04-13T07:34:46Z</dcterms:created>
  <dcterms:modified xsi:type="dcterms:W3CDTF">2023-06-23T12:57:56Z</dcterms:modified>
</cp:coreProperties>
</file>