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59" r:id="rId12"/>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7" d="100"/>
          <a:sy n="47" d="100"/>
        </p:scale>
        <p:origin x="-49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21/09/2018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21/09/2018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21/09/2018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21/09/2018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CE51B5F-2EC2-45DF-AB75-99A90E626838}" type="datetimeFigureOut">
              <a:rPr lang="es-PE" smtClean="0"/>
              <a:pPr/>
              <a:t>21/09/2018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0CE51B5F-2EC2-45DF-AB75-99A90E626838}" type="datetimeFigureOut">
              <a:rPr lang="es-PE" smtClean="0"/>
              <a:pPr/>
              <a:t>21/09/2018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0CE51B5F-2EC2-45DF-AB75-99A90E626838}" type="datetimeFigureOut">
              <a:rPr lang="es-PE" smtClean="0"/>
              <a:pPr/>
              <a:t>21/09/2018</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0CE51B5F-2EC2-45DF-AB75-99A90E626838}" type="datetimeFigureOut">
              <a:rPr lang="es-PE" smtClean="0"/>
              <a:pPr/>
              <a:t>21/09/2018</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CE51B5F-2EC2-45DF-AB75-99A90E626838}" type="datetimeFigureOut">
              <a:rPr lang="es-PE" smtClean="0"/>
              <a:pPr/>
              <a:t>21/09/2018</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CE51B5F-2EC2-45DF-AB75-99A90E626838}" type="datetimeFigureOut">
              <a:rPr lang="es-PE" smtClean="0"/>
              <a:pPr/>
              <a:t>21/09/2018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CE51B5F-2EC2-45DF-AB75-99A90E626838}" type="datetimeFigureOut">
              <a:rPr lang="es-PE" smtClean="0"/>
              <a:pPr/>
              <a:t>21/09/2018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51B5F-2EC2-45DF-AB75-99A90E626838}" type="datetimeFigureOut">
              <a:rPr lang="es-PE" smtClean="0"/>
              <a:pPr/>
              <a:t>21/09/2018</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4031D-6037-48E0-BAD0-440317D4551D}"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PE" dirty="0" smtClean="0"/>
              <a:t>Kant</a:t>
            </a:r>
            <a:endParaRPr lang="es-PE" dirty="0"/>
          </a:p>
        </p:txBody>
      </p:sp>
      <p:sp>
        <p:nvSpPr>
          <p:cNvPr id="3" name="2 Subtítulo"/>
          <p:cNvSpPr>
            <a:spLocks noGrp="1"/>
          </p:cNvSpPr>
          <p:nvPr>
            <p:ph type="subTitle" idx="1"/>
          </p:nvPr>
        </p:nvSpPr>
        <p:spPr/>
        <p:txBody>
          <a:bodyPr/>
          <a:lstStyle/>
          <a:p>
            <a:r>
              <a:rPr lang="es-PE" dirty="0" smtClean="0"/>
              <a:t>Apuntes sobre la C.R.P. previos a la F.M.C.</a:t>
            </a:r>
            <a:endParaRPr lang="es-P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8429684" cy="4524315"/>
          </a:xfrm>
          <a:prstGeom prst="rect">
            <a:avLst/>
          </a:prstGeom>
          <a:noFill/>
        </p:spPr>
        <p:txBody>
          <a:bodyPr wrap="square" rtlCol="0">
            <a:spAutoFit/>
          </a:bodyPr>
          <a:lstStyle/>
          <a:p>
            <a:r>
              <a:rPr lang="es-PE" dirty="0" smtClean="0"/>
              <a:t>Por último, en la idea de Dios tenemos quien otorgue sentido al concepto de origen del mundo y del alma inmortal. Para Kant, Dios no puede demostrarse racionalmente. Recordemos que ha limitado el conocimiento a los fenómenos y abre las puertas a la fe. </a:t>
            </a:r>
          </a:p>
          <a:p>
            <a:endParaRPr lang="es-PE" dirty="0"/>
          </a:p>
          <a:p>
            <a:r>
              <a:rPr lang="es-PE" dirty="0" smtClean="0"/>
              <a:t>A partir de Kant, podemos ver una notable influencia en pensadores posteriores. El idealismo alemán retomará la tríada de la razón práctica: Hegel partirá de Dios, </a:t>
            </a:r>
            <a:r>
              <a:rPr lang="es-PE" dirty="0" err="1" smtClean="0"/>
              <a:t>Fichte</a:t>
            </a:r>
            <a:r>
              <a:rPr lang="es-PE" dirty="0" smtClean="0"/>
              <a:t> del alma libre y </a:t>
            </a:r>
            <a:r>
              <a:rPr lang="es-PE" dirty="0" err="1" smtClean="0"/>
              <a:t>Schelling</a:t>
            </a:r>
            <a:r>
              <a:rPr lang="es-PE" dirty="0" smtClean="0"/>
              <a:t> del mundo. Además, el fenómeno en Kant dará pie a la fenomenología de Husserl. </a:t>
            </a:r>
          </a:p>
          <a:p>
            <a:endParaRPr lang="es-PE" dirty="0"/>
          </a:p>
          <a:p>
            <a:r>
              <a:rPr lang="es-PE" dirty="0" smtClean="0"/>
              <a:t>Consideremos como conclusión que la razón práctica es ámbito de la fe, mientras que la razón teórica es ámbito del conocer. Recordemos que el proyecto crítico de Kant pretendía que la razón, en una crítica a sí misma, considere los límites de aquello que le es legítimo conocer. </a:t>
            </a:r>
          </a:p>
          <a:p>
            <a:endParaRPr lang="es-PE" dirty="0"/>
          </a:p>
          <a:p>
            <a:r>
              <a:rPr lang="es-PE" dirty="0" smtClean="0"/>
              <a:t>Con esto en mente, podemos pasar a revisar </a:t>
            </a:r>
          </a:p>
          <a:p>
            <a:r>
              <a:rPr lang="es-PE" dirty="0" smtClean="0"/>
              <a:t>el pensamiento ético de Kant. </a:t>
            </a:r>
          </a:p>
        </p:txBody>
      </p:sp>
      <p:pic>
        <p:nvPicPr>
          <p:cNvPr id="23554" name="Picture 2" descr="Image result for kant meme"/>
          <p:cNvPicPr>
            <a:picLocks noChangeAspect="1" noChangeArrowheads="1"/>
          </p:cNvPicPr>
          <p:nvPr/>
        </p:nvPicPr>
        <p:blipFill>
          <a:blip r:embed="rId2"/>
          <a:srcRect/>
          <a:stretch>
            <a:fillRect/>
          </a:stretch>
        </p:blipFill>
        <p:spPr bwMode="auto">
          <a:xfrm>
            <a:off x="5572132" y="4000504"/>
            <a:ext cx="2095500" cy="2667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kant meme"/>
          <p:cNvPicPr>
            <a:picLocks noChangeAspect="1" noChangeArrowheads="1"/>
          </p:cNvPicPr>
          <p:nvPr/>
        </p:nvPicPr>
        <p:blipFill>
          <a:blip r:embed="rId2"/>
          <a:srcRect/>
          <a:stretch>
            <a:fillRect/>
          </a:stretch>
        </p:blipFill>
        <p:spPr bwMode="auto">
          <a:xfrm>
            <a:off x="428596" y="971298"/>
            <a:ext cx="8311822" cy="545809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5720" y="0"/>
            <a:ext cx="10013545"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8429684" cy="954107"/>
          </a:xfrm>
          <a:prstGeom prst="rect">
            <a:avLst/>
          </a:prstGeom>
          <a:noFill/>
        </p:spPr>
        <p:txBody>
          <a:bodyPr wrap="square" rtlCol="0">
            <a:spAutoFit/>
          </a:bodyPr>
          <a:lstStyle/>
          <a:p>
            <a:r>
              <a:rPr lang="es-PE" sz="2800" dirty="0" smtClean="0"/>
              <a:t>El pensamiento de Kant se ocupa fundamentalmente de la Filosofía Práctica.</a:t>
            </a:r>
            <a:endParaRPr lang="es-PE" sz="2800" dirty="0"/>
          </a:p>
        </p:txBody>
      </p:sp>
      <p:pic>
        <p:nvPicPr>
          <p:cNvPr id="3073" name="Picture 1"/>
          <p:cNvPicPr>
            <a:picLocks noChangeAspect="1" noChangeArrowheads="1"/>
          </p:cNvPicPr>
          <p:nvPr/>
        </p:nvPicPr>
        <p:blipFill>
          <a:blip r:embed="rId2"/>
          <a:srcRect/>
          <a:stretch>
            <a:fillRect/>
          </a:stretch>
        </p:blipFill>
        <p:spPr bwMode="auto">
          <a:xfrm>
            <a:off x="3428992" y="1000109"/>
            <a:ext cx="4929222" cy="1785950"/>
          </a:xfrm>
          <a:prstGeom prst="rect">
            <a:avLst/>
          </a:prstGeom>
          <a:noFill/>
          <a:ln w="9525">
            <a:noFill/>
            <a:miter lim="800000"/>
            <a:headEnd/>
            <a:tailEnd/>
          </a:ln>
          <a:effectLst/>
        </p:spPr>
      </p:pic>
      <p:sp>
        <p:nvSpPr>
          <p:cNvPr id="7" name="6 CuadroTexto"/>
          <p:cNvSpPr txBox="1"/>
          <p:nvPr/>
        </p:nvSpPr>
        <p:spPr>
          <a:xfrm>
            <a:off x="500034" y="3143248"/>
            <a:ext cx="8358246" cy="3416320"/>
          </a:xfrm>
          <a:prstGeom prst="rect">
            <a:avLst/>
          </a:prstGeom>
          <a:noFill/>
        </p:spPr>
        <p:txBody>
          <a:bodyPr wrap="square" rtlCol="0">
            <a:spAutoFit/>
          </a:bodyPr>
          <a:lstStyle/>
          <a:p>
            <a:pPr algn="just"/>
            <a:r>
              <a:rPr lang="es-PE" sz="2400" dirty="0" smtClean="0"/>
              <a:t>Pero también se ocupa de la epistemología. La razón teórica se ocupa del conocimiento de la realidad, y más precisamente, de las estructuras mediante las cuáles conocemos. </a:t>
            </a:r>
          </a:p>
          <a:p>
            <a:endParaRPr lang="es-PE" sz="2400" dirty="0"/>
          </a:p>
          <a:p>
            <a:pPr algn="just"/>
            <a:r>
              <a:rPr lang="es-PE" sz="2400" dirty="0" smtClean="0"/>
              <a:t>El proyecto de Kant es conocido como filosofía crítica. Supone una crítica a la razón misma. La razón se critica a sí misma para saber qué puede conocer legítimamente y qué no. (Límites de la razón)</a:t>
            </a:r>
          </a:p>
          <a:p>
            <a:endParaRPr lang="es-PE" sz="2400" dirty="0"/>
          </a:p>
          <a:p>
            <a:endParaRPr lang="es-PE"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214290"/>
            <a:ext cx="8501122" cy="4247317"/>
          </a:xfrm>
          <a:prstGeom prst="rect">
            <a:avLst/>
          </a:prstGeom>
          <a:noFill/>
        </p:spPr>
        <p:txBody>
          <a:bodyPr wrap="square" rtlCol="0">
            <a:spAutoFit/>
          </a:bodyPr>
          <a:lstStyle/>
          <a:p>
            <a:pPr algn="just"/>
            <a:r>
              <a:rPr lang="es-PE" dirty="0" smtClean="0"/>
              <a:t>Kant recibe la tradición alemana racionalista. Lo que sostiene esta tradición es que existen ideas innatas a la razón, de modo que no necesito salir de mi razón para tener conocimiento de la realidad, en este sentido, se prescinde totalmente de la experiencia.</a:t>
            </a:r>
          </a:p>
          <a:p>
            <a:pPr algn="just"/>
            <a:endParaRPr lang="es-PE" dirty="0"/>
          </a:p>
          <a:p>
            <a:pPr algn="just"/>
            <a:r>
              <a:rPr lang="es-PE" dirty="0" smtClean="0"/>
              <a:t>Una gran influencia de Kant y perteneciente a ésta tradición alemana racionalista es Christian </a:t>
            </a:r>
            <a:r>
              <a:rPr lang="es-PE" dirty="0" err="1" smtClean="0"/>
              <a:t>Wolff</a:t>
            </a:r>
            <a:r>
              <a:rPr lang="es-PE" dirty="0" smtClean="0"/>
              <a:t>, quien a su vez, ha recibido a Leibniz. Kant no lee directamente a Leibniz, sino mediante </a:t>
            </a:r>
            <a:r>
              <a:rPr lang="es-PE" dirty="0" err="1" smtClean="0"/>
              <a:t>Wolff</a:t>
            </a:r>
            <a:r>
              <a:rPr lang="es-PE" dirty="0" smtClean="0"/>
              <a:t>, ello se debe probablemente al desprestigio de Leibniz frente a Newton.</a:t>
            </a:r>
          </a:p>
          <a:p>
            <a:pPr algn="just"/>
            <a:endParaRPr lang="es-PE" dirty="0"/>
          </a:p>
          <a:p>
            <a:pPr algn="just"/>
            <a:r>
              <a:rPr lang="es-PE" dirty="0" smtClean="0"/>
              <a:t>Los mercaderes ingleses llevaron a </a:t>
            </a:r>
            <a:r>
              <a:rPr lang="es-PE" dirty="0" err="1" smtClean="0"/>
              <a:t>Köningsberg</a:t>
            </a:r>
            <a:r>
              <a:rPr lang="es-PE" dirty="0" smtClean="0"/>
              <a:t> los textos de </a:t>
            </a:r>
            <a:r>
              <a:rPr lang="es-PE" dirty="0" err="1" smtClean="0"/>
              <a:t>Hume</a:t>
            </a:r>
            <a:r>
              <a:rPr lang="es-PE" dirty="0" smtClean="0"/>
              <a:t>, el escéptico empirista. Al removerle las convicciones racionalistas (como por ejemplo, la idea de causalidad), Kant declara que </a:t>
            </a:r>
            <a:r>
              <a:rPr lang="es-PE" dirty="0" err="1" smtClean="0"/>
              <a:t>Hume</a:t>
            </a:r>
            <a:r>
              <a:rPr lang="es-PE" dirty="0" smtClean="0"/>
              <a:t> le ha despertado de su sueño dogmático: NO HAY IDEAS INNATAS, su origen se encuentra en la experiencia. Mientras los racionalistas consideraban las ideas innatas como intuiciones racionales, los empiristas creen en una intuición sensible. Kant, de algún modo, sintetiza ambas corrientes.</a:t>
            </a:r>
            <a:endParaRPr lang="es-PE" dirty="0"/>
          </a:p>
        </p:txBody>
      </p:sp>
      <p:pic>
        <p:nvPicPr>
          <p:cNvPr id="17410" name="Picture 2"/>
          <p:cNvPicPr>
            <a:picLocks noChangeAspect="1" noChangeArrowheads="1"/>
          </p:cNvPicPr>
          <p:nvPr/>
        </p:nvPicPr>
        <p:blipFill>
          <a:blip r:embed="rId2"/>
          <a:srcRect/>
          <a:stretch>
            <a:fillRect/>
          </a:stretch>
        </p:blipFill>
        <p:spPr bwMode="auto">
          <a:xfrm>
            <a:off x="2285984" y="4572008"/>
            <a:ext cx="5357850" cy="21431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428604"/>
            <a:ext cx="8286808" cy="5909310"/>
          </a:xfrm>
          <a:prstGeom prst="rect">
            <a:avLst/>
          </a:prstGeom>
          <a:noFill/>
        </p:spPr>
        <p:txBody>
          <a:bodyPr wrap="square" rtlCol="0">
            <a:spAutoFit/>
          </a:bodyPr>
          <a:lstStyle/>
          <a:p>
            <a:pPr>
              <a:buNone/>
            </a:pPr>
            <a:r>
              <a:rPr lang="es-PE" dirty="0" smtClean="0"/>
              <a:t>Así, Kant rescata la importancia de la </a:t>
            </a:r>
            <a:r>
              <a:rPr lang="es-PE" dirty="0" smtClean="0">
                <a:solidFill>
                  <a:srgbClr val="FF0000"/>
                </a:solidFill>
              </a:rPr>
              <a:t>SENSIBILIDAD</a:t>
            </a:r>
            <a:r>
              <a:rPr lang="es-PE" dirty="0" smtClean="0"/>
              <a:t>.</a:t>
            </a:r>
          </a:p>
          <a:p>
            <a:pPr>
              <a:buNone/>
            </a:pPr>
            <a:endParaRPr lang="es-PE" dirty="0" smtClean="0"/>
          </a:p>
          <a:p>
            <a:pPr algn="just">
              <a:buNone/>
            </a:pPr>
            <a:r>
              <a:rPr lang="es-PE" dirty="0" smtClean="0"/>
              <a:t>La sensibilidad es lo que nos pone en contacto directo con los objetos. Cuando capto los datos sensibles, mi mente ordena las ideas bajo </a:t>
            </a:r>
            <a:r>
              <a:rPr lang="es-PE" dirty="0" smtClean="0">
                <a:solidFill>
                  <a:srgbClr val="FF0000"/>
                </a:solidFill>
              </a:rPr>
              <a:t>CATEGORÍAS</a:t>
            </a:r>
            <a:r>
              <a:rPr lang="es-PE" dirty="0" smtClean="0"/>
              <a:t>, lo que presupone una estructura para el conocimiento y evita el caos de sensaciones. </a:t>
            </a:r>
          </a:p>
          <a:p>
            <a:pPr algn="just">
              <a:buNone/>
            </a:pPr>
            <a:endParaRPr lang="es-PE" dirty="0"/>
          </a:p>
          <a:p>
            <a:pPr algn="just">
              <a:buNone/>
            </a:pPr>
            <a:r>
              <a:rPr lang="es-PE" dirty="0" smtClean="0"/>
              <a:t>La cosa en sí es el mundo, lo captado por nuestra </a:t>
            </a:r>
            <a:r>
              <a:rPr lang="es-PE" dirty="0" err="1" smtClean="0"/>
              <a:t>sensibilidad+entendimiento</a:t>
            </a:r>
            <a:r>
              <a:rPr lang="es-PE" dirty="0" smtClean="0"/>
              <a:t> es el fenómeno que se constituye cuando se aplican las categorías de la mente a los datos sensibles. Según Kant: PODEMOS CONOCER LOS FENÓMENOS PERO NO LA COSA EN SÍ.</a:t>
            </a:r>
          </a:p>
          <a:p>
            <a:pPr algn="just">
              <a:buNone/>
            </a:pPr>
            <a:endParaRPr lang="es-PE" dirty="0"/>
          </a:p>
          <a:p>
            <a:pPr algn="just">
              <a:buNone/>
            </a:pPr>
            <a:r>
              <a:rPr lang="es-PE" dirty="0" smtClean="0"/>
              <a:t>Entonces… puede ser legítimo preguntarnos…. ¿Qué pasa con la verdad?</a:t>
            </a:r>
          </a:p>
          <a:p>
            <a:pPr algn="just">
              <a:buNone/>
            </a:pPr>
            <a:endParaRPr lang="es-PE" dirty="0"/>
          </a:p>
          <a:p>
            <a:pPr algn="just">
              <a:buNone/>
            </a:pPr>
            <a:r>
              <a:rPr lang="es-PE" dirty="0" smtClean="0"/>
              <a:t>Al cuestionar los alcances de la razón y fijar los límites en la experiencia, llegamos a la idea que supone que no podemos conocer realmente la “verdad” o la cosa en sí, ni mucho menos a Dios y a sus supuestos “interpretes”; De éste modo, se cortan las alas del despotismo…. En este sentido, la C.R.P. no es sólo un texto sobre teoría del conocimiento humano, sino que además tiene claros alcances políticos. No olvidemos que al soberano Guillermo II no le gustará para nada tal concepto y Kant, y todo quien enseñe sus doctrinas será “censurado”, por usar una palabra ligera. </a:t>
            </a:r>
          </a:p>
          <a:p>
            <a:pPr algn="just">
              <a:buNone/>
            </a:pPr>
            <a:endParaRPr lang="es-PE" dirty="0" smtClean="0">
              <a:solidFill>
                <a:srgbClr val="FF0000"/>
              </a:solidFill>
            </a:endParaRPr>
          </a:p>
          <a:p>
            <a:endParaRPr lang="es-PE" dirty="0"/>
          </a:p>
        </p:txBody>
      </p:sp>
      <p:pic>
        <p:nvPicPr>
          <p:cNvPr id="22530" name="Picture 2" descr="Image result for kant funny"/>
          <p:cNvPicPr>
            <a:picLocks noChangeAspect="1" noChangeArrowheads="1"/>
          </p:cNvPicPr>
          <p:nvPr/>
        </p:nvPicPr>
        <p:blipFill>
          <a:blip r:embed="rId2" cstate="print"/>
          <a:srcRect/>
          <a:stretch>
            <a:fillRect/>
          </a:stretch>
        </p:blipFill>
        <p:spPr bwMode="auto">
          <a:xfrm>
            <a:off x="7072330" y="5572140"/>
            <a:ext cx="1240238" cy="107154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285728"/>
            <a:ext cx="8501122" cy="7017306"/>
          </a:xfrm>
          <a:prstGeom prst="rect">
            <a:avLst/>
          </a:prstGeom>
          <a:noFill/>
        </p:spPr>
        <p:txBody>
          <a:bodyPr wrap="square" rtlCol="0">
            <a:spAutoFit/>
          </a:bodyPr>
          <a:lstStyle/>
          <a:p>
            <a:pPr algn="just"/>
            <a:r>
              <a:rPr lang="es-PE" dirty="0" smtClean="0"/>
              <a:t>J. </a:t>
            </a:r>
            <a:r>
              <a:rPr lang="es-PE" dirty="0" err="1" smtClean="0"/>
              <a:t>Locke</a:t>
            </a:r>
            <a:r>
              <a:rPr lang="es-PE" dirty="0" smtClean="0"/>
              <a:t> había establecido que la mente es como un papel en blanco en donde se imprimen nuestras impresiones (Una tabula rasa, en contra del concepto de ideas innatas). Para Kant, en la mente hay una estructura predeterminada y percibimos las cosas ordenadamente gracias a dicha arquitectónica. La estructura organiza datos de la experiencia y </a:t>
            </a:r>
            <a:r>
              <a:rPr lang="es-PE" dirty="0" smtClean="0">
                <a:solidFill>
                  <a:srgbClr val="FF0000"/>
                </a:solidFill>
              </a:rPr>
              <a:t>FORMA</a:t>
            </a:r>
            <a:r>
              <a:rPr lang="es-PE" dirty="0" smtClean="0"/>
              <a:t> el objeto. La mente “distorsiona” los contenidos del mundo; en nuestra mente se constituyen objetos de otra naturaleza que no son equivalentes a los de la realidad, es decir, una vez más, no hay correlato exacto entre fenómeno y cosa en sí. </a:t>
            </a:r>
          </a:p>
          <a:p>
            <a:pPr algn="just"/>
            <a:endParaRPr lang="es-PE" dirty="0"/>
          </a:p>
          <a:p>
            <a:pPr algn="just"/>
            <a:r>
              <a:rPr lang="es-PE" dirty="0" smtClean="0"/>
              <a:t>Por ejemplo: la idea de causa/efecto no está propiamente en la realidad, sino que se trata de </a:t>
            </a:r>
            <a:r>
              <a:rPr lang="es-PE" i="1" dirty="0" smtClean="0">
                <a:solidFill>
                  <a:srgbClr val="FF0000"/>
                </a:solidFill>
              </a:rPr>
              <a:t>nuestra </a:t>
            </a:r>
            <a:r>
              <a:rPr lang="es-PE" dirty="0" smtClean="0"/>
              <a:t>manera de entender el mundo, lo mismo sucede con el espacio/tiempo, estas son condiciones que posibilitan el conocimiento, </a:t>
            </a:r>
            <a:r>
              <a:rPr lang="es-PE" b="1" u="sng" dirty="0" smtClean="0"/>
              <a:t>son formas puras de sensibilidad.</a:t>
            </a:r>
          </a:p>
          <a:p>
            <a:pPr algn="just"/>
            <a:endParaRPr lang="es-PE" b="1" u="sng" dirty="0">
              <a:solidFill>
                <a:srgbClr val="FF0000"/>
              </a:solidFill>
            </a:endParaRPr>
          </a:p>
          <a:p>
            <a:pPr algn="just"/>
            <a:r>
              <a:rPr lang="es-PE" b="1" u="sng" dirty="0" smtClean="0">
                <a:solidFill>
                  <a:srgbClr val="FF0000"/>
                </a:solidFill>
              </a:rPr>
              <a:t>Las formas puras, tal y como espacio/tiempo o causa/efecto se encuentran pasivamente en el ámbito de la </a:t>
            </a:r>
            <a:r>
              <a:rPr lang="es-PE" b="1" u="sng" dirty="0" err="1" smtClean="0">
                <a:solidFill>
                  <a:srgbClr val="FF0000"/>
                </a:solidFill>
              </a:rPr>
              <a:t>sensibildiad</a:t>
            </a:r>
            <a:r>
              <a:rPr lang="es-PE" b="1" u="sng" dirty="0" smtClean="0">
                <a:solidFill>
                  <a:srgbClr val="FF0000"/>
                </a:solidFill>
              </a:rPr>
              <a:t>, mientras que las categorías se ubican en el entendimiento. Todas ellas son condiciones de posibilidad, estructuras a priori o estructuras trascendentales. </a:t>
            </a:r>
          </a:p>
          <a:p>
            <a:pPr algn="just"/>
            <a:endParaRPr lang="es-PE" b="1" u="sng" dirty="0">
              <a:solidFill>
                <a:srgbClr val="FF0000"/>
              </a:solidFill>
            </a:endParaRPr>
          </a:p>
          <a:p>
            <a:pPr algn="just"/>
            <a:r>
              <a:rPr lang="es-PE" dirty="0" smtClean="0"/>
              <a:t>El mundo de mis experiencias es el mundo fenoménico. El objeto del mundo, la cosa en sí, produce en mis condiciones de </a:t>
            </a:r>
            <a:r>
              <a:rPr lang="es-PE" dirty="0" err="1" smtClean="0"/>
              <a:t>posibilidiad</a:t>
            </a:r>
            <a:r>
              <a:rPr lang="es-PE" dirty="0" smtClean="0"/>
              <a:t> (</a:t>
            </a:r>
            <a:r>
              <a:rPr lang="es-PE" dirty="0" err="1" smtClean="0"/>
              <a:t>sensib+entend</a:t>
            </a:r>
            <a:r>
              <a:rPr lang="es-PE" dirty="0" smtClean="0"/>
              <a:t>) un fenómeno. Kant va a señalarnos que el error de la metafísica tradicional es aplicar las categorías del entendimiento “hacia arriba”, es decir, hacia ideas como las de Dios y otras, de las cuales carecemos totalmente de experiencia concreta. Siguiendo a Kant, debemos aplicar las categorías “hacia abajo”, es decir, hacia los objetos del mundo, hacia la sensibilidad.</a:t>
            </a:r>
          </a:p>
          <a:p>
            <a:endParaRPr lang="es-PE" dirty="0"/>
          </a:p>
          <a:p>
            <a:endParaRPr lang="es-P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285728"/>
            <a:ext cx="8429684" cy="1200329"/>
          </a:xfrm>
          <a:prstGeom prst="rect">
            <a:avLst/>
          </a:prstGeom>
          <a:noFill/>
        </p:spPr>
        <p:txBody>
          <a:bodyPr wrap="square" rtlCol="0">
            <a:spAutoFit/>
          </a:bodyPr>
          <a:lstStyle/>
          <a:p>
            <a:r>
              <a:rPr lang="es-PE" dirty="0" smtClean="0"/>
              <a:t>De éste modo, Kant restringe el conocer al ámbito de la experiencia, al mundo de los fenómenos. No al mundo en sí mismo, (que es inexpugnable), ni a los objetos metafísicos, (que escapan a nuestra posibilidad de experiencia), sino que solamente a nuestros fenómenos. </a:t>
            </a:r>
            <a:endParaRPr lang="es-PE" dirty="0"/>
          </a:p>
        </p:txBody>
      </p:sp>
      <p:pic>
        <p:nvPicPr>
          <p:cNvPr id="20483" name="Picture 3"/>
          <p:cNvPicPr>
            <a:picLocks noChangeAspect="1" noChangeArrowheads="1"/>
          </p:cNvPicPr>
          <p:nvPr/>
        </p:nvPicPr>
        <p:blipFill>
          <a:blip r:embed="rId2"/>
          <a:srcRect/>
          <a:stretch>
            <a:fillRect/>
          </a:stretch>
        </p:blipFill>
        <p:spPr bwMode="auto">
          <a:xfrm>
            <a:off x="214282" y="1500188"/>
            <a:ext cx="8715435" cy="514352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285728"/>
            <a:ext cx="8501122" cy="7017306"/>
          </a:xfrm>
          <a:prstGeom prst="rect">
            <a:avLst/>
          </a:prstGeom>
          <a:noFill/>
        </p:spPr>
        <p:txBody>
          <a:bodyPr wrap="square" rtlCol="0">
            <a:spAutoFit/>
          </a:bodyPr>
          <a:lstStyle/>
          <a:p>
            <a:r>
              <a:rPr lang="es-PE" dirty="0" smtClean="0"/>
              <a:t>Algunos apuntes sobre los postulados de la Razón Práctica: </a:t>
            </a:r>
          </a:p>
          <a:p>
            <a:r>
              <a:rPr lang="es-PE" dirty="0" smtClean="0"/>
              <a:t>(Mundo, Alma libre/inmortal, Dios)</a:t>
            </a:r>
          </a:p>
          <a:p>
            <a:endParaRPr lang="es-PE" dirty="0"/>
          </a:p>
          <a:p>
            <a:r>
              <a:rPr lang="es-PE" dirty="0" smtClean="0"/>
              <a:t>“Mundo” llamamos al conjunto de experiencias. No podemos conocer sino parcialmente este mundo, no su totalidad. El mundo es una idea metafísica: va más allá de la posibilidad de nuestra experiencia. La razón teórica necesita el postulado del “mundo” por parte de la razón práctica. La razón práctica postula sin necesidad de experiencia, siempre y cuando se demuestre la necesidad de sus postulados con los elementos de la lógica, como sucede con las leyes generales que rigen la naturaleza. </a:t>
            </a:r>
          </a:p>
          <a:p>
            <a:endParaRPr lang="es-PE" dirty="0"/>
          </a:p>
          <a:p>
            <a:r>
              <a:rPr lang="es-PE" dirty="0" smtClean="0"/>
              <a:t>La idea de mundo es la condición que hace posible que mi experiencia tenga sentido, del mismo modo que la idea de alma libre condiciona el sentido de nuestro juicio moral.  Los postulados de la razón práctica dotan de sentido nuestra experiencia.  La relación entre </a:t>
            </a:r>
            <a:r>
              <a:rPr lang="es-PE" dirty="0" smtClean="0">
                <a:solidFill>
                  <a:srgbClr val="FF0000"/>
                </a:solidFill>
              </a:rPr>
              <a:t>razón</a:t>
            </a:r>
            <a:r>
              <a:rPr lang="es-PE" dirty="0" smtClean="0"/>
              <a:t> y mis </a:t>
            </a:r>
            <a:r>
              <a:rPr lang="es-PE" dirty="0" smtClean="0">
                <a:solidFill>
                  <a:schemeClr val="tx2">
                    <a:lumMod val="60000"/>
                    <a:lumOff val="40000"/>
                  </a:schemeClr>
                </a:solidFill>
              </a:rPr>
              <a:t>fenómenos</a:t>
            </a:r>
            <a:r>
              <a:rPr lang="es-PE" dirty="0" smtClean="0"/>
              <a:t> no es la de causa/efecto, sino la de </a:t>
            </a:r>
            <a:r>
              <a:rPr lang="es-PE" dirty="0" smtClean="0">
                <a:solidFill>
                  <a:srgbClr val="00B050"/>
                </a:solidFill>
              </a:rPr>
              <a:t>dotación de sentido</a:t>
            </a:r>
            <a:r>
              <a:rPr lang="es-PE" dirty="0" smtClean="0"/>
              <a:t>.</a:t>
            </a:r>
          </a:p>
          <a:p>
            <a:endParaRPr lang="es-PE" dirty="0"/>
          </a:p>
          <a:p>
            <a:r>
              <a:rPr lang="es-PE" dirty="0" smtClean="0"/>
              <a:t>Tanto la idea de “mundo”, como la de “alma”, se llenan de sentido con la idea de “Dios”.</a:t>
            </a:r>
          </a:p>
          <a:p>
            <a:r>
              <a:rPr lang="es-PE" dirty="0" smtClean="0"/>
              <a:t>Recordemos que al señalar los límites de la razón, habíamos establecido que Kant defendía la peligrosa idea que supone lo siguiente: “No es irracional pensar que de Dios no se sigue necesariamente su existencia”. Pero sabemos que Kant era un creyente y había estimado que las inclinaciones metafísicas del ser humano no se pueden detener, aún cuando esta ciencia no tenga la misma cohesión que la ciencia natural del sistema de Newton. El límite de la razón es la experiencia, de Dios no puedo tener experiencia, pero eso no me impide tener fe, o alguna apertura a lo sublime. </a:t>
            </a:r>
          </a:p>
          <a:p>
            <a:endParaRPr lang="es-PE" dirty="0"/>
          </a:p>
          <a:p>
            <a:endParaRPr lang="es-PE" dirty="0" smtClean="0"/>
          </a:p>
        </p:txBody>
      </p:sp>
      <p:pic>
        <p:nvPicPr>
          <p:cNvPr id="19458" name="Picture 2" descr="Image result for chocolate sublime"/>
          <p:cNvPicPr>
            <a:picLocks noChangeAspect="1" noChangeArrowheads="1"/>
          </p:cNvPicPr>
          <p:nvPr/>
        </p:nvPicPr>
        <p:blipFill>
          <a:blip r:embed="rId2"/>
          <a:srcRect/>
          <a:stretch>
            <a:fillRect/>
          </a:stretch>
        </p:blipFill>
        <p:spPr bwMode="auto">
          <a:xfrm>
            <a:off x="8215338" y="6357958"/>
            <a:ext cx="2092147" cy="57148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214290"/>
            <a:ext cx="8643998" cy="5909310"/>
          </a:xfrm>
          <a:prstGeom prst="rect">
            <a:avLst/>
          </a:prstGeom>
          <a:noFill/>
        </p:spPr>
        <p:txBody>
          <a:bodyPr wrap="square" rtlCol="0">
            <a:spAutoFit/>
          </a:bodyPr>
          <a:lstStyle/>
          <a:p>
            <a:r>
              <a:rPr lang="es-PE" dirty="0" smtClean="0"/>
              <a:t>El mundo, es entonces, la sumatoria de experiencias, el conjunto infinito de fenómenos. Es un postulado de la razón para que nuestro conocimiento tenga sentido. Es una idea.</a:t>
            </a:r>
          </a:p>
          <a:p>
            <a:endParaRPr lang="es-PE" dirty="0"/>
          </a:p>
          <a:p>
            <a:r>
              <a:rPr lang="es-PE" dirty="0" smtClean="0"/>
              <a:t>Hasta acá, hemos podido ver que el entendimiento y la sensibilidad corresponden a la analítica trascendental. Por otro lado, la razón práctica que postula ideas pertenece a la dialéctica trascendental. Consideremos como conclusión, que en todo nivel, la razón da sentido a nuestra experiencia. </a:t>
            </a:r>
          </a:p>
          <a:p>
            <a:endParaRPr lang="es-PE" dirty="0"/>
          </a:p>
          <a:p>
            <a:r>
              <a:rPr lang="es-PE" dirty="0" smtClean="0"/>
              <a:t>Respecto al alma libre, podemos decir brevemente que se considera “libre” por tener la capacidad de elegir. Supone que cada uno tiene una personalidad que le inclina hacia un lado distinto, este concepto individual parte de la idea de conciencia subjetiva. </a:t>
            </a:r>
          </a:p>
          <a:p>
            <a:endParaRPr lang="es-PE" dirty="0"/>
          </a:p>
          <a:p>
            <a:r>
              <a:rPr lang="es-PE" dirty="0" smtClean="0"/>
              <a:t>Consideramos al alma inmortal en dos sentidos. Por un lado, nuestra alma es la misma de hace 10 años, y será la misma en adelante, pero por otro lado, se refiere a la expectativas religiosas.</a:t>
            </a:r>
          </a:p>
          <a:p>
            <a:endParaRPr lang="es-PE" dirty="0"/>
          </a:p>
          <a:p>
            <a:r>
              <a:rPr lang="es-PE" dirty="0" smtClean="0"/>
              <a:t>El postulado de alma inmortal y libre es lo que otorga sentido a nuestros juicios morales o a nuestro desplegar ético. Se presupone la libertad de elección (y no un determinismo mecánico o </a:t>
            </a:r>
            <a:r>
              <a:rPr lang="es-PE" dirty="0" err="1" smtClean="0"/>
              <a:t>predeterminante</a:t>
            </a:r>
            <a:r>
              <a:rPr lang="es-PE" dirty="0" smtClean="0"/>
              <a:t>) y del mismo modo, se presupone el deseo de alcanzar la recta felicidad. </a:t>
            </a:r>
          </a:p>
          <a:p>
            <a:endParaRPr lang="es-PE"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1101</TotalTime>
  <Words>1566</Words>
  <Application>Microsoft Office PowerPoint</Application>
  <PresentationFormat>Presentación en pantalla (4:3)</PresentationFormat>
  <Paragraphs>54</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Tema de Office</vt:lpstr>
      <vt:lpstr>Kant</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Kant</dc:title>
  <dc:creator>Fernando</dc:creator>
  <cp:lastModifiedBy>Fernando</cp:lastModifiedBy>
  <cp:revision>37</cp:revision>
  <dcterms:created xsi:type="dcterms:W3CDTF">2017-10-18T00:35:59Z</dcterms:created>
  <dcterms:modified xsi:type="dcterms:W3CDTF">2018-09-21T05:47:53Z</dcterms:modified>
</cp:coreProperties>
</file>