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5" r:id="rId7"/>
    <p:sldId id="276" r:id="rId8"/>
    <p:sldId id="261" r:id="rId9"/>
    <p:sldId id="262" r:id="rId10"/>
    <p:sldId id="263" r:id="rId11"/>
    <p:sldId id="264" r:id="rId12"/>
    <p:sldId id="265" r:id="rId13"/>
    <p:sldId id="266" r:id="rId14"/>
    <p:sldId id="267" r:id="rId15"/>
    <p:sldId id="268" r:id="rId16"/>
    <p:sldId id="274" r:id="rId17"/>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7" d="100"/>
          <a:sy n="47" d="100"/>
        </p:scale>
        <p:origin x="-49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B9E2AE6F-2318-4BD0-8CD4-10DBFA0FF3A8}" type="datetimeFigureOut">
              <a:rPr lang="es-PE" smtClean="0"/>
              <a:pPr/>
              <a:t>21/09/2018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B9E2AE6F-2318-4BD0-8CD4-10DBFA0FF3A8}" type="datetimeFigureOut">
              <a:rPr lang="es-PE" smtClean="0"/>
              <a:pPr/>
              <a:t>21/09/2018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B9E2AE6F-2318-4BD0-8CD4-10DBFA0FF3A8}" type="datetimeFigureOut">
              <a:rPr lang="es-PE" smtClean="0"/>
              <a:pPr/>
              <a:t>21/09/2018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B9E2AE6F-2318-4BD0-8CD4-10DBFA0FF3A8}" type="datetimeFigureOut">
              <a:rPr lang="es-PE" smtClean="0"/>
              <a:pPr/>
              <a:t>21/09/2018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9E2AE6F-2318-4BD0-8CD4-10DBFA0FF3A8}" type="datetimeFigureOut">
              <a:rPr lang="es-PE" smtClean="0"/>
              <a:pPr/>
              <a:t>21/09/2018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B9E2AE6F-2318-4BD0-8CD4-10DBFA0FF3A8}" type="datetimeFigureOut">
              <a:rPr lang="es-PE" smtClean="0"/>
              <a:pPr/>
              <a:t>21/09/2018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B9E2AE6F-2318-4BD0-8CD4-10DBFA0FF3A8}" type="datetimeFigureOut">
              <a:rPr lang="es-PE" smtClean="0"/>
              <a:pPr/>
              <a:t>21/09/2018</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B9E2AE6F-2318-4BD0-8CD4-10DBFA0FF3A8}" type="datetimeFigureOut">
              <a:rPr lang="es-PE" smtClean="0"/>
              <a:pPr/>
              <a:t>21/09/2018</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9E2AE6F-2318-4BD0-8CD4-10DBFA0FF3A8}" type="datetimeFigureOut">
              <a:rPr lang="es-PE" smtClean="0"/>
              <a:pPr/>
              <a:t>21/09/2018</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9E2AE6F-2318-4BD0-8CD4-10DBFA0FF3A8}" type="datetimeFigureOut">
              <a:rPr lang="es-PE" smtClean="0"/>
              <a:pPr/>
              <a:t>21/09/2018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9E2AE6F-2318-4BD0-8CD4-10DBFA0FF3A8}" type="datetimeFigureOut">
              <a:rPr lang="es-PE" smtClean="0"/>
              <a:pPr/>
              <a:t>21/09/2018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2AE6F-2318-4BD0-8CD4-10DBFA0FF3A8}" type="datetimeFigureOut">
              <a:rPr lang="es-PE" smtClean="0"/>
              <a:pPr/>
              <a:t>21/09/2018</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09E1C-5945-4903-8B2E-407C3DFEC4BF}"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5072074"/>
            <a:ext cx="7772400" cy="1470025"/>
          </a:xfrm>
        </p:spPr>
        <p:txBody>
          <a:bodyPr/>
          <a:lstStyle/>
          <a:p>
            <a:r>
              <a:rPr lang="es-PE" dirty="0" smtClean="0"/>
              <a:t>Charles Taylor</a:t>
            </a:r>
            <a:endParaRPr lang="es-PE" dirty="0"/>
          </a:p>
        </p:txBody>
      </p:sp>
      <p:pic>
        <p:nvPicPr>
          <p:cNvPr id="11266" name="Picture 2" descr="Image result for charles taylor"/>
          <p:cNvPicPr>
            <a:picLocks noChangeAspect="1" noChangeArrowheads="1"/>
          </p:cNvPicPr>
          <p:nvPr/>
        </p:nvPicPr>
        <p:blipFill>
          <a:blip r:embed="rId2"/>
          <a:srcRect/>
          <a:stretch>
            <a:fillRect/>
          </a:stretch>
        </p:blipFill>
        <p:spPr bwMode="auto">
          <a:xfrm>
            <a:off x="1428728" y="785794"/>
            <a:ext cx="6171024" cy="414340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071546"/>
            <a:ext cx="8501122" cy="4524315"/>
          </a:xfrm>
          <a:prstGeom prst="rect">
            <a:avLst/>
          </a:prstGeom>
          <a:noFill/>
        </p:spPr>
        <p:txBody>
          <a:bodyPr wrap="square" rtlCol="0">
            <a:spAutoFit/>
          </a:bodyPr>
          <a:lstStyle/>
          <a:p>
            <a:pPr algn="just"/>
            <a:r>
              <a:rPr lang="es-PE" dirty="0"/>
              <a:t>En el caso de Priscilla vemos una tensión entre opciones no medibles, no sólo bajo sistemas articulados de valores, sino que por el talante mismo del conflicto ético presente se evidencia que sería absurdo suponer una misma medida para siempre. La opción realizada corresponde a una que sostiene una coherencia de vida en su unidad, a pesar de que ello arriesgue lo deseado. En el ejemplo que propone Taylor no existe unánimemente una solución absoluta, sino que se limita a describir el actuar de un sujeto bajo cierta circunstancia, sin mostrar sus consecuencias prácticas</a:t>
            </a:r>
            <a:r>
              <a:rPr lang="es-PE" dirty="0" smtClean="0"/>
              <a:t>.</a:t>
            </a:r>
          </a:p>
          <a:p>
            <a:endParaRPr lang="es-PE" dirty="0"/>
          </a:p>
          <a:p>
            <a:pPr algn="just"/>
            <a:r>
              <a:rPr lang="es-PE" dirty="0"/>
              <a:t>El texto invita a considerar un equilibrio entre la unidad de vida y la diversidad de bienes, ello como una aspiración y no como molde de vida, cosa que sería absurda, dado el carácter espontáneo, impredecible e </a:t>
            </a:r>
            <a:r>
              <a:rPr lang="es-PE" dirty="0" err="1"/>
              <a:t>inconmesurable</a:t>
            </a:r>
            <a:r>
              <a:rPr lang="es-PE" dirty="0"/>
              <a:t> del terreno ético. El hombre se tambalea entre la unidad y la pluralidad, y para efectos de unos se considera cierta noción de articulación en un ordenamiento de sentido respecto a diversos bienes que se buscan por sí mismos, pero por otro se imposibilita la búsqueda de un bien infinito y absoluto desde lo mortal y parcial que supone la humanidad.</a:t>
            </a:r>
          </a:p>
          <a:p>
            <a:endParaRPr lang="es-P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857232"/>
            <a:ext cx="8501122" cy="5355312"/>
          </a:xfrm>
          <a:prstGeom prst="rect">
            <a:avLst/>
          </a:prstGeom>
          <a:noFill/>
        </p:spPr>
        <p:txBody>
          <a:bodyPr wrap="square" rtlCol="0">
            <a:spAutoFit/>
          </a:bodyPr>
          <a:lstStyle/>
          <a:p>
            <a:pPr algn="just"/>
            <a:r>
              <a:rPr lang="es-PE" dirty="0"/>
              <a:t>Para establecer vínculos entre las nociones de identidad, horizontes y las consideraciones éticas que trascienden al yo, hace falta revisar algunas nociones distintas expuestas por Taylor, en las que se cimienta en suma una posición que combate el subjetivismo y las limitaciones de la herencia moderna</a:t>
            </a:r>
            <a:r>
              <a:rPr lang="es-PE" dirty="0" smtClean="0"/>
              <a:t>.</a:t>
            </a:r>
          </a:p>
          <a:p>
            <a:pPr algn="just"/>
            <a:endParaRPr lang="es-PE" dirty="0"/>
          </a:p>
          <a:p>
            <a:pPr algn="just"/>
            <a:r>
              <a:rPr lang="es-PE" dirty="0"/>
              <a:t>En la “</a:t>
            </a:r>
            <a:r>
              <a:rPr lang="es-PE" i="1" dirty="0"/>
              <a:t>Ética de la Autenticidad</a:t>
            </a:r>
            <a:r>
              <a:rPr lang="es-PE" dirty="0"/>
              <a:t>” se reflexiona sobre aquellos conocidos malestares de la modernidad que se presentan a pesar del supuesto desarrollo de la civilización. La perspectiva que guarda Taylor para formular el enunciado de dos malestares de los que se desprende un tercero, conserva alusiones a un declive social desde el siglo XVII que se atenúa con las guerras mundiales hasta mitades del siglo XX, es decir, cuando el sueño de la razón moderna se convirtió en aquella pesadilla que los postmodernos van a criticar con un tono marcadamente pesimista. </a:t>
            </a:r>
            <a:endParaRPr lang="es-PE" dirty="0" smtClean="0"/>
          </a:p>
          <a:p>
            <a:pPr algn="just"/>
            <a:endParaRPr lang="es-PE" dirty="0"/>
          </a:p>
          <a:p>
            <a:pPr algn="just"/>
            <a:r>
              <a:rPr lang="es-PE" dirty="0"/>
              <a:t>El primer malestar de la sociedad es el individualismo, a pesar de que se le puede asimismo considerar un gran logro de la modernidad, ciertamente es un gran mérito humano el hecho de pensar que los individuos tienen el poder de direccionar sus vidas con la voluntad a la altura de la razón en cuestiones de reglas de vida elegidas por sí mismas responsablemente. </a:t>
            </a:r>
          </a:p>
          <a:p>
            <a:pPr algn="just"/>
            <a:endParaRPr lang="es-P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142984"/>
            <a:ext cx="8501122" cy="4801314"/>
          </a:xfrm>
          <a:prstGeom prst="rect">
            <a:avLst/>
          </a:prstGeom>
          <a:noFill/>
        </p:spPr>
        <p:txBody>
          <a:bodyPr wrap="square" rtlCol="0">
            <a:spAutoFit/>
          </a:bodyPr>
          <a:lstStyle/>
          <a:p>
            <a:pPr algn="just"/>
            <a:r>
              <a:rPr lang="es-PE" dirty="0"/>
              <a:t>El aspecto negativo del individualismo radica, según Taylor, en que le quita sentido a nuestras vidas y empobrece su calidad, haciéndonos perder interés en los demás y la sociedad, en los otros, en el reconocimiento de los diferentes. Ello posee raíces en el narcisismo de la sociedad y ello a su vez se remite al segundo malestar. Si bien es loable pensar en individuos libres, no se puede permitir que el individualismo se lleve a extremos egoístas en donde nos ceguemos al ámbito de bienestar que trasciende al yo individual. </a:t>
            </a:r>
            <a:endParaRPr lang="es-PE" dirty="0" smtClean="0"/>
          </a:p>
          <a:p>
            <a:pPr algn="just"/>
            <a:endParaRPr lang="es-PE" dirty="0"/>
          </a:p>
          <a:p>
            <a:pPr algn="just"/>
            <a:r>
              <a:rPr lang="es-PE" dirty="0"/>
              <a:t>La sociedad permisiva que ofrece inclinaciones al desarrollo del yo posee como columna vertebral de sus supuestos a la razón instrumental que pretende la aplicación más económica de los medios a un fin dado, contemplando el máximo de beneficios y placer; La eficiencia máxima supone la relación perfecta entre coste y rendimiento y en ello radica su medida del éxito. La supresión de los viejos órdenes ha traído un gran crecimiento del alcance de la razón instrumental, y con ello, tanto de la idea de la felicidad como la del bienestar como meta, pero, además, también ha legado la idea que estima a las criaturas como instrumentos o materias primas. </a:t>
            </a:r>
          </a:p>
          <a:p>
            <a:pPr algn="just"/>
            <a:endParaRPr lang="es-P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642918"/>
            <a:ext cx="8501122" cy="5632311"/>
          </a:xfrm>
          <a:prstGeom prst="rect">
            <a:avLst/>
          </a:prstGeom>
          <a:noFill/>
        </p:spPr>
        <p:txBody>
          <a:bodyPr wrap="square" rtlCol="0">
            <a:spAutoFit/>
          </a:bodyPr>
          <a:lstStyle/>
          <a:p>
            <a:pPr algn="just"/>
            <a:r>
              <a:rPr lang="es-PE" dirty="0"/>
              <a:t>Consecuencia para la vida política tanto del individualismo como del predominio de la razón instrumental es la absurda pretensión de querer aplicar dicha máxima económica del beneficio a todo aspecto de la vida, sin contemplar que los asuntos éticos exceden sus previsiones. Tal es el segundo malestar que ya había declarado el pensamiento de la Escuela de Frankfurt: la instrumentalización inhumana de la sociedad industrial moderna. </a:t>
            </a:r>
          </a:p>
          <a:p>
            <a:pPr algn="just"/>
            <a:r>
              <a:rPr lang="es-PE" dirty="0"/>
              <a:t>El tercer malestar resulta en un pérdida sucinta de la libertad. Taylor refiere que “En una sociedad en la que la gente termina convirtiéndose en ese tipo de individuos que están encerrados en sus corazones, pocos querrán participar activamente en su autogobierno. Preferirían quedarse en casa y gozar de las satisfacciones de la vida privada, mientras el gobierno proporciona los medios para el logro de estas satisfacciones y los distribuye de modo general.” (s/a, s/p</a:t>
            </a:r>
            <a:r>
              <a:rPr lang="es-PE" dirty="0" smtClean="0"/>
              <a:t>)</a:t>
            </a:r>
          </a:p>
          <a:p>
            <a:pPr algn="just"/>
            <a:endParaRPr lang="es-PE" dirty="0"/>
          </a:p>
          <a:p>
            <a:pPr algn="just"/>
            <a:r>
              <a:rPr lang="es-PE" dirty="0"/>
              <a:t>Vemos así que ha surgido en el horizonte del pesimismo, una generalizada tendencia al conformismo, lo cual había sido ya criticado por varios autores, como por ejemplo </a:t>
            </a:r>
            <a:r>
              <a:rPr lang="es-PE" dirty="0" err="1"/>
              <a:t>Theodor</a:t>
            </a:r>
            <a:r>
              <a:rPr lang="es-PE" dirty="0"/>
              <a:t> W. Adorno. Con la participación disminuida del individuo frente al estado, se ve ante éste como frente a una colosal institución burocrática y se siente fundadamente impotente, todo el conjunto representa una pérdida de nuestra dignidad como ciudadanos y con ello la pérdida de la agencia de nuestros destinos. Como hemos referido, este tercer atributo se sigue de los dos anteriores. </a:t>
            </a:r>
          </a:p>
          <a:p>
            <a:pPr algn="just"/>
            <a:endParaRPr lang="es-P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928670"/>
            <a:ext cx="8501122" cy="4801314"/>
          </a:xfrm>
          <a:prstGeom prst="rect">
            <a:avLst/>
          </a:prstGeom>
          <a:noFill/>
        </p:spPr>
        <p:txBody>
          <a:bodyPr wrap="square" rtlCol="0">
            <a:spAutoFit/>
          </a:bodyPr>
          <a:lstStyle/>
          <a:p>
            <a:pPr algn="just"/>
            <a:r>
              <a:rPr lang="es-PE" dirty="0"/>
              <a:t>A esos tres elementos hace falta añadirle un hecho que se deriva del segundo aspecto acerca del predominio de la razón instrumental, y es que las situaciones de conflicto ético poseen un carácter que escapa a la medición como se expone en el último capítulo de la Libertad de los Modernos, es decir, debemos añadir como malestar de la sociedad, aquella incertidumbre a que nos expone ser conscientes del carácter </a:t>
            </a:r>
            <a:r>
              <a:rPr lang="es-PE" dirty="0" err="1"/>
              <a:t>inconmesurable</a:t>
            </a:r>
            <a:r>
              <a:rPr lang="es-PE" dirty="0"/>
              <a:t> de la deliberación ética. </a:t>
            </a:r>
            <a:endParaRPr lang="es-PE" dirty="0" smtClean="0"/>
          </a:p>
          <a:p>
            <a:pPr algn="just"/>
            <a:endParaRPr lang="es-PE" dirty="0"/>
          </a:p>
          <a:p>
            <a:pPr algn="just"/>
            <a:r>
              <a:rPr lang="es-PE" dirty="0"/>
              <a:t>Por todo lo dicho anteriormente se hace evidente que para Taylor existe un vínculo orgánico entre la identidad del individuo heredero de un lenguaje, una historia, y en suma de un contexto u horizonte, y las cuestiones que exceden su parcialidad en cuestiones éticas y le definen. Todo ello apunta en contra de la cultura del narcisismo, definida como la que convierte la autorrealización en el valor principal de la vida, en donde la razón instrumental se aplica fríamente y en donde el individualismo conformista es la norma. También se perfila en contra del subjetivismo pues se pretende ir contra la fragmentación, apelando a la unidad y, más aún, a la coherencia existencial, que se puede ejemplificar con la integridad de Sócrates.</a:t>
            </a:r>
          </a:p>
          <a:p>
            <a:pPr algn="just"/>
            <a:endParaRPr lang="es-P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857364"/>
            <a:ext cx="8501122" cy="3693319"/>
          </a:xfrm>
          <a:prstGeom prst="rect">
            <a:avLst/>
          </a:prstGeom>
          <a:noFill/>
        </p:spPr>
        <p:txBody>
          <a:bodyPr wrap="square" rtlCol="0">
            <a:spAutoFit/>
          </a:bodyPr>
          <a:lstStyle/>
          <a:p>
            <a:pPr algn="just"/>
            <a:r>
              <a:rPr lang="es-PE" dirty="0"/>
              <a:t>Tanto el subjetivismo, como la pérdida de sentido en las nociones de realización, como el abuso de la razón instrumental son síntomas de un desencanto de la cultura moderna. Se combate asimismo el reduccionismo, pues hace falta considerar, para discernimientos éticos, los distintos componentes que nos lleven al conocimiento más amplio posible que nos permita decidir bien para la vida buena, teniendo en cuenta la original identidad del sujeto único que es el otro y también soy yo, y su unidad de vida en un horizonte compartido, y por ello “Para estar capacitado para responder por sí mismo uno ha de saber dónde se encuentra y a qué quiere responder. Y por eso naturalmente nos inclinamos a hablar de nuestra orientación fundamental en términos de quiénes somos. Perder esa orientación, o no haberla encontrado, equivale a no saber quién se es. Y esa orientación, una vez conseguida, define el lugar desde el que respondes, es decir, tu identidad.” (s/a, s/p)</a:t>
            </a:r>
          </a:p>
          <a:p>
            <a:endParaRPr lang="es-P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357166"/>
            <a:ext cx="8501122" cy="369332"/>
          </a:xfrm>
          <a:prstGeom prst="rect">
            <a:avLst/>
          </a:prstGeom>
          <a:noFill/>
        </p:spPr>
        <p:txBody>
          <a:bodyPr wrap="square" rtlCol="0">
            <a:spAutoFit/>
          </a:bodyPr>
          <a:lstStyle/>
          <a:p>
            <a:r>
              <a:rPr lang="es-PE" dirty="0" smtClean="0"/>
              <a:t>.</a:t>
            </a:r>
            <a:endParaRPr lang="es-PE" dirty="0"/>
          </a:p>
        </p:txBody>
      </p:sp>
      <p:pic>
        <p:nvPicPr>
          <p:cNvPr id="21506" name="Picture 2" descr="Related image"/>
          <p:cNvPicPr>
            <a:picLocks noChangeAspect="1" noChangeArrowheads="1"/>
          </p:cNvPicPr>
          <p:nvPr/>
        </p:nvPicPr>
        <p:blipFill>
          <a:blip r:embed="rId2"/>
          <a:srcRect/>
          <a:stretch>
            <a:fillRect/>
          </a:stretch>
        </p:blipFill>
        <p:spPr bwMode="auto">
          <a:xfrm>
            <a:off x="785786" y="714356"/>
            <a:ext cx="7620000" cy="507682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28604"/>
            <a:ext cx="8229600" cy="5697559"/>
          </a:xfrm>
        </p:spPr>
        <p:txBody>
          <a:bodyPr>
            <a:normAutofit fontScale="92500" lnSpcReduction="10000"/>
          </a:bodyPr>
          <a:lstStyle/>
          <a:p>
            <a:pPr algn="just">
              <a:buNone/>
            </a:pPr>
            <a:r>
              <a:rPr lang="es-PE" dirty="0" smtClean="0"/>
              <a:t>	Charles Taylor es un filósofo canadiense quien tiene la distinción de pertenecer a la </a:t>
            </a:r>
            <a:r>
              <a:rPr lang="es-PE" i="1" dirty="0" err="1" smtClean="0"/>
              <a:t>Ordre</a:t>
            </a:r>
            <a:r>
              <a:rPr lang="es-PE" i="1" dirty="0" smtClean="0"/>
              <a:t> de </a:t>
            </a:r>
            <a:r>
              <a:rPr lang="es-PE" i="1" dirty="0" err="1" smtClean="0"/>
              <a:t>Canada</a:t>
            </a:r>
            <a:r>
              <a:rPr lang="es-PE" i="1" dirty="0" smtClean="0"/>
              <a:t>, </a:t>
            </a:r>
            <a:r>
              <a:rPr lang="es-PE" dirty="0" smtClean="0"/>
              <a:t>(uno de los honores más altos al mérito), a la Orden Nacional de </a:t>
            </a:r>
            <a:r>
              <a:rPr lang="es-PE" dirty="0" err="1" smtClean="0"/>
              <a:t>Québec</a:t>
            </a:r>
            <a:r>
              <a:rPr lang="es-PE" dirty="0" smtClean="0"/>
              <a:t>, a la </a:t>
            </a:r>
            <a:r>
              <a:rPr lang="es-PE" dirty="0" err="1" smtClean="0"/>
              <a:t>Fellow</a:t>
            </a:r>
            <a:r>
              <a:rPr lang="es-PE" dirty="0" smtClean="0"/>
              <a:t> of British </a:t>
            </a:r>
            <a:r>
              <a:rPr lang="es-PE" dirty="0" err="1" smtClean="0"/>
              <a:t>Academy</a:t>
            </a:r>
            <a:r>
              <a:rPr lang="es-PE" dirty="0"/>
              <a:t> </a:t>
            </a:r>
            <a:r>
              <a:rPr lang="es-PE" dirty="0" smtClean="0"/>
              <a:t>y a la </a:t>
            </a:r>
            <a:r>
              <a:rPr lang="es-PE" dirty="0" err="1" smtClean="0"/>
              <a:t>Fellow</a:t>
            </a:r>
            <a:r>
              <a:rPr lang="es-PE" dirty="0" smtClean="0"/>
              <a:t> of </a:t>
            </a:r>
            <a:r>
              <a:rPr lang="es-PE" dirty="0" err="1" smtClean="0"/>
              <a:t>the</a:t>
            </a:r>
            <a:r>
              <a:rPr lang="es-PE" dirty="0" smtClean="0"/>
              <a:t> Royal </a:t>
            </a:r>
            <a:r>
              <a:rPr lang="es-PE" dirty="0" err="1" smtClean="0"/>
              <a:t>Society</a:t>
            </a:r>
            <a:r>
              <a:rPr lang="es-PE" dirty="0" smtClean="0"/>
              <a:t>. </a:t>
            </a:r>
          </a:p>
          <a:p>
            <a:pPr>
              <a:buNone/>
            </a:pPr>
            <a:r>
              <a:rPr lang="es-PE" dirty="0"/>
              <a:t>	</a:t>
            </a:r>
            <a:r>
              <a:rPr lang="es-PE" dirty="0" smtClean="0"/>
              <a:t>Taylor ha contribuido notablemente a la filosofía política, la filosofía social y al pensamiento ético contemporáneo. </a:t>
            </a:r>
          </a:p>
          <a:p>
            <a:pPr algn="just">
              <a:buNone/>
            </a:pPr>
            <a:r>
              <a:rPr lang="es-PE" dirty="0"/>
              <a:t>	</a:t>
            </a:r>
            <a:r>
              <a:rPr lang="es-PE" dirty="0" smtClean="0"/>
              <a:t>Defiende la democracia y la diversidad de identidades, en lo que se refiere a cultura y religión. Muestra de ello es su labor en el concilio de diferencias culturales de la provincia de </a:t>
            </a:r>
            <a:r>
              <a:rPr lang="es-PE" dirty="0" err="1" smtClean="0"/>
              <a:t>Québec</a:t>
            </a:r>
            <a:r>
              <a:rPr lang="es-PE" dirty="0" smtClean="0"/>
              <a:t>.</a:t>
            </a:r>
          </a:p>
          <a:p>
            <a:pPr>
              <a:buNone/>
            </a:pPr>
            <a:endParaRPr lang="es-P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8358246" cy="6740307"/>
          </a:xfrm>
          <a:prstGeom prst="rect">
            <a:avLst/>
          </a:prstGeom>
          <a:noFill/>
        </p:spPr>
        <p:txBody>
          <a:bodyPr wrap="square" rtlCol="0">
            <a:spAutoFit/>
          </a:bodyPr>
          <a:lstStyle/>
          <a:p>
            <a:pPr algn="just"/>
            <a:r>
              <a:rPr lang="es-PE" sz="2400" dirty="0" smtClean="0"/>
              <a:t>Atendamos al capítulo XIII del libro </a:t>
            </a:r>
            <a:r>
              <a:rPr lang="es-PE" sz="2400" i="1" dirty="0" smtClean="0"/>
              <a:t>Argumentos Filosóficos.</a:t>
            </a:r>
            <a:r>
              <a:rPr lang="es-PE" sz="2400" dirty="0" smtClean="0"/>
              <a:t> Ahí, Taylor buscará definir en qué consiste una sociedad liberal y cómo es posible, al tiempo que se preguntará sobre los peligros a los que se enfrenta. </a:t>
            </a:r>
          </a:p>
          <a:p>
            <a:endParaRPr lang="es-PE" sz="2400" dirty="0"/>
          </a:p>
          <a:p>
            <a:pPr algn="just"/>
            <a:r>
              <a:rPr lang="es-PE" sz="2400" dirty="0" smtClean="0"/>
              <a:t>Ante todo, Taylor nos dirá que “actualmente, las sociedades de tipo liberal son anheladas en casi todo el mundo en condiciones radicalmente diferentes.” (p. 335) Hacer justicia a todas las diversas situaciones es algo académicamente imposible, por lo que debemos tener en cuenta la “inconmensurabilidad” que supone tratar de problemas éticos.  Del mismo modo, elude definir claramente “sociedad liberal” debido a que una definición teórica va a ser siempre insuficiente para aprehender la realidad. “Confío en que a medida que la discusión avance, se haga evidente el carácter multifacético y resbaladizo de esta definición.” (</a:t>
            </a:r>
            <a:r>
              <a:rPr lang="es-PE" sz="2400" i="1" dirty="0" smtClean="0"/>
              <a:t>Ib</a:t>
            </a:r>
            <a:r>
              <a:rPr lang="es-PE" sz="2400" dirty="0" smtClean="0"/>
              <a:t>.)</a:t>
            </a:r>
          </a:p>
          <a:p>
            <a:pPr algn="just"/>
            <a:endParaRPr lang="es-PE" sz="2400" dirty="0"/>
          </a:p>
          <a:p>
            <a:endParaRPr lang="es-PE"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85720" y="214290"/>
            <a:ext cx="8643998" cy="6647974"/>
          </a:xfrm>
          <a:prstGeom prst="rect">
            <a:avLst/>
          </a:prstGeom>
          <a:noFill/>
        </p:spPr>
        <p:txBody>
          <a:bodyPr wrap="square" rtlCol="0">
            <a:spAutoFit/>
          </a:bodyPr>
          <a:lstStyle/>
          <a:p>
            <a:pPr algn="just"/>
            <a:r>
              <a:rPr lang="es-PE" sz="2400" dirty="0" smtClean="0"/>
              <a:t>Se podría dar un perfil clásico de las expectativas de una sociedad liberal por sus formas típicas, tales y como el gobierno representativo, el imperio de la ley y el orden, un régimen de derechos inalterables, como garante de algunas ciertas libertades. </a:t>
            </a:r>
          </a:p>
          <a:p>
            <a:pPr algn="just"/>
            <a:endParaRPr lang="es-PE" sz="2400" dirty="0"/>
          </a:p>
          <a:p>
            <a:pPr algn="just"/>
            <a:r>
              <a:rPr lang="es-PE" sz="2400" dirty="0" smtClean="0"/>
              <a:t>Taylor elegirá otra estrategia para abordar la sociedad liberal y la pensará desde la idea que supone que intenta realizar el máximo posible de ciertos bienes o principios de derecho.  “Podemos pensarla como el intento de maximizar los beneficios de la libertad y de la autorregulación colectiva, en conformidad con los derechos basados en la igualdad.” (p.336) </a:t>
            </a:r>
          </a:p>
          <a:p>
            <a:pPr algn="just"/>
            <a:endParaRPr lang="es-PE" sz="2400" dirty="0"/>
          </a:p>
          <a:p>
            <a:pPr algn="just"/>
            <a:r>
              <a:rPr lang="es-PE" sz="2400" dirty="0" smtClean="0"/>
              <a:t>El problema de la definición va a radicar en la palabra “libertad”, pues es muy debatible el usar la palabra en el sentido de </a:t>
            </a:r>
            <a:r>
              <a:rPr lang="es-PE" sz="2400" dirty="0" err="1" smtClean="0"/>
              <a:t>Isaiah</a:t>
            </a:r>
            <a:r>
              <a:rPr lang="es-PE" sz="2400" dirty="0" smtClean="0"/>
              <a:t> </a:t>
            </a:r>
            <a:r>
              <a:rPr lang="es-PE" sz="2400" dirty="0" err="1" smtClean="0"/>
              <a:t>Berlin</a:t>
            </a:r>
            <a:r>
              <a:rPr lang="es-PE" sz="2400" dirty="0" smtClean="0"/>
              <a:t> como libertad negativa o, por otro lado, entenderla en el sentido de una elección </a:t>
            </a:r>
            <a:r>
              <a:rPr lang="es-PE" sz="2400" dirty="0" err="1" smtClean="0"/>
              <a:t>autorresponsable</a:t>
            </a:r>
            <a:r>
              <a:rPr lang="es-PE" sz="2400" dirty="0" smtClean="0"/>
              <a:t> y </a:t>
            </a:r>
            <a:r>
              <a:rPr lang="es-PE" sz="2400" dirty="0" err="1" smtClean="0"/>
              <a:t>autodeterminante</a:t>
            </a:r>
            <a:r>
              <a:rPr lang="es-PE" sz="2400" dirty="0" smtClean="0"/>
              <a:t> como se sigue del padre del utilitarismo, J. S. </a:t>
            </a:r>
            <a:r>
              <a:rPr lang="es-PE" sz="2400" dirty="0" err="1" smtClean="0"/>
              <a:t>Mill</a:t>
            </a:r>
            <a:r>
              <a:rPr lang="es-PE" sz="2400" dirty="0" smtClean="0"/>
              <a:t> en “</a:t>
            </a:r>
            <a:r>
              <a:rPr lang="es-PE" sz="2400" dirty="0" err="1" smtClean="0"/>
              <a:t>On</a:t>
            </a:r>
            <a:r>
              <a:rPr lang="es-PE" sz="2400" dirty="0" smtClean="0"/>
              <a:t> </a:t>
            </a:r>
            <a:r>
              <a:rPr lang="es-PE" sz="2400" dirty="0" err="1" smtClean="0"/>
              <a:t>Liberty</a:t>
            </a:r>
            <a:r>
              <a:rPr lang="es-PE" sz="2400" dirty="0" smtClean="0"/>
              <a:t>”.</a:t>
            </a:r>
          </a:p>
          <a:p>
            <a:endParaRPr lang="es-P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8429684" cy="7294305"/>
          </a:xfrm>
          <a:prstGeom prst="rect">
            <a:avLst/>
          </a:prstGeom>
          <a:noFill/>
        </p:spPr>
        <p:txBody>
          <a:bodyPr wrap="square" rtlCol="0">
            <a:spAutoFit/>
          </a:bodyPr>
          <a:lstStyle/>
          <a:p>
            <a:pPr algn="just"/>
            <a:r>
              <a:rPr lang="es-PE" dirty="0" smtClean="0"/>
              <a:t>En principio, Taylor examinará los modelos originales: las sociedades liberales occidentales.  “Entre los baluartes de la libertad hallamos, por ejemplo, un énfasis en la </a:t>
            </a:r>
            <a:r>
              <a:rPr lang="es-PE" i="1" dirty="0" smtClean="0"/>
              <a:t>rule of </a:t>
            </a:r>
            <a:r>
              <a:rPr lang="es-PE" i="1" dirty="0" err="1" smtClean="0"/>
              <a:t>law</a:t>
            </a:r>
            <a:r>
              <a:rPr lang="es-PE" dirty="0" smtClean="0"/>
              <a:t>, en los derechos inalterables, </a:t>
            </a:r>
            <a:r>
              <a:rPr lang="es-PE" dirty="0" err="1" smtClean="0"/>
              <a:t>reinvindicables</a:t>
            </a:r>
            <a:r>
              <a:rPr lang="es-PE" dirty="0" smtClean="0"/>
              <a:t> mediante acción judicial, y los diversos modos del poder. No me refiero sólo a la división de poderes, tal como existe en la Constitución de los Estados Unidos, sino a otras formas de distribuir el poder entre diversas manos, por ejemplo mediante estructuras federales, gobiernos autonómicos locales y otras por el estilo.” (p. 336)</a:t>
            </a:r>
          </a:p>
          <a:p>
            <a:pPr algn="just"/>
            <a:endParaRPr lang="es-PE" dirty="0"/>
          </a:p>
          <a:p>
            <a:pPr algn="just"/>
            <a:r>
              <a:rPr lang="es-PE" dirty="0" smtClean="0"/>
              <a:t>Si consideramos aquello que compone la sociedad que regula el estado, no podemos pasar por alto aquellas asociaciones libres con fines no políticos. Por ello Taylor nos dice: “La libertad en la tradición liberal occidental se ha basado en parte en el desarrollo de formas sociales en las que la sociedad como un todo puede funcionar fuera del ámbito del estado. A menudo, estas formas son conocidas bajo la descripción general de “sociedad civil”, usando este término en su significado post-hegeliano que designa algo distinto del estado. La noción de sociedad civil comprende la multitud de asociaciones libres que existen fuera del patrocinio oficial y que, con frecuencia, están dedicadas a propósitos considerados generalmente no políticos. Ninguna sociedad puede considerarse libre si no permite el funcionamiento de estas asociaciones voluntarias; el pulso de la libertad latirá muy débilmente allí donde estas asociaciones no se formen espontáneamente.” (p.337)</a:t>
            </a:r>
          </a:p>
          <a:p>
            <a:pPr algn="just"/>
            <a:endParaRPr lang="es-PE" dirty="0"/>
          </a:p>
          <a:p>
            <a:pPr algn="just"/>
            <a:r>
              <a:rPr lang="es-PE" dirty="0" smtClean="0"/>
              <a:t>La diferencia de sociedades en donde el poder radica en un lugar extra político, como la antigua China, la </a:t>
            </a:r>
            <a:r>
              <a:rPr lang="es-PE" dirty="0" err="1" smtClean="0"/>
              <a:t>pólis</a:t>
            </a:r>
            <a:r>
              <a:rPr lang="es-PE" dirty="0" smtClean="0"/>
              <a:t> o en la India, o la sociedad medieval, contrapuesta a las occidentales, es que las sociedades modernas son seculares. </a:t>
            </a:r>
          </a:p>
          <a:p>
            <a:pPr algn="just"/>
            <a:endParaRPr lang="es-PE" dirty="0"/>
          </a:p>
          <a:p>
            <a:pPr algn="just"/>
            <a:endParaRPr lang="es-P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85720" y="285728"/>
            <a:ext cx="8643998" cy="6186309"/>
          </a:xfrm>
          <a:prstGeom prst="rect">
            <a:avLst/>
          </a:prstGeom>
          <a:noFill/>
        </p:spPr>
        <p:txBody>
          <a:bodyPr wrap="square" rtlCol="0">
            <a:spAutoFit/>
          </a:bodyPr>
          <a:lstStyle/>
          <a:p>
            <a:pPr algn="just"/>
            <a:r>
              <a:rPr lang="es-PE" dirty="0" smtClean="0"/>
              <a:t>“Las dos formas principales de sociedad civil que han jugado un gran papel en la libertad occidental (o, en cualquier caso, que se ha considerado que lo han jugado) son la esfera pública y la economía de mercado. (…) ¿Qué es una esfera pública? La describiré como un espacio común donde los miembros de la sociedad se encuentran, a través de una cierta variedad de medios de comunicación (impresos, electrónicos) y también en reuniones cara a cara, para discutir asuntos de interés común y, de este modo, ser capaces de formar una opinión común sobre ellos. (…) La esfera pública es un rasgo central de la sociedad moderna: tan central que, incluso donde está, de hecho, suprimida o manipulada, ha de ser fingida. Las sociedades despóticas modernas se han sentido obligadas a obrar superficialmente de acuerdo con las reglas.” (p. 337)</a:t>
            </a:r>
          </a:p>
          <a:p>
            <a:pPr algn="just"/>
            <a:endParaRPr lang="es-PE" dirty="0"/>
          </a:p>
          <a:p>
            <a:pPr algn="just"/>
            <a:r>
              <a:rPr lang="es-PE" dirty="0" smtClean="0"/>
              <a:t>La esfera pública es fundamental para la </a:t>
            </a:r>
            <a:r>
              <a:rPr lang="es-PE" dirty="0" err="1" smtClean="0"/>
              <a:t>autojustificación</a:t>
            </a:r>
            <a:r>
              <a:rPr lang="es-PE" dirty="0" smtClean="0"/>
              <a:t> de una sociedad libre que se </a:t>
            </a:r>
            <a:r>
              <a:rPr lang="es-PE" dirty="0" err="1" smtClean="0"/>
              <a:t>autogobierna</a:t>
            </a:r>
            <a:r>
              <a:rPr lang="es-PE" dirty="0" smtClean="0"/>
              <a:t>. Se presupone que en la sociedad las personas forman sus opiniones libremente, tanto como individuos, cuanto en su consideración de lo común. Se sobreentiende además que tales opiniones importan y en cierto modo tienen efectos sobre el gobierno o que, de cierto modo, lo controlan directa o indirectamente. </a:t>
            </a:r>
          </a:p>
          <a:p>
            <a:pPr algn="just"/>
            <a:endParaRPr lang="es-PE" dirty="0"/>
          </a:p>
          <a:p>
            <a:pPr algn="just"/>
            <a:r>
              <a:rPr lang="es-PE" dirty="0" smtClean="0"/>
              <a:t>Taylor analiza un texto de </a:t>
            </a:r>
            <a:r>
              <a:rPr lang="es-PE" dirty="0" err="1" smtClean="0"/>
              <a:t>Jürgen</a:t>
            </a:r>
            <a:r>
              <a:rPr lang="es-PE" dirty="0" smtClean="0"/>
              <a:t> </a:t>
            </a:r>
            <a:r>
              <a:rPr lang="es-PE" dirty="0" err="1" smtClean="0"/>
              <a:t>Habermas</a:t>
            </a:r>
            <a:r>
              <a:rPr lang="es-PE" dirty="0" smtClean="0"/>
              <a:t>, quien es un representante tardío de la Escuela de Frankfurt. Refiere el estudio de la aparición de la opinión pública en Europa durante el siglo XVIII. Mientras la opinión de la humanidad a secas, como lo común, o la </a:t>
            </a:r>
            <a:r>
              <a:rPr lang="es-PE" dirty="0" err="1" smtClean="0"/>
              <a:t>doxa</a:t>
            </a:r>
            <a:r>
              <a:rPr lang="es-PE" dirty="0" smtClean="0"/>
              <a:t>, vemos que es irreflexiva, no mediada por la discusión o la crítica y es inculcada pasivamente por generaciones. </a:t>
            </a:r>
            <a:endParaRPr lang="es-P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357166"/>
            <a:ext cx="8572560" cy="3416320"/>
          </a:xfrm>
          <a:prstGeom prst="rect">
            <a:avLst/>
          </a:prstGeom>
          <a:noFill/>
        </p:spPr>
        <p:txBody>
          <a:bodyPr wrap="square" rtlCol="0">
            <a:spAutoFit/>
          </a:bodyPr>
          <a:lstStyle/>
          <a:p>
            <a:pPr algn="just"/>
            <a:r>
              <a:rPr lang="es-PE" dirty="0" smtClean="0"/>
              <a:t>Por el contrario, en las sociedades modernas, la aparición de la opinión pública supone por contraste, completamente lo opuesto, pues busca ser producto de la reflexión, que emerja de la discusión y que refleje un consenso activamente producido y constantemente reformulado críticamente. </a:t>
            </a:r>
          </a:p>
          <a:p>
            <a:pPr algn="just"/>
            <a:endParaRPr lang="es-PE" dirty="0"/>
          </a:p>
          <a:p>
            <a:pPr algn="just"/>
            <a:r>
              <a:rPr lang="es-PE" dirty="0" smtClean="0"/>
              <a:t>Hasta aquí hemos podido ver la naturaleza de la sociedad liberal, lo fundamental de la esfera pública, la sociedad civil y la opinión pública, posterguemos los problemas de una sociedad liberal para cuando revisemos los temas del malestar en la sociedad, pues las conclusiones coincidirán en gran medida. </a:t>
            </a:r>
          </a:p>
          <a:p>
            <a:pPr algn="just"/>
            <a:endParaRPr lang="es-PE" dirty="0"/>
          </a:p>
          <a:p>
            <a:pPr algn="just"/>
            <a:r>
              <a:rPr lang="es-PE" dirty="0" smtClean="0"/>
              <a:t>Por el momento adelantemos que Taylor critica a la sociedad liberal pues produce un tipo negativo de individualismo. Esta idea la desarrollaremos un poco más adelante. </a:t>
            </a:r>
            <a:endParaRPr lang="es-PE" dirty="0"/>
          </a:p>
        </p:txBody>
      </p:sp>
      <p:pic>
        <p:nvPicPr>
          <p:cNvPr id="19458" name="Picture 2" descr="Image result for charles taylor philosopher"/>
          <p:cNvPicPr>
            <a:picLocks noChangeAspect="1" noChangeArrowheads="1"/>
          </p:cNvPicPr>
          <p:nvPr/>
        </p:nvPicPr>
        <p:blipFill>
          <a:blip r:embed="rId2"/>
          <a:srcRect/>
          <a:stretch>
            <a:fillRect/>
          </a:stretch>
        </p:blipFill>
        <p:spPr bwMode="auto">
          <a:xfrm>
            <a:off x="3143240" y="4143380"/>
            <a:ext cx="2428892" cy="242889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357166"/>
            <a:ext cx="8501122" cy="5632311"/>
          </a:xfrm>
          <a:prstGeom prst="rect">
            <a:avLst/>
          </a:prstGeom>
          <a:noFill/>
        </p:spPr>
        <p:txBody>
          <a:bodyPr wrap="square" rtlCol="0">
            <a:spAutoFit/>
          </a:bodyPr>
          <a:lstStyle/>
          <a:p>
            <a:pPr algn="just"/>
            <a:r>
              <a:rPr lang="es-PE" dirty="0"/>
              <a:t>Habiendo visto lo que Taylor nos dice de las sociedades liberales y de la esfera pública, veamos otro aspecto de su pensamiento ético, atendamos resumidamente a lo que nos dice en el capítulo final de “La libertad de los modernos</a:t>
            </a:r>
            <a:r>
              <a:rPr lang="es-PE" dirty="0" smtClean="0"/>
              <a:t>”.</a:t>
            </a:r>
          </a:p>
          <a:p>
            <a:pPr algn="just"/>
            <a:endParaRPr lang="es-PE" dirty="0"/>
          </a:p>
          <a:p>
            <a:pPr algn="just"/>
            <a:r>
              <a:rPr lang="es-PE" dirty="0"/>
              <a:t>Taylor realizará un análisis de una situación moral que planteará como ejemplo, en donde se presenta un efecto de </a:t>
            </a:r>
            <a:r>
              <a:rPr lang="es-PE" dirty="0" err="1"/>
              <a:t>inconmesurabilidad</a:t>
            </a:r>
            <a:r>
              <a:rPr lang="es-PE" dirty="0"/>
              <a:t> respecto a los bienes a sopesar. Ello supone que las opciones que se presentan son muy diversas y escapan a la posibilidad de universalizar respuestas, pues los contextos en que se dan, matizan el problema de un modo que imposibilita lo absoluto de las directrices morales, y precisamente en ello es que radica su incapacidad de medición. </a:t>
            </a:r>
            <a:endParaRPr lang="es-PE" dirty="0" smtClean="0"/>
          </a:p>
          <a:p>
            <a:pPr algn="just"/>
            <a:endParaRPr lang="es-PE" dirty="0"/>
          </a:p>
          <a:p>
            <a:pPr algn="just"/>
            <a:r>
              <a:rPr lang="es-PE" dirty="0"/>
              <a:t>Se refieren fundamentalmente dos modelos en que podemos notar dicha </a:t>
            </a:r>
            <a:r>
              <a:rPr lang="es-PE" dirty="0" err="1"/>
              <a:t>inconmesurabilidad</a:t>
            </a:r>
            <a:r>
              <a:rPr lang="es-PE" dirty="0"/>
              <a:t>, por un lado, cuando se pretende una jerarquía de bienes y se da el caso en que más de un bien está en juego; como sucede por ejemplo cuando debemos elegir entre el bien de la justicia o el de la realización personal, es decir, dos bienes que se consideran por sí mismos pero que deben priorizarse. Por otro lado, cuando la estructura de una cultura tiene valores morales que chocan con otra; en ambos casos, la deliberación ética, según Taylor, adquiere un carácter de incertidumbre objetiva.</a:t>
            </a:r>
          </a:p>
          <a:p>
            <a:pPr algn="just"/>
            <a:endParaRPr lang="es-PE" dirty="0"/>
          </a:p>
          <a:p>
            <a:pPr algn="just"/>
            <a:endParaRPr lang="es-P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571480"/>
            <a:ext cx="8501122" cy="5909310"/>
          </a:xfrm>
          <a:prstGeom prst="rect">
            <a:avLst/>
          </a:prstGeom>
          <a:noFill/>
        </p:spPr>
        <p:txBody>
          <a:bodyPr wrap="square" rtlCol="0">
            <a:spAutoFit/>
          </a:bodyPr>
          <a:lstStyle/>
          <a:p>
            <a:pPr algn="just"/>
            <a:r>
              <a:rPr lang="es-PE" dirty="0" smtClean="0"/>
              <a:t>Además</a:t>
            </a:r>
            <a:r>
              <a:rPr lang="es-PE" dirty="0"/>
              <a:t>, debemos notar que nos señala el contraste entre la unidad y la diferencia. Esta distinción funciona en diversos niveles y podemos referir el contraste que hará entre las teorías unitarias, que suponen un solo bien y las teorías de la diversidad, quienes sostienen que los bienes son diversos. Ante dicha confrontación, debemos reconocer la existencia de una multiplicidad no </a:t>
            </a:r>
            <a:r>
              <a:rPr lang="es-PE" dirty="0" err="1"/>
              <a:t>jerarquizable</a:t>
            </a:r>
            <a:r>
              <a:rPr lang="es-PE" dirty="0"/>
              <a:t> de bienes y al mismo tiempo, la búsqueda de la unidad en el devenir ético. El resultado del contraste entre diferencia y unidad es la claridad. </a:t>
            </a:r>
            <a:endParaRPr lang="es-PE" dirty="0" smtClean="0"/>
          </a:p>
          <a:p>
            <a:pPr algn="just"/>
            <a:endParaRPr lang="es-PE" dirty="0"/>
          </a:p>
          <a:p>
            <a:pPr algn="just"/>
            <a:r>
              <a:rPr lang="es-PE" dirty="0"/>
              <a:t>Si bien la diferencia es necesaria para la unidad, y notamos efectivamente una diversidad de bienes, no podemos por simetría pensar que la búsqueda de unidad supone exactamente buscar siempre lo mismo o tener respuestas categóricas que cubran todas las posibilidades. Pretender esa elasticidad matemática para un campo cuya forma de ser es contingente, es algo que Taylor tiene en mente como crítica al pensamiento moderno. Es cierto que es necesario cierto criterio de prioridades, pero de ninguna manera supone el estar de acuerdo con las pretensiones absolutistas de los modernos. </a:t>
            </a:r>
            <a:endParaRPr lang="es-PE" dirty="0" smtClean="0"/>
          </a:p>
          <a:p>
            <a:pPr algn="just"/>
            <a:endParaRPr lang="es-PE" dirty="0"/>
          </a:p>
          <a:p>
            <a:pPr algn="just"/>
            <a:r>
              <a:rPr lang="es-PE" dirty="0"/>
              <a:t>El problema con el modelo ético de Kant es que niega la pluralidad, mientras que Taylor es agudamente consciente de la diversidad irrefutable de las sociedades del mundo. Mientras que el primero defiende la idea de una razón universal, el segundo entiende la cualidad de </a:t>
            </a:r>
            <a:r>
              <a:rPr lang="es-PE" dirty="0" err="1"/>
              <a:t>inconmesurable</a:t>
            </a:r>
            <a:r>
              <a:rPr lang="es-PE" dirty="0"/>
              <a:t> que adquiere la discusión ética. </a:t>
            </a:r>
          </a:p>
          <a:p>
            <a:pPr algn="just"/>
            <a:endParaRPr lang="es-PE"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4366</TotalTime>
  <Words>2862</Words>
  <Application>Microsoft Office PowerPoint</Application>
  <PresentationFormat>Presentación en pantalla (4:3)</PresentationFormat>
  <Paragraphs>57</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Charles Taylor</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cp:lastModifiedBy>
  <cp:revision>32</cp:revision>
  <dcterms:created xsi:type="dcterms:W3CDTF">2017-11-13T20:40:55Z</dcterms:created>
  <dcterms:modified xsi:type="dcterms:W3CDTF">2018-09-21T05:48:45Z</dcterms:modified>
</cp:coreProperties>
</file>