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.org.pe/5-cifras-alarmantes-de-la-educacion-en-el-peru/#:~:text=El%20Per%C3%BA%20tiene%20una%20tasa,a%C3%B1os%20no%20la%20ha%20culmina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6184" y="587827"/>
            <a:ext cx="84255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Razón pública y justificación en el horizonte de una educación orientada a lo civil y cosmopolita. </a:t>
            </a:r>
          </a:p>
          <a:p>
            <a:pPr algn="ctr"/>
            <a:r>
              <a:rPr lang="es-PE" sz="3200" b="1" u="sng" dirty="0" smtClean="0"/>
              <a:t>La educación desde el </a:t>
            </a:r>
            <a:r>
              <a:rPr lang="es-PE" sz="3600" b="1" u="sng" dirty="0" smtClean="0"/>
              <a:t>pensamiento</a:t>
            </a:r>
            <a:r>
              <a:rPr lang="es-PE" sz="3200" b="1" u="sng" dirty="0" smtClean="0"/>
              <a:t> político y crítico de Kant.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69327" y="344859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El lugar de la educación en el pensamiento de 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Conclusiones</a:t>
            </a:r>
          </a:p>
          <a:p>
            <a:r>
              <a:rPr lang="es-PE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915468" cy="55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1.2 Moral, derecho 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r>
              <a:rPr lang="es-PE" dirty="0" err="1"/>
              <a:t>Cassirer</a:t>
            </a:r>
            <a:r>
              <a:rPr lang="es-PE" dirty="0"/>
              <a:t>, E. (1985) </a:t>
            </a:r>
            <a:r>
              <a:rPr lang="es-PE" i="1" dirty="0"/>
              <a:t>Kant, Vida y Doctrina</a:t>
            </a:r>
            <a:r>
              <a:rPr lang="es-PE" dirty="0"/>
              <a:t>. Fondo de Cultura Económica. </a:t>
            </a:r>
          </a:p>
          <a:p>
            <a:r>
              <a:rPr lang="es-PE" dirty="0" err="1"/>
              <a:t>Goldmann</a:t>
            </a:r>
            <a:r>
              <a:rPr lang="es-PE" dirty="0"/>
              <a:t>, L. (1945) </a:t>
            </a:r>
            <a:r>
              <a:rPr lang="es-PE" i="1" dirty="0"/>
              <a:t>Introducción a la filosofía de Kant</a:t>
            </a:r>
            <a:r>
              <a:rPr lang="es-PE" dirty="0"/>
              <a:t>. </a:t>
            </a:r>
            <a:r>
              <a:rPr lang="es-PE" dirty="0" err="1"/>
              <a:t>Amorrortu</a:t>
            </a:r>
            <a:r>
              <a:rPr lang="es-PE" dirty="0"/>
              <a:t> Editores.</a:t>
            </a:r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Ediciones Cristiandad.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el derecho político</a:t>
            </a:r>
            <a:r>
              <a:rPr lang="es-PE" dirty="0"/>
              <a:t>. </a:t>
            </a:r>
            <a:r>
              <a:rPr lang="es-PE" i="1" dirty="0"/>
              <a:t>(Contra Hobbes)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Definición de la raza humana</a:t>
            </a:r>
            <a:r>
              <a:rPr lang="es-PE" dirty="0"/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Fundamentación de la metafísica de las costumbres</a:t>
            </a:r>
            <a:r>
              <a:rPr lang="es-PE" dirty="0">
                <a:solidFill>
                  <a:srgbClr val="FF0000"/>
                </a:solidFill>
              </a:rPr>
              <a:t>. Ed. Austral.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(2008) </a:t>
            </a:r>
            <a:r>
              <a:rPr lang="es-PE" i="1" dirty="0">
                <a:solidFill>
                  <a:srgbClr val="FF0000"/>
                </a:solidFill>
              </a:rPr>
              <a:t>Principios metafísicos del derecho</a:t>
            </a:r>
            <a:r>
              <a:rPr lang="es-PE" dirty="0">
                <a:solidFill>
                  <a:srgbClr val="FF0000"/>
                </a:solidFill>
              </a:rPr>
              <a:t>. Trad. G. </a:t>
            </a:r>
            <a:r>
              <a:rPr lang="es-PE" dirty="0" err="1">
                <a:solidFill>
                  <a:srgbClr val="FF0000"/>
                </a:solidFill>
              </a:rPr>
              <a:t>Lizarraga</a:t>
            </a:r>
            <a:r>
              <a:rPr lang="es-PE" dirty="0">
                <a:solidFill>
                  <a:srgbClr val="FF0000"/>
                </a:solidFill>
              </a:rPr>
              <a:t>. Ed. Renacimiento.</a:t>
            </a:r>
          </a:p>
          <a:p>
            <a:r>
              <a:rPr lang="es-PE" dirty="0"/>
              <a:t>Kant, I. (1988) </a:t>
            </a:r>
            <a:r>
              <a:rPr lang="es-PE" i="1" dirty="0"/>
              <a:t>Lecciones de ética</a:t>
            </a:r>
            <a:r>
              <a:rPr lang="es-PE" dirty="0"/>
              <a:t>. Editorial Crítica.</a:t>
            </a:r>
          </a:p>
          <a:p>
            <a:r>
              <a:rPr lang="es-PE" dirty="0" err="1"/>
              <a:t>Lacroix</a:t>
            </a:r>
            <a:r>
              <a:rPr lang="es-PE" dirty="0"/>
              <a:t>, J. (1969) </a:t>
            </a:r>
            <a:r>
              <a:rPr lang="es-PE" i="1" dirty="0"/>
              <a:t>Kant</a:t>
            </a:r>
            <a:r>
              <a:rPr lang="es-PE" dirty="0"/>
              <a:t>. Ed. Sudamericana.</a:t>
            </a:r>
          </a:p>
          <a:p>
            <a:r>
              <a:rPr lang="es-PE" dirty="0" err="1"/>
              <a:t>Maritain</a:t>
            </a:r>
            <a:r>
              <a:rPr lang="es-PE" dirty="0"/>
              <a:t>, J. (1962) </a:t>
            </a:r>
            <a:r>
              <a:rPr lang="es-PE" i="1" dirty="0"/>
              <a:t>Filosofía moral. </a:t>
            </a:r>
            <a:r>
              <a:rPr lang="es-PE" i="1" dirty="0" err="1"/>
              <a:t>Exámen</a:t>
            </a:r>
            <a:r>
              <a:rPr lang="es-PE" i="1" dirty="0"/>
              <a:t> histórico crítico de los grandes sistemas.</a:t>
            </a:r>
            <a:r>
              <a:rPr lang="es-PE" dirty="0"/>
              <a:t> Ed. Morata.</a:t>
            </a:r>
          </a:p>
          <a:p>
            <a:r>
              <a:rPr lang="es-PE" dirty="0"/>
              <a:t>Pereira, G. (2004) </a:t>
            </a:r>
            <a:r>
              <a:rPr lang="es-PE" i="1" dirty="0"/>
              <a:t>Condiciones de posibilidad para una justicia global</a:t>
            </a:r>
            <a:r>
              <a:rPr lang="es-PE" dirty="0"/>
              <a:t>. En: </a:t>
            </a:r>
            <a:r>
              <a:rPr lang="es-PE" dirty="0" err="1"/>
              <a:t>Isegoría</a:t>
            </a:r>
            <a:r>
              <a:rPr lang="es-PE" dirty="0"/>
              <a:t>, Nº 30, Junio, 2004.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68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1.3 Pensamiento político de Kant </a:t>
            </a:r>
            <a:endParaRPr lang="es-PE" b="1" dirty="0" smtClean="0"/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 err="1">
                <a:solidFill>
                  <a:srgbClr val="FF0000"/>
                </a:solidFill>
              </a:rPr>
              <a:t>Caviglia</a:t>
            </a:r>
            <a:r>
              <a:rPr lang="es-PE" dirty="0">
                <a:solidFill>
                  <a:srgbClr val="FF0000"/>
                </a:solidFill>
              </a:rPr>
              <a:t>, A. (2005) </a:t>
            </a:r>
            <a:r>
              <a:rPr lang="es-PE" i="1" dirty="0">
                <a:solidFill>
                  <a:srgbClr val="FF0000"/>
                </a:solidFill>
              </a:rPr>
              <a:t>Soberanía de la voluntad unificada del pueblo sobre el gobierno en la filosofía política de Kant</a:t>
            </a:r>
            <a:r>
              <a:rPr lang="es-PE" dirty="0">
                <a:solidFill>
                  <a:srgbClr val="FF0000"/>
                </a:solidFill>
              </a:rPr>
              <a:t>. PUCP. </a:t>
            </a:r>
          </a:p>
          <a:p>
            <a:r>
              <a:rPr lang="es-PE" dirty="0"/>
              <a:t>Kant, I. (1964) </a:t>
            </a:r>
            <a:r>
              <a:rPr lang="es-PE" i="1" dirty="0"/>
              <a:t>Acerca de la relación entre la teoría y la práctica en la moral y en general</a:t>
            </a:r>
            <a:r>
              <a:rPr lang="es-PE" dirty="0"/>
              <a:t>. (En: Kant, I.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Filosofía de la historia</a:t>
            </a:r>
            <a:r>
              <a:rPr lang="es-PE" dirty="0"/>
              <a:t>. Ed. Nova.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Ideas para una historia universal en sentido cosmopolita </a:t>
            </a:r>
            <a:r>
              <a:rPr lang="es-PE" dirty="0">
                <a:solidFill>
                  <a:srgbClr val="FF0000"/>
                </a:solidFill>
              </a:rPr>
              <a:t>(En: Filosofía de la historia. Ed. Nova).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(1964) </a:t>
            </a:r>
            <a:r>
              <a:rPr lang="es-PE" i="1" dirty="0">
                <a:solidFill>
                  <a:srgbClr val="FF0000"/>
                </a:solidFill>
              </a:rPr>
              <a:t>Respuesta a la pregunta: ¿qué es la ilustración?</a:t>
            </a:r>
            <a:r>
              <a:rPr lang="es-PE" dirty="0">
                <a:solidFill>
                  <a:srgbClr val="FF0000"/>
                </a:solidFill>
              </a:rPr>
              <a:t> (En: Kant, I. Filosofía de la historia. Ed. Nova).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(1980) </a:t>
            </a:r>
            <a:r>
              <a:rPr lang="es-PE" i="1" dirty="0">
                <a:solidFill>
                  <a:srgbClr val="FF0000"/>
                </a:solidFill>
              </a:rPr>
              <a:t>La paz perpetua</a:t>
            </a:r>
            <a:r>
              <a:rPr lang="es-PE" dirty="0">
                <a:solidFill>
                  <a:srgbClr val="FF0000"/>
                </a:solidFill>
              </a:rPr>
              <a:t>. (En: Kant, I. Fundamentación de la metafísica de las costumbres, Crítica de la razón práctica y la Paz perpetua. Ed. Porrúa).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83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2.1 Dogmatismo y pensamiento </a:t>
            </a:r>
            <a:r>
              <a:rPr lang="es-PE" b="1" dirty="0" smtClean="0"/>
              <a:t>crítico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Arendt, H. (1992) </a:t>
            </a:r>
            <a:r>
              <a:rPr lang="en-US" i="1" dirty="0">
                <a:solidFill>
                  <a:srgbClr val="FF0000"/>
                </a:solidFill>
              </a:rPr>
              <a:t>Lectures on Kant´s political philosophy</a:t>
            </a:r>
            <a:r>
              <a:rPr lang="en-US" dirty="0">
                <a:solidFill>
                  <a:srgbClr val="FF0000"/>
                </a:solidFill>
              </a:rPr>
              <a:t>. Ed. Ronald </a:t>
            </a:r>
            <a:r>
              <a:rPr lang="en-US" dirty="0" err="1">
                <a:solidFill>
                  <a:srgbClr val="FF0000"/>
                </a:solidFill>
              </a:rPr>
              <a:t>Beiner</a:t>
            </a:r>
            <a:r>
              <a:rPr lang="en-US" dirty="0">
                <a:solidFill>
                  <a:srgbClr val="FF0000"/>
                </a:solidFill>
              </a:rPr>
              <a:t>. University of Chicago Press.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err="1">
                <a:solidFill>
                  <a:srgbClr val="FF0000"/>
                </a:solidFill>
              </a:rPr>
              <a:t>Arendt</a:t>
            </a:r>
            <a:r>
              <a:rPr lang="es-PE" dirty="0">
                <a:solidFill>
                  <a:srgbClr val="FF0000"/>
                </a:solidFill>
              </a:rPr>
              <a:t>, H. (1995) </a:t>
            </a:r>
            <a:r>
              <a:rPr lang="es-PE" i="1" dirty="0">
                <a:solidFill>
                  <a:srgbClr val="FF0000"/>
                </a:solidFill>
              </a:rPr>
              <a:t>El pensar y las reflexiones morales</a:t>
            </a:r>
            <a:r>
              <a:rPr lang="es-PE" dirty="0">
                <a:solidFill>
                  <a:srgbClr val="FF0000"/>
                </a:solidFill>
              </a:rPr>
              <a:t>. (En: De la historia a la acción. Paidós).</a:t>
            </a:r>
          </a:p>
          <a:p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, W</a:t>
            </a:r>
            <a:r>
              <a:rPr lang="es-PE" i="1" dirty="0">
                <a:solidFill>
                  <a:srgbClr val="FF0000"/>
                </a:solidFill>
              </a:rPr>
              <a:t>. </a:t>
            </a:r>
            <a:r>
              <a:rPr lang="es-PE" dirty="0">
                <a:solidFill>
                  <a:srgbClr val="FF0000"/>
                </a:solidFill>
              </a:rPr>
              <a:t>(2005)</a:t>
            </a:r>
            <a:r>
              <a:rPr lang="es-PE" i="1" dirty="0">
                <a:solidFill>
                  <a:srgbClr val="FF0000"/>
                </a:solidFill>
              </a:rPr>
              <a:t> La ética de la creencia</a:t>
            </a:r>
            <a:r>
              <a:rPr lang="es-PE" dirty="0">
                <a:solidFill>
                  <a:srgbClr val="FF0000"/>
                </a:solidFill>
              </a:rPr>
              <a:t>. (En: W. </a:t>
            </a:r>
            <a:r>
              <a:rPr lang="es-PE" dirty="0" err="1">
                <a:solidFill>
                  <a:srgbClr val="FF0000"/>
                </a:solidFill>
              </a:rPr>
              <a:t>Clifford</a:t>
            </a:r>
            <a:r>
              <a:rPr lang="es-PE" dirty="0">
                <a:solidFill>
                  <a:srgbClr val="FF0000"/>
                </a:solidFill>
              </a:rPr>
              <a:t> y W. James. La voluntad de creer. </a:t>
            </a:r>
            <a:r>
              <a:rPr lang="es-PE" dirty="0" err="1">
                <a:solidFill>
                  <a:srgbClr val="FF0000"/>
                </a:solidFill>
              </a:rPr>
              <a:t>Tecnos</a:t>
            </a:r>
            <a:r>
              <a:rPr lang="es-PE" dirty="0">
                <a:solidFill>
                  <a:srgbClr val="FF0000"/>
                </a:solidFill>
              </a:rPr>
              <a:t>).</a:t>
            </a:r>
          </a:p>
          <a:p>
            <a:r>
              <a:rPr lang="es-PE" dirty="0" err="1"/>
              <a:t>Rorty</a:t>
            </a:r>
            <a:r>
              <a:rPr lang="es-PE" dirty="0"/>
              <a:t>, R. (1995) </a:t>
            </a:r>
            <a:r>
              <a:rPr lang="es-PE" i="1" dirty="0"/>
              <a:t>DDHH, racionalidad y sentimentalismo. </a:t>
            </a:r>
            <a:r>
              <a:rPr lang="es-PE" dirty="0"/>
              <a:t>(s/e).</a:t>
            </a:r>
          </a:p>
          <a:p>
            <a:r>
              <a:rPr lang="es-PE" dirty="0" err="1"/>
              <a:t>Saranyana</a:t>
            </a:r>
            <a:r>
              <a:rPr lang="es-PE" dirty="0"/>
              <a:t>, J.I. (2007) </a:t>
            </a:r>
            <a:r>
              <a:rPr lang="es-PE" i="1" dirty="0"/>
              <a:t>La Filosofía Medieval</a:t>
            </a:r>
            <a:r>
              <a:rPr lang="es-PE" dirty="0"/>
              <a:t>. Ed. </a:t>
            </a:r>
            <a:r>
              <a:rPr lang="es-PE" dirty="0" err="1"/>
              <a:t>Eunsa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564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2.2 Tecnocracia y globalización 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Figueroa</a:t>
            </a:r>
            <a:r>
              <a:rPr lang="es-PE" dirty="0">
                <a:solidFill>
                  <a:srgbClr val="FF0000"/>
                </a:solidFill>
              </a:rPr>
              <a:t>, M. (2006) </a:t>
            </a:r>
            <a:r>
              <a:rPr lang="es-PE" i="1" dirty="0">
                <a:solidFill>
                  <a:srgbClr val="FF0000"/>
                </a:solidFill>
              </a:rPr>
              <a:t>Kant y el sentido ético de la educación. Una lectura en la época de la globalización.</a:t>
            </a:r>
            <a:r>
              <a:rPr lang="es-PE" dirty="0">
                <a:solidFill>
                  <a:srgbClr val="FF0000"/>
                </a:solidFill>
              </a:rPr>
              <a:t> En: Persona y Sociedad, Universidad Alberto Hurtado, Vol. XX, Nº3, 2006, pp. 73-87. </a:t>
            </a:r>
          </a:p>
          <a:p>
            <a:r>
              <a:rPr lang="es-PE" dirty="0" err="1"/>
              <a:t>Nussbaum</a:t>
            </a:r>
            <a:r>
              <a:rPr lang="es-PE" dirty="0"/>
              <a:t>, M. (2010) </a:t>
            </a:r>
            <a:r>
              <a:rPr lang="es-PE" i="1" dirty="0"/>
              <a:t>Educación para la Renta, educación para la Democracia</a:t>
            </a:r>
            <a:r>
              <a:rPr lang="es-PE" dirty="0"/>
              <a:t>. (En: Sin fines de lucro, Por qué la democracia necesita de las humanidades. </a:t>
            </a:r>
            <a:r>
              <a:rPr lang="es-PE" dirty="0" err="1"/>
              <a:t>Katz</a:t>
            </a:r>
            <a:r>
              <a:rPr lang="es-PE" dirty="0"/>
              <a:t> Editores).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935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0" indent="0">
              <a:buNone/>
            </a:pPr>
            <a:r>
              <a:rPr lang="es-PE" b="1" dirty="0"/>
              <a:t>	2.3 (H. </a:t>
            </a:r>
            <a:r>
              <a:rPr lang="es-PE" b="1" dirty="0" err="1"/>
              <a:t>Arendt</a:t>
            </a:r>
            <a:r>
              <a:rPr lang="es-PE" b="1" dirty="0" smtClean="0"/>
              <a:t>)</a:t>
            </a:r>
          </a:p>
          <a:p>
            <a:endParaRPr lang="es-PE" dirty="0"/>
          </a:p>
          <a:p>
            <a:r>
              <a:rPr lang="es-PE" dirty="0" err="1"/>
              <a:t>Arendt</a:t>
            </a:r>
            <a:r>
              <a:rPr lang="es-PE" dirty="0"/>
              <a:t>, H. (2018) </a:t>
            </a:r>
            <a:r>
              <a:rPr lang="es-PE" i="1" dirty="0"/>
              <a:t>Entre el pasado y el futuro. Ocho ejercicios sobre la reflexión política</a:t>
            </a:r>
            <a:r>
              <a:rPr lang="es-PE" dirty="0"/>
              <a:t>. Partido de la Revolución Democrática.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936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educación</a:t>
            </a:r>
            <a:endParaRPr lang="es-PE" dirty="0"/>
          </a:p>
          <a:p>
            <a:pPr marL="0" indent="0">
              <a:buNone/>
            </a:pPr>
            <a:r>
              <a:rPr lang="es-PE" b="1" dirty="0"/>
              <a:t>	2.4 Humanidades </a:t>
            </a:r>
            <a:endParaRPr lang="es-PE" b="1" dirty="0" smtClean="0"/>
          </a:p>
          <a:p>
            <a:endParaRPr lang="es-PE" dirty="0"/>
          </a:p>
          <a:p>
            <a:r>
              <a:rPr lang="es-PE" dirty="0"/>
              <a:t>Falla, R. (2022) </a:t>
            </a:r>
            <a:r>
              <a:rPr lang="es-PE" i="1" dirty="0"/>
              <a:t>La trama invisible de lo útil</a:t>
            </a:r>
            <a:r>
              <a:rPr lang="es-PE" dirty="0"/>
              <a:t>. Fondo editorial UARM.</a:t>
            </a:r>
          </a:p>
          <a:p>
            <a:r>
              <a:rPr lang="es-PE" dirty="0"/>
              <a:t>Taylor, Ch. (2015) </a:t>
            </a:r>
            <a:r>
              <a:rPr lang="es-PE" i="1" dirty="0"/>
              <a:t>La era Secular. Tomo I.</a:t>
            </a:r>
            <a:r>
              <a:rPr lang="es-PE" dirty="0"/>
              <a:t> </a:t>
            </a:r>
            <a:r>
              <a:rPr lang="es-PE" dirty="0" err="1"/>
              <a:t>Gedisa</a:t>
            </a:r>
            <a:r>
              <a:rPr lang="es-PE" dirty="0"/>
              <a:t> Editorial.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84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2. Crisis en la </a:t>
            </a:r>
            <a:r>
              <a:rPr lang="es-PE" b="1" dirty="0" smtClean="0"/>
              <a:t>educación</a:t>
            </a:r>
          </a:p>
          <a:p>
            <a:pPr marL="457200" lvl="1" indent="0">
              <a:buNone/>
            </a:pPr>
            <a:r>
              <a:rPr lang="es-PE" b="1" dirty="0"/>
              <a:t>2.5 Consecuencias políticas de una educación deficiente. Autoritarismo, conformismo, instrumentalización y alienación.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693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3. La educación desde el pensamiento político y crítico de </a:t>
            </a:r>
            <a:r>
              <a:rPr lang="es-PE" b="1" dirty="0" smtClean="0"/>
              <a:t>Kant</a:t>
            </a:r>
            <a:endParaRPr lang="es-PE" dirty="0" smtClean="0"/>
          </a:p>
          <a:p>
            <a:endParaRPr lang="es-PE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Essays regarding the </a:t>
            </a:r>
            <a:r>
              <a:rPr lang="en-US" i="1" dirty="0" err="1"/>
              <a:t>Philantropinum</a:t>
            </a:r>
            <a:r>
              <a:rPr lang="en-US" i="1" dirty="0"/>
              <a:t> (1776/1777)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(1964) </a:t>
            </a:r>
            <a:r>
              <a:rPr lang="es-PE" i="1" dirty="0"/>
              <a:t>Replanteamiento de la cuestión sobre si el género humano se halla en continuo progreso hacia lo mejor</a:t>
            </a:r>
            <a:r>
              <a:rPr lang="es-PE" dirty="0"/>
              <a:t>. (En: Filosofía de la historia. Ed. Nova).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12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3.1 Kant como </a:t>
            </a:r>
            <a:r>
              <a:rPr lang="es-PE" b="1" dirty="0" smtClean="0"/>
              <a:t>educador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Agazzi</a:t>
            </a:r>
            <a:r>
              <a:rPr lang="es-PE" dirty="0"/>
              <a:t>, A. (1966) </a:t>
            </a:r>
            <a:r>
              <a:rPr lang="es-PE" i="1" dirty="0"/>
              <a:t>Historia de la filosofía y de la pedagogía. </a:t>
            </a:r>
            <a:r>
              <a:rPr lang="en-US" i="1" dirty="0" err="1"/>
              <a:t>Tomo</a:t>
            </a:r>
            <a:r>
              <a:rPr lang="en-US" i="1" dirty="0"/>
              <a:t> II.</a:t>
            </a:r>
            <a:r>
              <a:rPr lang="en-US" dirty="0"/>
              <a:t> Ed. </a:t>
            </a:r>
            <a:r>
              <a:rPr lang="en-US" dirty="0" err="1"/>
              <a:t>Marfil</a:t>
            </a:r>
            <a:r>
              <a:rPr lang="en-US" dirty="0"/>
              <a:t>.</a:t>
            </a:r>
            <a:endParaRPr lang="es-PE" sz="2400" dirty="0"/>
          </a:p>
          <a:p>
            <a:r>
              <a:rPr lang="en-US" dirty="0" err="1"/>
              <a:t>Lacroix</a:t>
            </a:r>
            <a:r>
              <a:rPr lang="en-US" dirty="0"/>
              <a:t>, J. (1969) </a:t>
            </a:r>
            <a:r>
              <a:rPr lang="en-US" i="1" dirty="0"/>
              <a:t>Kant</a:t>
            </a:r>
            <a:r>
              <a:rPr lang="en-US" dirty="0"/>
              <a:t>. Ed. </a:t>
            </a:r>
            <a:r>
              <a:rPr lang="en-US" dirty="0" err="1"/>
              <a:t>Sudamericana</a:t>
            </a:r>
            <a:r>
              <a:rPr lang="en-US" dirty="0"/>
              <a:t>.</a:t>
            </a:r>
            <a:endParaRPr lang="es-PE" sz="2400" dirty="0"/>
          </a:p>
          <a:p>
            <a:r>
              <a:rPr lang="es-PE" dirty="0" err="1"/>
              <a:t>Vandewalle</a:t>
            </a:r>
            <a:r>
              <a:rPr lang="es-PE" dirty="0"/>
              <a:t>, B. (2005) </a:t>
            </a:r>
            <a:r>
              <a:rPr lang="es-PE" i="1" dirty="0"/>
              <a:t>Kant. Educación y crítica.</a:t>
            </a:r>
            <a:r>
              <a:rPr lang="es-PE" dirty="0"/>
              <a:t> Ed. Nueva Visión.</a:t>
            </a:r>
            <a:endParaRPr lang="es-PE" sz="2400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1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s-PE" b="1" dirty="0"/>
              <a:t>3.2 Lecciones de </a:t>
            </a:r>
            <a:r>
              <a:rPr lang="es-PE" b="1" dirty="0" smtClean="0"/>
              <a:t>pedagogía</a:t>
            </a:r>
          </a:p>
          <a:p>
            <a:pPr marL="0" indent="0">
              <a:buNone/>
            </a:pPr>
            <a:endParaRPr lang="es-PE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Kant</a:t>
            </a:r>
            <a:r>
              <a:rPr lang="en-US" dirty="0">
                <a:solidFill>
                  <a:srgbClr val="FF0000"/>
                </a:solidFill>
              </a:rPr>
              <a:t>, I (2007) </a:t>
            </a:r>
            <a:r>
              <a:rPr lang="en-US" i="1" dirty="0">
                <a:solidFill>
                  <a:srgbClr val="FF0000"/>
                </a:solidFill>
              </a:rPr>
              <a:t>Lectures on pedagogy (1803)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Kant, I. Anthropology, History and Education. Cambridge University Press.</a:t>
            </a:r>
            <a:endParaRPr lang="es-PE" sz="2400" dirty="0">
              <a:solidFill>
                <a:srgbClr val="FF0000"/>
              </a:solidFill>
            </a:endParaRPr>
          </a:p>
          <a:p>
            <a:r>
              <a:rPr lang="es-PE" dirty="0"/>
              <a:t>Kant, I. (2009) </a:t>
            </a:r>
            <a:r>
              <a:rPr lang="es-PE" i="1" dirty="0"/>
              <a:t>Sobre Pedagogía</a:t>
            </a:r>
            <a:r>
              <a:rPr lang="es-PE" dirty="0"/>
              <a:t>. Universidad Nacional de Córdoba. Encuentro Grupo Editor. 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355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5143" y="45070"/>
            <a:ext cx="201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Filosofía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político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pública 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s-PE" b="1" dirty="0"/>
              <a:t>3.3 Antropología en sentido </a:t>
            </a:r>
            <a:r>
              <a:rPr lang="es-PE" b="1" dirty="0" smtClean="0"/>
              <a:t>pragmático</a:t>
            </a:r>
          </a:p>
          <a:p>
            <a:pPr marL="457200" lvl="1" indent="0">
              <a:buNone/>
            </a:pPr>
            <a:endParaRPr lang="es-PE" sz="1600" dirty="0"/>
          </a:p>
          <a:p>
            <a:r>
              <a:rPr lang="en-US" dirty="0" smtClean="0"/>
              <a:t>Kant</a:t>
            </a:r>
            <a:r>
              <a:rPr lang="en-US" dirty="0"/>
              <a:t>, I (2007) </a:t>
            </a:r>
            <a:r>
              <a:rPr lang="en-US" i="1" dirty="0"/>
              <a:t>Anthropology from a pragmatic point of view (1798)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Cambridge University Press.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872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457200" lvl="1" indent="0">
              <a:buNone/>
            </a:pPr>
            <a:r>
              <a:rPr lang="en-US" b="1" dirty="0"/>
              <a:t>3.4 </a:t>
            </a:r>
            <a:r>
              <a:rPr lang="en-US" b="1" dirty="0" err="1"/>
              <a:t>Antipaternalismo</a:t>
            </a:r>
            <a:r>
              <a:rPr lang="en-US" b="1" dirty="0"/>
              <a:t> y </a:t>
            </a:r>
            <a:r>
              <a:rPr lang="en-US" b="1" dirty="0" err="1" smtClean="0"/>
              <a:t>autonomía</a:t>
            </a:r>
            <a:endParaRPr lang="en-US" b="1" dirty="0" smtClean="0"/>
          </a:p>
          <a:p>
            <a:pPr marL="457200" lvl="1" indent="0">
              <a:buNone/>
            </a:pPr>
            <a:endParaRPr lang="es-PE" sz="1600" dirty="0"/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  <a:endParaRPr lang="es-PE" sz="2400" dirty="0"/>
          </a:p>
          <a:p>
            <a:r>
              <a:rPr lang="es-PE" dirty="0" err="1"/>
              <a:t>Euchner</a:t>
            </a:r>
            <a:r>
              <a:rPr lang="es-PE" dirty="0"/>
              <a:t>, W. (1974) </a:t>
            </a:r>
            <a:r>
              <a:rPr lang="es-PE" i="1" dirty="0"/>
              <a:t>Kant como filósofo del progreso político</a:t>
            </a:r>
            <a:r>
              <a:rPr lang="es-PE" dirty="0"/>
              <a:t>. Pp. 17-26. En: </a:t>
            </a:r>
            <a:r>
              <a:rPr lang="es-PE" dirty="0" err="1"/>
              <a:t>Renker</a:t>
            </a:r>
            <a:r>
              <a:rPr lang="es-PE" dirty="0"/>
              <a:t>, </a:t>
            </a:r>
            <a:r>
              <a:rPr lang="es-PE" dirty="0" err="1"/>
              <a:t>Euchner</a:t>
            </a:r>
            <a:r>
              <a:rPr lang="es-PE" dirty="0"/>
              <a:t> et Al, </a:t>
            </a:r>
            <a:r>
              <a:rPr lang="es-PE" i="1" dirty="0"/>
              <a:t>Immanuel Kant. Kant como pensador político</a:t>
            </a:r>
            <a:r>
              <a:rPr lang="es-PE" dirty="0"/>
              <a:t>. </a:t>
            </a:r>
            <a:r>
              <a:rPr lang="es-PE" dirty="0" err="1"/>
              <a:t>Internationes</a:t>
            </a:r>
            <a:r>
              <a:rPr lang="es-PE" dirty="0"/>
              <a:t>, Bon-</a:t>
            </a:r>
            <a:r>
              <a:rPr lang="es-PE" dirty="0" err="1"/>
              <a:t>Bad</a:t>
            </a:r>
            <a:r>
              <a:rPr lang="es-PE" dirty="0"/>
              <a:t> </a:t>
            </a:r>
            <a:r>
              <a:rPr lang="es-PE" dirty="0" err="1"/>
              <a:t>Godesberg</a:t>
            </a:r>
            <a:r>
              <a:rPr lang="es-PE" dirty="0"/>
              <a:t>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86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</a:p>
          <a:p>
            <a:pPr marL="457200" lvl="1" indent="0">
              <a:buNone/>
            </a:pPr>
            <a:r>
              <a:rPr lang="es-PE" b="1" dirty="0"/>
              <a:t>3.5 Razón pública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Kant</a:t>
            </a:r>
            <a:r>
              <a:rPr lang="es-PE" dirty="0"/>
              <a:t>, I. (1964) </a:t>
            </a:r>
            <a:r>
              <a:rPr lang="es-PE" i="1" dirty="0"/>
              <a:t>Respuesta a la pregunta: ¿qué es la ilustración?</a:t>
            </a:r>
            <a:r>
              <a:rPr lang="es-PE" dirty="0"/>
              <a:t> (En: Kant, I. Filosofía de la historia. Ed. Nova).</a:t>
            </a:r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s-PE" dirty="0">
                <a:solidFill>
                  <a:srgbClr val="FF0000"/>
                </a:solidFill>
              </a:rPr>
              <a:t>En: </a:t>
            </a:r>
            <a:r>
              <a:rPr lang="es-PE" dirty="0" err="1">
                <a:solidFill>
                  <a:srgbClr val="FF0000"/>
                </a:solidFill>
              </a:rPr>
              <a:t>Political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Theory</a:t>
            </a:r>
            <a:r>
              <a:rPr lang="es-PE" dirty="0">
                <a:solidFill>
                  <a:srgbClr val="FF0000"/>
                </a:solidFill>
              </a:rPr>
              <a:t>, </a:t>
            </a:r>
            <a:r>
              <a:rPr lang="es-PE" dirty="0" err="1">
                <a:solidFill>
                  <a:srgbClr val="FF0000"/>
                </a:solidFill>
              </a:rPr>
              <a:t>Vol</a:t>
            </a:r>
            <a:r>
              <a:rPr lang="es-PE" dirty="0">
                <a:solidFill>
                  <a:srgbClr val="FF0000"/>
                </a:solidFill>
              </a:rPr>
              <a:t> 14, Nº4, Nov. pp. 523-551.</a:t>
            </a:r>
          </a:p>
          <a:p>
            <a:r>
              <a:rPr lang="es-PE" dirty="0" err="1"/>
              <a:t>Caviglia</a:t>
            </a:r>
            <a:r>
              <a:rPr lang="es-PE" dirty="0"/>
              <a:t>, A. (2005) </a:t>
            </a:r>
            <a:r>
              <a:rPr lang="es-PE" i="1" dirty="0"/>
              <a:t>Soberanía de la voluntad unificada del pueblo sobre el gobierno en la filosofía política de Kant</a:t>
            </a:r>
            <a:r>
              <a:rPr lang="es-PE" dirty="0"/>
              <a:t>. PUCP. </a:t>
            </a:r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19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3. La educación desde el pensamiento político y crítico de Kant</a:t>
            </a: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	3.6 </a:t>
            </a:r>
            <a:r>
              <a:rPr lang="es-PE" b="1" dirty="0"/>
              <a:t>Justificación </a:t>
            </a:r>
            <a:endParaRPr lang="es-PE" b="1" dirty="0" smtClean="0"/>
          </a:p>
          <a:p>
            <a:pPr marL="0" indent="0">
              <a:buNone/>
            </a:pPr>
            <a:endParaRPr lang="es-PE" sz="2000" dirty="0"/>
          </a:p>
          <a:p>
            <a:r>
              <a:rPr lang="es-PE" dirty="0" err="1"/>
              <a:t>Forst</a:t>
            </a:r>
            <a:r>
              <a:rPr lang="es-PE" dirty="0"/>
              <a:t>, R. (2015) </a:t>
            </a:r>
            <a:r>
              <a:rPr lang="es-PE" i="1" dirty="0"/>
              <a:t>Justificación y Crítica</a:t>
            </a:r>
            <a:r>
              <a:rPr lang="es-PE" dirty="0"/>
              <a:t>. Serie Ensayos.</a:t>
            </a:r>
            <a:endParaRPr lang="es-PE" sz="24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017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PE" dirty="0" smtClean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13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Preguntas</a:t>
            </a:r>
            <a:r>
              <a:rPr lang="es-PE" b="1" u="sng" dirty="0" smtClean="0"/>
              <a:t> para establecer objetivos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15737" y="888275"/>
            <a:ext cx="8765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1600" dirty="0" smtClean="0">
                <a:solidFill>
                  <a:srgbClr val="FF0000"/>
                </a:solidFill>
              </a:rPr>
              <a:t>El lugar de la educación en el pensamiento de Kant</a:t>
            </a:r>
          </a:p>
          <a:p>
            <a:pPr marL="342900" indent="-342900">
              <a:buAutoNum type="arabicPeriod"/>
            </a:pPr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representa el proyecto crítico de Kant?</a:t>
            </a:r>
          </a:p>
          <a:p>
            <a:r>
              <a:rPr lang="es-PE" sz="1600" dirty="0" smtClean="0"/>
              <a:t>	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¿La educación es solo para el mercado?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tipo de política puede seguirse de una educación deficiente?</a:t>
            </a:r>
            <a:endParaRPr lang="es-PE" sz="1600" dirty="0">
              <a:solidFill>
                <a:schemeClr val="accent6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	</a:t>
            </a:r>
            <a:r>
              <a:rPr lang="es-PE" sz="1600" b="1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¿El derecho a la justificación es deseable?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democráticas?</a:t>
            </a: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Acápites para resolver </a:t>
            </a:r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r>
              <a:rPr lang="es-PE" b="1" u="sng" dirty="0" smtClean="0"/>
              <a:t> específicos y generales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2614022" y="1169853"/>
            <a:ext cx="74153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 </a:t>
            </a:r>
            <a:endParaRPr lang="es-PE" sz="1600" dirty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educación deficiente. Autoritarismo, 	conformismo, 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8969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057" y="2565606"/>
            <a:ext cx="6128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lugar ocupa el asunto de la educación en el pensamiento de Kant?</a:t>
            </a:r>
          </a:p>
          <a:p>
            <a:r>
              <a:rPr lang="es-PE" sz="1600" dirty="0">
                <a:solidFill>
                  <a:schemeClr val="accent6"/>
                </a:solidFill>
              </a:rPr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¿Qué representa el proyecto crítico de Kant?</a:t>
            </a:r>
          </a:p>
          <a:p>
            <a:r>
              <a:rPr lang="es-PE" sz="1600" dirty="0" smtClean="0"/>
              <a:t>	</a:t>
            </a:r>
            <a:r>
              <a:rPr lang="es-PE" sz="1600" dirty="0" smtClean="0">
                <a:solidFill>
                  <a:schemeClr val="accent6"/>
                </a:solidFill>
              </a:rPr>
              <a:t> ¿La educación es un asunto teórico o práctico?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lugar ocupa el pensamiento político de Kant?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87770" y="2196274"/>
            <a:ext cx="4333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1600" dirty="0" smtClean="0">
              <a:solidFill>
                <a:srgbClr val="FF0000"/>
              </a:solidFill>
            </a:endParaRPr>
          </a:p>
          <a:p>
            <a:r>
              <a:rPr lang="es-PE" sz="1600" dirty="0" smtClean="0">
                <a:solidFill>
                  <a:srgbClr val="FF0000"/>
                </a:solidFill>
              </a:rPr>
              <a:t>1. El lugar de la educación en el pensamiento de Kant</a:t>
            </a:r>
          </a:p>
          <a:p>
            <a:r>
              <a:rPr lang="es-PE" sz="1600" dirty="0" smtClean="0"/>
              <a:t>	1.1 </a:t>
            </a:r>
            <a:r>
              <a:rPr lang="es-PE" sz="1600" dirty="0" smtClean="0">
                <a:solidFill>
                  <a:schemeClr val="accent6"/>
                </a:solidFill>
              </a:rPr>
              <a:t>Proyecto crítico de Kant </a:t>
            </a:r>
            <a:endParaRPr lang="es-PE" sz="1600" dirty="0"/>
          </a:p>
          <a:p>
            <a:r>
              <a:rPr lang="es-PE" sz="1600" dirty="0" smtClean="0"/>
              <a:t>	1.2 </a:t>
            </a:r>
            <a:r>
              <a:rPr lang="es-PE" sz="1600" dirty="0" smtClean="0">
                <a:solidFill>
                  <a:schemeClr val="accent6"/>
                </a:solidFill>
              </a:rPr>
              <a:t>Pensamiento político de Kant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1.3 </a:t>
            </a:r>
            <a:r>
              <a:rPr lang="es-PE" sz="1600" dirty="0" smtClean="0">
                <a:solidFill>
                  <a:schemeClr val="accent6"/>
                </a:solidFill>
              </a:rPr>
              <a:t>Moral, derecho y </a:t>
            </a:r>
            <a:r>
              <a:rPr lang="es-PE" sz="1600" dirty="0" err="1" smtClean="0">
                <a:solidFill>
                  <a:schemeClr val="accent6"/>
                </a:solidFill>
              </a:rPr>
              <a:t>contractualismo</a:t>
            </a:r>
            <a:r>
              <a:rPr lang="es-PE" sz="1600" dirty="0" smtClean="0">
                <a:solidFill>
                  <a:schemeClr val="accent6"/>
                </a:solidFill>
              </a:rPr>
              <a:t>. 	</a:t>
            </a:r>
            <a:r>
              <a:rPr lang="es-PE" sz="1600" dirty="0" err="1" smtClean="0">
                <a:solidFill>
                  <a:schemeClr val="accent6"/>
                </a:solidFill>
              </a:rPr>
              <a:t>Proto</a:t>
            </a:r>
            <a:r>
              <a:rPr lang="es-PE" sz="1600" dirty="0" smtClean="0">
                <a:solidFill>
                  <a:schemeClr val="accent6"/>
                </a:solidFill>
              </a:rPr>
              <a:t>-liberalismo republicano</a:t>
            </a:r>
            <a:r>
              <a:rPr lang="es-PE" sz="1600" dirty="0" smtClean="0"/>
              <a:t>. </a:t>
            </a:r>
          </a:p>
          <a:p>
            <a:endParaRPr lang="es-PE" sz="1600" dirty="0" smtClean="0"/>
          </a:p>
          <a:p>
            <a:endParaRPr lang="es-PE" sz="1600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6313715" y="2670629"/>
            <a:ext cx="1074055" cy="72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942115" y="3011715"/>
            <a:ext cx="3403599" cy="507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5511801" y="3350436"/>
            <a:ext cx="2833913" cy="77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185785" y="2693854"/>
            <a:ext cx="43717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¿Porqué la educación se puede entender en crisis?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debe ser dogmática?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es solo para el mercado?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educación pública es importante?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¿Qué tipo de política puede seguirse de 	una educación deficiente?</a:t>
            </a: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>
              <a:solidFill>
                <a:srgbClr val="FF0000"/>
              </a:solidFill>
            </a:endParaRPr>
          </a:p>
          <a:p>
            <a:endParaRPr lang="es-PE" sz="1600" dirty="0" smtClean="0"/>
          </a:p>
          <a:p>
            <a:endParaRPr lang="es-PE" sz="1600" dirty="0"/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0913" y="2200368"/>
            <a:ext cx="421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2. Crisis en la educación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2.1 </a:t>
            </a:r>
            <a:r>
              <a:rPr lang="es-PE" sz="1600" dirty="0" smtClean="0">
                <a:solidFill>
                  <a:schemeClr val="accent6"/>
                </a:solidFill>
              </a:rPr>
              <a:t>Dogmatismo y pensamiento 	crítico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2.2 </a:t>
            </a:r>
            <a:r>
              <a:rPr lang="es-PE" sz="1600" dirty="0" smtClean="0">
                <a:solidFill>
                  <a:schemeClr val="accent6"/>
                </a:solidFill>
              </a:rPr>
              <a:t>Tecnocracia y globalización</a:t>
            </a:r>
            <a:endParaRPr lang="es-PE" sz="1600" dirty="0" smtClean="0"/>
          </a:p>
          <a:p>
            <a:r>
              <a:rPr lang="es-PE" sz="1600" dirty="0"/>
              <a:t>	</a:t>
            </a:r>
            <a:r>
              <a:rPr lang="es-PE" sz="1600" dirty="0" smtClean="0"/>
              <a:t>2.3 (H. </a:t>
            </a:r>
            <a:r>
              <a:rPr lang="es-PE" sz="1600" dirty="0" err="1" smtClean="0"/>
              <a:t>Arendt</a:t>
            </a:r>
            <a:r>
              <a:rPr lang="es-PE" sz="1600" dirty="0" smtClean="0"/>
              <a:t>)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2.4 </a:t>
            </a:r>
            <a:r>
              <a:rPr lang="es-PE" sz="1600" dirty="0" smtClean="0">
                <a:solidFill>
                  <a:schemeClr val="accent6"/>
                </a:solidFill>
              </a:rPr>
              <a:t>Humanidades</a:t>
            </a:r>
            <a:r>
              <a:rPr lang="es-PE" sz="1600" dirty="0" smtClean="0"/>
              <a:t>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2.5 </a:t>
            </a:r>
            <a:r>
              <a:rPr lang="es-PE" sz="1600" dirty="0" smtClean="0">
                <a:solidFill>
                  <a:schemeClr val="accent6"/>
                </a:solidFill>
              </a:rPr>
              <a:t>Consecuencias políticas de una 	educación deficiente. Autoritarismo, 	conformismo, 	instrumentalización y alienación</a:t>
            </a:r>
            <a:r>
              <a:rPr lang="es-PE" sz="1600" dirty="0" smtClean="0"/>
              <a:t>.</a:t>
            </a:r>
          </a:p>
          <a:p>
            <a:endParaRPr lang="es-PE" sz="1600" dirty="0"/>
          </a:p>
          <a:p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557487" y="2365829"/>
            <a:ext cx="2213426" cy="50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368801" y="2619829"/>
            <a:ext cx="3323770" cy="500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510315" y="3120574"/>
            <a:ext cx="3182256" cy="239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477657" y="3612607"/>
            <a:ext cx="3040743" cy="2481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252687" y="3860805"/>
            <a:ext cx="3265713" cy="2230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2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 smtClean="0"/>
              <a:t>La educación desde el pensamiento político y crítico de Kant. </a:t>
            </a:r>
          </a:p>
          <a:p>
            <a:pPr algn="ctr"/>
            <a:r>
              <a:rPr lang="es-PE" b="1" u="sng" dirty="0" smtClean="0"/>
              <a:t>Razón pública y justificación en el horizonte de una educación orientada a lo civil. </a:t>
            </a:r>
            <a:endParaRPr lang="es-PE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2262779"/>
            <a:ext cx="5617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chemeClr val="accent6"/>
                </a:solidFill>
              </a:rPr>
              <a:t>¿Qué nos dice Kant sobre la educación, y cómo esto puede confrontar la crisis educativa?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paternalismo es apropiado para repúblicas 	democráticas?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¿La razón pública tiene algo que ver con educación y 	política?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¿El derecho a la justificación es deseable?</a:t>
            </a:r>
          </a:p>
          <a:p>
            <a:r>
              <a:rPr lang="es-PE" sz="1600" dirty="0" smtClean="0">
                <a:solidFill>
                  <a:schemeClr val="accent6"/>
                </a:solidFill>
              </a:rPr>
              <a:t>	</a:t>
            </a:r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 smtClean="0">
              <a:solidFill>
                <a:srgbClr val="FF0000"/>
              </a:solidFill>
            </a:endParaRPr>
          </a:p>
          <a:p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170057" y="2016557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1600" dirty="0">
                <a:solidFill>
                  <a:srgbClr val="FF0000"/>
                </a:solidFill>
              </a:rPr>
              <a:t>	</a:t>
            </a:r>
            <a:r>
              <a:rPr lang="es-PE" sz="1600" dirty="0" smtClean="0"/>
              <a:t>3.1 </a:t>
            </a:r>
            <a:r>
              <a:rPr lang="es-PE" sz="16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3.2 </a:t>
            </a:r>
            <a:r>
              <a:rPr lang="es-PE" sz="16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3.3 </a:t>
            </a:r>
            <a:r>
              <a:rPr lang="es-PE" sz="16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3.4 </a:t>
            </a:r>
            <a:r>
              <a:rPr lang="es-PE" sz="1600" dirty="0" err="1" smtClean="0">
                <a:solidFill>
                  <a:schemeClr val="accent6"/>
                </a:solidFill>
              </a:rPr>
              <a:t>Antipaternalismo</a:t>
            </a:r>
            <a:r>
              <a:rPr lang="es-PE" sz="1600" dirty="0">
                <a:solidFill>
                  <a:schemeClr val="accent6"/>
                </a:solidFill>
              </a:rPr>
              <a:t> </a:t>
            </a:r>
            <a:r>
              <a:rPr lang="es-PE" sz="1600" dirty="0" smtClean="0">
                <a:solidFill>
                  <a:schemeClr val="accent6"/>
                </a:solidFill>
              </a:rPr>
              <a:t>y autonomía</a:t>
            </a:r>
            <a:r>
              <a:rPr lang="es-PE" sz="1600" dirty="0"/>
              <a:t>	</a:t>
            </a:r>
            <a:r>
              <a:rPr lang="es-PE" sz="1600" dirty="0" smtClean="0"/>
              <a:t>3.5 </a:t>
            </a:r>
            <a:r>
              <a:rPr lang="es-PE" sz="1600" dirty="0" smtClean="0">
                <a:solidFill>
                  <a:schemeClr val="accent6"/>
                </a:solidFill>
              </a:rPr>
              <a:t>Razón pública </a:t>
            </a:r>
          </a:p>
          <a:p>
            <a:r>
              <a:rPr lang="es-PE" sz="1600" dirty="0"/>
              <a:t>	</a:t>
            </a:r>
            <a:r>
              <a:rPr lang="es-PE" sz="1600" dirty="0" smtClean="0"/>
              <a:t>3.6 </a:t>
            </a:r>
            <a:r>
              <a:rPr lang="es-PE" sz="1600" dirty="0" smtClean="0">
                <a:solidFill>
                  <a:schemeClr val="accent6"/>
                </a:solidFill>
              </a:rPr>
              <a:t>Justificación</a:t>
            </a:r>
            <a:endParaRPr lang="es-PE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080001" y="2262779"/>
            <a:ext cx="2090056" cy="2627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370286" y="3540051"/>
            <a:ext cx="2815771" cy="171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420328" y="3896768"/>
            <a:ext cx="3664129" cy="1000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4920343" y="2862124"/>
            <a:ext cx="3164114" cy="512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1067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 smtClean="0"/>
              <a:t>Introducción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CARE Perú (s/a) </a:t>
            </a:r>
            <a:r>
              <a:rPr lang="es-PE" i="1" dirty="0"/>
              <a:t>Cinco cifras alarmantes de la educación en el Perú</a:t>
            </a:r>
            <a:r>
              <a:rPr lang="es-PE" dirty="0"/>
              <a:t>. Recuperado de: </a:t>
            </a:r>
            <a:r>
              <a:rPr lang="es-PE" u="sng" dirty="0">
                <a:hlinkClick r:id="rId2"/>
              </a:rPr>
              <a:t>https://care.org.pe/5-cifras-alarmantes-de-la-educacion-en-el-peru/#:~:text=El%20Per%C3%BA%20tiene%20una%20tasa,a%C3%B1os%20no%20la%20ha%20culminado</a:t>
            </a:r>
            <a:r>
              <a:rPr lang="es-PE" dirty="0"/>
              <a:t>.</a:t>
            </a:r>
          </a:p>
          <a:p>
            <a:r>
              <a:rPr lang="es-PE" dirty="0"/>
              <a:t>MINEDU. (2017) </a:t>
            </a:r>
            <a:r>
              <a:rPr lang="es-PE" i="1" dirty="0"/>
              <a:t>Perú ¿cómo vamos en educación?</a:t>
            </a:r>
            <a:endParaRPr lang="es-PE" dirty="0"/>
          </a:p>
          <a:p>
            <a:r>
              <a:rPr lang="es-PE" dirty="0"/>
              <a:t>Oficina Internacional del Trabajo (2014). </a:t>
            </a:r>
            <a:r>
              <a:rPr lang="es-PE" i="1" dirty="0"/>
              <a:t>Convenio Núm. 169 de la OIT sobre pueblos indígenas y tribales. </a:t>
            </a:r>
            <a:endParaRPr lang="es-PE" dirty="0"/>
          </a:p>
          <a:p>
            <a:r>
              <a:rPr lang="es-PE" dirty="0" err="1"/>
              <a:t>Kymlicka</a:t>
            </a:r>
            <a:r>
              <a:rPr lang="es-PE" dirty="0"/>
              <a:t>, W. (1996) </a:t>
            </a:r>
            <a:r>
              <a:rPr lang="es-PE" i="1" dirty="0"/>
              <a:t>Ciudadanía multicultural. </a:t>
            </a:r>
            <a:r>
              <a:rPr lang="es-PE" dirty="0" smtClean="0"/>
              <a:t>Paidós</a:t>
            </a:r>
          </a:p>
          <a:p>
            <a:r>
              <a:rPr lang="es-PE" dirty="0" smtClean="0"/>
              <a:t>Falla, R. (2022) </a:t>
            </a:r>
            <a:r>
              <a:rPr lang="es-PE" i="1" dirty="0" smtClean="0"/>
              <a:t>La trama invisible de lo útil</a:t>
            </a:r>
            <a:r>
              <a:rPr lang="es-PE" dirty="0" smtClean="0"/>
              <a:t>. Fondo editorial UARM</a:t>
            </a:r>
            <a:endParaRPr lang="es-PE" dirty="0"/>
          </a:p>
          <a:p>
            <a:r>
              <a:rPr lang="es-PE" dirty="0"/>
              <a:t>Aristóteles. (s/a) </a:t>
            </a:r>
            <a:r>
              <a:rPr lang="es-PE" i="1" dirty="0"/>
              <a:t>Política, libro 9</a:t>
            </a:r>
            <a:r>
              <a:rPr lang="es-PE" dirty="0"/>
              <a:t>? Creo?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9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075" y="365760"/>
            <a:ext cx="11062062" cy="5969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1. El lugar de la educación en el pensamiento de Kant</a:t>
            </a:r>
            <a:endParaRPr lang="es-PE" dirty="0"/>
          </a:p>
          <a:p>
            <a:pPr marL="457200" lvl="1" indent="0">
              <a:buNone/>
            </a:pPr>
            <a:r>
              <a:rPr lang="es-PE" b="1" dirty="0"/>
              <a:t>1.1 Proyecto crítico de </a:t>
            </a:r>
            <a:r>
              <a:rPr lang="es-PE" b="1" dirty="0" smtClean="0"/>
              <a:t>Kant</a:t>
            </a:r>
          </a:p>
          <a:p>
            <a:pPr marL="457200" lvl="1" indent="0">
              <a:buNone/>
            </a:pPr>
            <a:endParaRPr lang="es-PE" dirty="0"/>
          </a:p>
          <a:p>
            <a:r>
              <a:rPr lang="es-PE" dirty="0"/>
              <a:t>Gómez </a:t>
            </a:r>
            <a:r>
              <a:rPr lang="es-PE" dirty="0" err="1"/>
              <a:t>Caffarena</a:t>
            </a:r>
            <a:r>
              <a:rPr lang="es-PE" dirty="0"/>
              <a:t>, J. (1983) </a:t>
            </a:r>
            <a:r>
              <a:rPr lang="es-PE" i="1" dirty="0"/>
              <a:t>El teísmo moral de Kant</a:t>
            </a:r>
            <a:r>
              <a:rPr lang="es-PE" dirty="0"/>
              <a:t>. </a:t>
            </a:r>
            <a:r>
              <a:rPr lang="en-US" dirty="0" err="1"/>
              <a:t>Ediciones</a:t>
            </a:r>
            <a:r>
              <a:rPr lang="en-US" dirty="0"/>
              <a:t> </a:t>
            </a:r>
            <a:r>
              <a:rPr lang="en-US" dirty="0" err="1"/>
              <a:t>Cristiandad</a:t>
            </a:r>
            <a:r>
              <a:rPr lang="en-US" dirty="0"/>
              <a:t>. 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On the miscarriage of al philosophical trials in theodicy.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Religion within the Boundaries of mere Reason</a:t>
            </a:r>
            <a:r>
              <a:rPr lang="en-US" i="1" dirty="0"/>
              <a:t>. </a:t>
            </a:r>
            <a:r>
              <a:rPr lang="en-US" dirty="0"/>
              <a:t>Cambridge University Press.</a:t>
            </a:r>
            <a:endParaRPr lang="es-PE" dirty="0"/>
          </a:p>
          <a:p>
            <a:r>
              <a:rPr lang="en-US" dirty="0"/>
              <a:t>Kant, I (1998) </a:t>
            </a:r>
            <a:r>
              <a:rPr lang="en-US" i="1" dirty="0"/>
              <a:t>Religion within the Boundaries of mere Reason.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>
                <a:solidFill>
                  <a:srgbClr val="FF0000"/>
                </a:solidFill>
              </a:rPr>
              <a:t>Kant, I (2007) </a:t>
            </a:r>
            <a:r>
              <a:rPr lang="es-PE" i="1" dirty="0">
                <a:solidFill>
                  <a:srgbClr val="FF0000"/>
                </a:solidFill>
              </a:rPr>
              <a:t>Crítica de la razón pura</a:t>
            </a:r>
            <a:r>
              <a:rPr lang="es-PE" dirty="0">
                <a:solidFill>
                  <a:srgbClr val="FF0000"/>
                </a:solidFill>
              </a:rPr>
              <a:t>. Traducción de Mario </a:t>
            </a:r>
            <a:r>
              <a:rPr lang="es-PE" dirty="0" err="1">
                <a:solidFill>
                  <a:srgbClr val="FF0000"/>
                </a:solidFill>
              </a:rPr>
              <a:t>Caimi</a:t>
            </a:r>
            <a:r>
              <a:rPr lang="es-PE" dirty="0">
                <a:solidFill>
                  <a:srgbClr val="FF0000"/>
                </a:solidFill>
              </a:rPr>
              <a:t>. Ed. </a:t>
            </a:r>
            <a:r>
              <a:rPr lang="es-PE" dirty="0" err="1">
                <a:solidFill>
                  <a:srgbClr val="FF0000"/>
                </a:solidFill>
              </a:rPr>
              <a:t>Colihue</a:t>
            </a:r>
            <a:r>
              <a:rPr lang="es-PE" dirty="0">
                <a:solidFill>
                  <a:srgbClr val="FF0000"/>
                </a:solidFill>
              </a:rPr>
              <a:t> Clásica.</a:t>
            </a:r>
          </a:p>
          <a:p>
            <a:r>
              <a:rPr lang="en-US" dirty="0"/>
              <a:t>Kant, I (2007) </a:t>
            </a:r>
            <a:r>
              <a:rPr lang="en-US" i="1" dirty="0"/>
              <a:t>Essay on the maladies of the head (1764)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Kant, I. Anthropology, History and Education. </a:t>
            </a:r>
            <a:r>
              <a:rPr lang="es-PE" dirty="0"/>
              <a:t>Cambridge </a:t>
            </a:r>
            <a:r>
              <a:rPr lang="es-PE" dirty="0" err="1"/>
              <a:t>University</a:t>
            </a:r>
            <a:r>
              <a:rPr lang="es-PE" dirty="0"/>
              <a:t> </a:t>
            </a:r>
            <a:r>
              <a:rPr lang="es-PE" dirty="0" err="1"/>
              <a:t>Press</a:t>
            </a:r>
            <a:r>
              <a:rPr lang="es-PE" dirty="0"/>
              <a:t>.</a:t>
            </a:r>
          </a:p>
          <a:p>
            <a:r>
              <a:rPr lang="es-PE" dirty="0"/>
              <a:t>Kant, I. (2000) </a:t>
            </a:r>
            <a:r>
              <a:rPr lang="es-PE" i="1" dirty="0"/>
              <a:t>Crítica de la razón práctica</a:t>
            </a:r>
            <a:r>
              <a:rPr lang="es-PE" dirty="0"/>
              <a:t>. Alianza Editorial.</a:t>
            </a:r>
          </a:p>
          <a:p>
            <a:r>
              <a:rPr lang="es-PE" dirty="0">
                <a:solidFill>
                  <a:srgbClr val="FF0000"/>
                </a:solidFill>
              </a:rPr>
              <a:t>Kant, I. (2005) </a:t>
            </a:r>
            <a:r>
              <a:rPr lang="es-PE" i="1" dirty="0">
                <a:solidFill>
                  <a:srgbClr val="FF0000"/>
                </a:solidFill>
              </a:rPr>
              <a:t>Cómo orientarse en el pensamiento</a:t>
            </a:r>
            <a:r>
              <a:rPr lang="es-PE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Ed. </a:t>
            </a:r>
            <a:r>
              <a:rPr lang="en-US" dirty="0" err="1">
                <a:solidFill>
                  <a:srgbClr val="FF0000"/>
                </a:solidFill>
              </a:rPr>
              <a:t>Quadrata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/>
              <a:t>Korner, S. (1955) </a:t>
            </a:r>
            <a:r>
              <a:rPr lang="en-US" i="1" dirty="0"/>
              <a:t>Kant</a:t>
            </a:r>
            <a:r>
              <a:rPr lang="en-US" dirty="0"/>
              <a:t>. </a:t>
            </a:r>
            <a:r>
              <a:rPr lang="es-PE" dirty="0"/>
              <a:t>Alianza Editorial.</a:t>
            </a:r>
          </a:p>
          <a:p>
            <a:r>
              <a:rPr lang="es-PE" dirty="0" err="1"/>
              <a:t>Korner</a:t>
            </a:r>
            <a:r>
              <a:rPr lang="es-PE" dirty="0"/>
              <a:t>, S. (1955) </a:t>
            </a:r>
            <a:r>
              <a:rPr lang="es-PE" i="1" dirty="0"/>
              <a:t>Kant</a:t>
            </a:r>
            <a:r>
              <a:rPr lang="es-PE" dirty="0"/>
              <a:t>. </a:t>
            </a:r>
            <a:r>
              <a:rPr lang="en-US" dirty="0"/>
              <a:t>Penguin Books.</a:t>
            </a:r>
            <a:endParaRPr lang="es-PE" dirty="0"/>
          </a:p>
          <a:p>
            <a:r>
              <a:rPr lang="en-US" dirty="0"/>
              <a:t>Krauss, K. (2020) </a:t>
            </a:r>
            <a:r>
              <a:rPr lang="en-US" i="1" dirty="0"/>
              <a:t>Kant on self-knowledge and self-formation. The nature of inner experience</a:t>
            </a:r>
            <a:r>
              <a:rPr lang="en-US" dirty="0"/>
              <a:t>. Cambridge University Press.</a:t>
            </a:r>
            <a:endParaRPr lang="es-PE" dirty="0"/>
          </a:p>
          <a:p>
            <a:r>
              <a:rPr lang="en-US" dirty="0">
                <a:solidFill>
                  <a:srgbClr val="FF0000"/>
                </a:solidFill>
              </a:rPr>
              <a:t>O´Neill, O. (1986) </a:t>
            </a:r>
            <a:r>
              <a:rPr lang="en-US" i="1" dirty="0">
                <a:solidFill>
                  <a:srgbClr val="FF0000"/>
                </a:solidFill>
              </a:rPr>
              <a:t>The public use of reason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: Political Theory, Vol 14, Nº4, Nov. pp. 523-551.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Kant, I. (1991) </a:t>
            </a:r>
            <a:r>
              <a:rPr lang="en-US" i="1" dirty="0">
                <a:solidFill>
                  <a:srgbClr val="FF0000"/>
                </a:solidFill>
              </a:rPr>
              <a:t>Kant political writings</a:t>
            </a:r>
            <a:r>
              <a:rPr lang="en-US" dirty="0">
                <a:solidFill>
                  <a:srgbClr val="FF0000"/>
                </a:solidFill>
              </a:rPr>
              <a:t>. Cambridge University Press.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edition. Edited by: H.S. Reiss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9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1654</Words>
  <Application>Microsoft Office PowerPoint</Application>
  <PresentationFormat>Panorámica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18</cp:revision>
  <dcterms:created xsi:type="dcterms:W3CDTF">2023-11-01T19:52:05Z</dcterms:created>
  <dcterms:modified xsi:type="dcterms:W3CDTF">2023-11-02T04:52:27Z</dcterms:modified>
</cp:coreProperties>
</file>