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87" r:id="rId4"/>
    <p:sldId id="288" r:id="rId5"/>
    <p:sldId id="290" r:id="rId6"/>
    <p:sldId id="289" r:id="rId7"/>
    <p:sldId id="269" r:id="rId8"/>
    <p:sldId id="272" r:id="rId9"/>
    <p:sldId id="271" r:id="rId10"/>
    <p:sldId id="267" r:id="rId11"/>
    <p:sldId id="273" r:id="rId12"/>
    <p:sldId id="268" r:id="rId13"/>
    <p:sldId id="274" r:id="rId14"/>
    <p:sldId id="275" r:id="rId15"/>
    <p:sldId id="270" r:id="rId16"/>
    <p:sldId id="258" r:id="rId17"/>
    <p:sldId id="260" r:id="rId18"/>
    <p:sldId id="285" r:id="rId19"/>
    <p:sldId id="261" r:id="rId20"/>
    <p:sldId id="277" r:id="rId21"/>
    <p:sldId id="276" r:id="rId22"/>
    <p:sldId id="262" r:id="rId23"/>
    <p:sldId id="278" r:id="rId24"/>
    <p:sldId id="263" r:id="rId25"/>
    <p:sldId id="279" r:id="rId26"/>
    <p:sldId id="264" r:id="rId27"/>
    <p:sldId id="280" r:id="rId28"/>
    <p:sldId id="281" r:id="rId29"/>
    <p:sldId id="282" r:id="rId30"/>
    <p:sldId id="283" r:id="rId31"/>
    <p:sldId id="265" r:id="rId32"/>
    <p:sldId id="266" r:id="rId33"/>
    <p:sldId id="284" r:id="rId34"/>
    <p:sldId id="286" r:id="rId35"/>
    <p:sldId id="292" r:id="rId36"/>
    <p:sldId id="259" r:id="rId3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p:cViewPr varScale="1">
        <p:scale>
          <a:sx n="66" d="100"/>
          <a:sy n="66" d="100"/>
        </p:scale>
        <p:origin x="3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28/09/2023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28/09/2023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28/09/2023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0CE51B5F-2EC2-45DF-AB75-99A90E626838}" type="datetimeFigureOut">
              <a:rPr lang="es-PE" smtClean="0"/>
              <a:pPr/>
              <a:t>28/09/2023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CE51B5F-2EC2-45DF-AB75-99A90E626838}" type="datetimeFigureOut">
              <a:rPr lang="es-PE" smtClean="0"/>
              <a:pPr/>
              <a:t>28/09/2023</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0CE51B5F-2EC2-45DF-AB75-99A90E626838}" type="datetimeFigureOut">
              <a:rPr lang="es-PE" smtClean="0"/>
              <a:pPr/>
              <a:t>28/09/2023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0CE51B5F-2EC2-45DF-AB75-99A90E626838}" type="datetimeFigureOut">
              <a:rPr lang="es-PE" smtClean="0"/>
              <a:pPr/>
              <a:t>28/09/2023</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0CE51B5F-2EC2-45DF-AB75-99A90E626838}" type="datetimeFigureOut">
              <a:rPr lang="es-PE" smtClean="0"/>
              <a:pPr/>
              <a:t>28/09/2023</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CE51B5F-2EC2-45DF-AB75-99A90E626838}" type="datetimeFigureOut">
              <a:rPr lang="es-PE" smtClean="0"/>
              <a:pPr/>
              <a:t>28/09/2023</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28/09/2023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CE51B5F-2EC2-45DF-AB75-99A90E626838}" type="datetimeFigureOut">
              <a:rPr lang="es-PE" smtClean="0"/>
              <a:pPr/>
              <a:t>28/09/2023</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A774031D-6037-48E0-BAD0-440317D4551D}"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E51B5F-2EC2-45DF-AB75-99A90E626838}" type="datetimeFigureOut">
              <a:rPr lang="es-PE" smtClean="0"/>
              <a:pPr/>
              <a:t>28/09/2023</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4031D-6037-48E0-BAD0-440317D4551D}"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gi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799" y="3563754"/>
            <a:ext cx="7772400" cy="1470025"/>
          </a:xfrm>
        </p:spPr>
        <p:txBody>
          <a:bodyPr/>
          <a:lstStyle/>
          <a:p>
            <a:r>
              <a:rPr lang="es-PE" dirty="0" smtClean="0"/>
              <a:t>(Introducción a) </a:t>
            </a:r>
            <a:br>
              <a:rPr lang="es-PE" dirty="0" smtClean="0"/>
            </a:br>
            <a:r>
              <a:rPr lang="es-PE" dirty="0" smtClean="0">
                <a:solidFill>
                  <a:srgbClr val="FF0000"/>
                </a:solidFill>
              </a:rPr>
              <a:t>Kant</a:t>
            </a:r>
            <a:endParaRPr lang="es-PE" dirty="0">
              <a:solidFill>
                <a:srgbClr val="FF0000"/>
              </a:solidFill>
            </a:endParaRPr>
          </a:p>
        </p:txBody>
      </p:sp>
      <p:sp>
        <p:nvSpPr>
          <p:cNvPr id="3" name="2 Subtítulo"/>
          <p:cNvSpPr>
            <a:spLocks noGrp="1"/>
          </p:cNvSpPr>
          <p:nvPr>
            <p:ph type="subTitle" idx="1"/>
          </p:nvPr>
        </p:nvSpPr>
        <p:spPr>
          <a:xfrm>
            <a:off x="1371600" y="4941168"/>
            <a:ext cx="6400800" cy="1752600"/>
          </a:xfrm>
        </p:spPr>
        <p:txBody>
          <a:bodyPr/>
          <a:lstStyle/>
          <a:p>
            <a:r>
              <a:rPr lang="es-PE" dirty="0" smtClean="0"/>
              <a:t>Apuntes sobre la C.R.P. previos a la F.M.C.</a:t>
            </a:r>
            <a:endParaRPr lang="es-PE" dirty="0"/>
          </a:p>
        </p:txBody>
      </p:sp>
      <p:pic>
        <p:nvPicPr>
          <p:cNvPr id="4" name="Imagen 3"/>
          <p:cNvPicPr>
            <a:picLocks noChangeAspect="1"/>
          </p:cNvPicPr>
          <p:nvPr/>
        </p:nvPicPr>
        <p:blipFill>
          <a:blip r:embed="rId2"/>
          <a:stretch>
            <a:fillRect/>
          </a:stretch>
        </p:blipFill>
        <p:spPr>
          <a:xfrm>
            <a:off x="2851993" y="188640"/>
            <a:ext cx="3440013" cy="3497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187624" y="1340768"/>
            <a:ext cx="6650417" cy="3384376"/>
          </a:xfrm>
          <a:prstGeom prst="rect">
            <a:avLst/>
          </a:prstGeom>
        </p:spPr>
      </p:pic>
      <p:sp>
        <p:nvSpPr>
          <p:cNvPr id="2" name="CuadroTexto 1"/>
          <p:cNvSpPr txBox="1"/>
          <p:nvPr/>
        </p:nvSpPr>
        <p:spPr>
          <a:xfrm>
            <a:off x="827584" y="260648"/>
            <a:ext cx="7776864" cy="369332"/>
          </a:xfrm>
          <a:prstGeom prst="rect">
            <a:avLst/>
          </a:prstGeom>
          <a:noFill/>
        </p:spPr>
        <p:txBody>
          <a:bodyPr wrap="square" rtlCol="0">
            <a:spAutoFit/>
          </a:bodyPr>
          <a:lstStyle/>
          <a:p>
            <a:r>
              <a:rPr lang="es-PE" dirty="0" smtClean="0"/>
              <a:t>Un salto al campo de la epistemología, es decir, acerca del cómo conocemos …</a:t>
            </a:r>
            <a:endParaRPr lang="es-PE" dirty="0"/>
          </a:p>
        </p:txBody>
      </p:sp>
      <p:sp>
        <p:nvSpPr>
          <p:cNvPr id="7" name="CuadroTexto 6"/>
          <p:cNvSpPr txBox="1"/>
          <p:nvPr/>
        </p:nvSpPr>
        <p:spPr>
          <a:xfrm>
            <a:off x="1763688" y="5466942"/>
            <a:ext cx="6234252" cy="369332"/>
          </a:xfrm>
          <a:prstGeom prst="rect">
            <a:avLst/>
          </a:prstGeom>
          <a:noFill/>
        </p:spPr>
        <p:txBody>
          <a:bodyPr wrap="square" rtlCol="0">
            <a:spAutoFit/>
          </a:bodyPr>
          <a:lstStyle/>
          <a:p>
            <a:r>
              <a:rPr lang="es-PE" dirty="0" smtClean="0"/>
              <a:t>Este modelo del Sujeto/Objeto va a ser combatido por Kant</a:t>
            </a:r>
            <a:endParaRPr lang="es-PE" dirty="0"/>
          </a:p>
        </p:txBody>
      </p:sp>
    </p:spTree>
    <p:extLst>
      <p:ext uri="{BB962C8B-B14F-4D97-AF65-F5344CB8AC3E}">
        <p14:creationId xmlns:p14="http://schemas.microsoft.com/office/powerpoint/2010/main" val="426135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898412" y="2214648"/>
            <a:ext cx="7634028" cy="4258437"/>
          </a:xfrm>
          <a:prstGeom prst="rect">
            <a:avLst/>
          </a:prstGeom>
        </p:spPr>
      </p:pic>
      <p:pic>
        <p:nvPicPr>
          <p:cNvPr id="6" name="Imagen 5"/>
          <p:cNvPicPr>
            <a:picLocks noChangeAspect="1"/>
          </p:cNvPicPr>
          <p:nvPr/>
        </p:nvPicPr>
        <p:blipFill>
          <a:blip r:embed="rId3"/>
          <a:stretch>
            <a:fillRect/>
          </a:stretch>
        </p:blipFill>
        <p:spPr>
          <a:xfrm>
            <a:off x="855828" y="2214648"/>
            <a:ext cx="3932196" cy="2217080"/>
          </a:xfrm>
          <a:prstGeom prst="rect">
            <a:avLst/>
          </a:prstGeom>
        </p:spPr>
      </p:pic>
      <p:sp>
        <p:nvSpPr>
          <p:cNvPr id="3" name="CuadroTexto 2"/>
          <p:cNvSpPr txBox="1"/>
          <p:nvPr/>
        </p:nvSpPr>
        <p:spPr>
          <a:xfrm>
            <a:off x="611560" y="1032279"/>
            <a:ext cx="7920880" cy="646331"/>
          </a:xfrm>
          <a:prstGeom prst="rect">
            <a:avLst/>
          </a:prstGeom>
          <a:noFill/>
        </p:spPr>
        <p:txBody>
          <a:bodyPr wrap="square" rtlCol="0">
            <a:spAutoFit/>
          </a:bodyPr>
          <a:lstStyle/>
          <a:p>
            <a:r>
              <a:rPr lang="es-PE" dirty="0" smtClean="0"/>
              <a:t>Kant propondrá que lo que conocemos es “</a:t>
            </a:r>
            <a:r>
              <a:rPr lang="es-PE" dirty="0" smtClean="0">
                <a:solidFill>
                  <a:srgbClr val="FF0000"/>
                </a:solidFill>
              </a:rPr>
              <a:t>la cosa para mí</a:t>
            </a:r>
            <a:r>
              <a:rPr lang="es-PE" dirty="0" smtClean="0"/>
              <a:t>” (fenómeno, lo que aparece), pero nunca conocemos “</a:t>
            </a:r>
            <a:r>
              <a:rPr lang="es-PE" dirty="0" smtClean="0">
                <a:solidFill>
                  <a:srgbClr val="FF0000"/>
                </a:solidFill>
              </a:rPr>
              <a:t>la cosa en sí</a:t>
            </a:r>
            <a:r>
              <a:rPr lang="es-PE" dirty="0" smtClean="0"/>
              <a:t>” (</a:t>
            </a:r>
            <a:r>
              <a:rPr lang="es-PE" dirty="0" err="1" smtClean="0"/>
              <a:t>noumeno</a:t>
            </a:r>
            <a:r>
              <a:rPr lang="es-PE" dirty="0" smtClean="0"/>
              <a:t>).</a:t>
            </a:r>
            <a:endParaRPr lang="es-PE" dirty="0"/>
          </a:p>
        </p:txBody>
      </p:sp>
      <p:pic>
        <p:nvPicPr>
          <p:cNvPr id="4" name="Imagen 3"/>
          <p:cNvPicPr>
            <a:picLocks noChangeAspect="1"/>
          </p:cNvPicPr>
          <p:nvPr/>
        </p:nvPicPr>
        <p:blipFill>
          <a:blip r:embed="rId4"/>
          <a:stretch>
            <a:fillRect/>
          </a:stretch>
        </p:blipFill>
        <p:spPr>
          <a:xfrm>
            <a:off x="827584" y="4394879"/>
            <a:ext cx="3960440" cy="2078206"/>
          </a:xfrm>
          <a:prstGeom prst="rect">
            <a:avLst/>
          </a:prstGeom>
        </p:spPr>
      </p:pic>
    </p:spTree>
    <p:extLst>
      <p:ext uri="{BB962C8B-B14F-4D97-AF65-F5344CB8AC3E}">
        <p14:creationId xmlns:p14="http://schemas.microsoft.com/office/powerpoint/2010/main" val="347501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529" y="4365104"/>
            <a:ext cx="4227149" cy="2471964"/>
          </a:xfrm>
          <a:prstGeom prst="rect">
            <a:avLst/>
          </a:prstGeom>
        </p:spPr>
      </p:pic>
      <p:cxnSp>
        <p:nvCxnSpPr>
          <p:cNvPr id="6" name="Conector recto 5"/>
          <p:cNvCxnSpPr/>
          <p:nvPr/>
        </p:nvCxnSpPr>
        <p:spPr>
          <a:xfrm>
            <a:off x="4644008" y="188640"/>
            <a:ext cx="0" cy="63367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2156938" y="3538304"/>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6923541" y="3538304"/>
            <a:ext cx="0" cy="6480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a:stretch>
            <a:fillRect/>
          </a:stretch>
        </p:blipFill>
        <p:spPr>
          <a:xfrm>
            <a:off x="0" y="0"/>
            <a:ext cx="4313876" cy="3379203"/>
          </a:xfrm>
          <a:prstGeom prst="rect">
            <a:avLst/>
          </a:prstGeom>
        </p:spPr>
      </p:pic>
      <p:pic>
        <p:nvPicPr>
          <p:cNvPr id="15" name="Imagen 14"/>
          <p:cNvPicPr>
            <a:picLocks noChangeAspect="1"/>
          </p:cNvPicPr>
          <p:nvPr/>
        </p:nvPicPr>
        <p:blipFill>
          <a:blip r:embed="rId4"/>
          <a:stretch>
            <a:fillRect/>
          </a:stretch>
        </p:blipFill>
        <p:spPr>
          <a:xfrm>
            <a:off x="4793541" y="645485"/>
            <a:ext cx="4103449" cy="2088232"/>
          </a:xfrm>
          <a:prstGeom prst="rect">
            <a:avLst/>
          </a:prstGeom>
        </p:spPr>
      </p:pic>
      <p:pic>
        <p:nvPicPr>
          <p:cNvPr id="17" name="Imagen 16"/>
          <p:cNvPicPr>
            <a:picLocks noChangeAspect="1"/>
          </p:cNvPicPr>
          <p:nvPr/>
        </p:nvPicPr>
        <p:blipFill>
          <a:blip r:embed="rId5"/>
          <a:stretch>
            <a:fillRect/>
          </a:stretch>
        </p:blipFill>
        <p:spPr>
          <a:xfrm>
            <a:off x="5261459" y="4853862"/>
            <a:ext cx="3324164" cy="1983206"/>
          </a:xfrm>
          <a:prstGeom prst="rect">
            <a:avLst/>
          </a:prstGeom>
        </p:spPr>
      </p:pic>
      <p:sp>
        <p:nvSpPr>
          <p:cNvPr id="18" name="CuadroTexto 17"/>
          <p:cNvSpPr txBox="1"/>
          <p:nvPr/>
        </p:nvSpPr>
        <p:spPr>
          <a:xfrm>
            <a:off x="144017" y="3706023"/>
            <a:ext cx="3312369" cy="369332"/>
          </a:xfrm>
          <a:prstGeom prst="rect">
            <a:avLst/>
          </a:prstGeom>
          <a:noFill/>
        </p:spPr>
        <p:txBody>
          <a:bodyPr wrap="square" rtlCol="0">
            <a:spAutoFit/>
          </a:bodyPr>
          <a:lstStyle/>
          <a:p>
            <a:r>
              <a:rPr lang="es-PE" dirty="0" smtClean="0"/>
              <a:t>Giro Copernicano</a:t>
            </a:r>
            <a:endParaRPr lang="es-PE" dirty="0"/>
          </a:p>
        </p:txBody>
      </p:sp>
      <p:sp>
        <p:nvSpPr>
          <p:cNvPr id="11" name="CuadroTexto 10"/>
          <p:cNvSpPr txBox="1"/>
          <p:nvPr/>
        </p:nvSpPr>
        <p:spPr>
          <a:xfrm>
            <a:off x="4660063" y="3659992"/>
            <a:ext cx="3312369" cy="369332"/>
          </a:xfrm>
          <a:prstGeom prst="rect">
            <a:avLst/>
          </a:prstGeom>
          <a:noFill/>
        </p:spPr>
        <p:txBody>
          <a:bodyPr wrap="square" rtlCol="0">
            <a:spAutoFit/>
          </a:bodyPr>
          <a:lstStyle/>
          <a:p>
            <a:r>
              <a:rPr lang="es-PE" dirty="0" smtClean="0"/>
              <a:t>Giro Copernicano</a:t>
            </a:r>
            <a:endParaRPr lang="es-PE" dirty="0"/>
          </a:p>
        </p:txBody>
      </p:sp>
      <p:sp>
        <p:nvSpPr>
          <p:cNvPr id="2" name="CuadroTexto 1"/>
          <p:cNvSpPr txBox="1"/>
          <p:nvPr/>
        </p:nvSpPr>
        <p:spPr>
          <a:xfrm>
            <a:off x="2483768" y="3706023"/>
            <a:ext cx="1752910" cy="369332"/>
          </a:xfrm>
          <a:prstGeom prst="rect">
            <a:avLst/>
          </a:prstGeom>
          <a:noFill/>
        </p:spPr>
        <p:txBody>
          <a:bodyPr wrap="square" rtlCol="0">
            <a:spAutoFit/>
          </a:bodyPr>
          <a:lstStyle/>
          <a:p>
            <a:r>
              <a:rPr lang="es-PE" dirty="0" smtClean="0"/>
              <a:t>(En astronomía)</a:t>
            </a:r>
            <a:endParaRPr lang="es-PE" dirty="0"/>
          </a:p>
        </p:txBody>
      </p:sp>
      <p:sp>
        <p:nvSpPr>
          <p:cNvPr id="13" name="CuadroTexto 12"/>
          <p:cNvSpPr txBox="1"/>
          <p:nvPr/>
        </p:nvSpPr>
        <p:spPr>
          <a:xfrm>
            <a:off x="7073330" y="3659992"/>
            <a:ext cx="2070670" cy="369332"/>
          </a:xfrm>
          <a:prstGeom prst="rect">
            <a:avLst/>
          </a:prstGeom>
          <a:noFill/>
        </p:spPr>
        <p:txBody>
          <a:bodyPr wrap="square" rtlCol="0">
            <a:spAutoFit/>
          </a:bodyPr>
          <a:lstStyle/>
          <a:p>
            <a:r>
              <a:rPr lang="es-PE" dirty="0" smtClean="0"/>
              <a:t>(En epistemología)</a:t>
            </a:r>
            <a:endParaRPr lang="es-PE" dirty="0"/>
          </a:p>
        </p:txBody>
      </p:sp>
    </p:spTree>
    <p:extLst>
      <p:ext uri="{BB962C8B-B14F-4D97-AF65-F5344CB8AC3E}">
        <p14:creationId xmlns:p14="http://schemas.microsoft.com/office/powerpoint/2010/main" val="2908510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
        <p:nvSpPr>
          <p:cNvPr id="2" name="Rectángulo 1"/>
          <p:cNvSpPr/>
          <p:nvPr/>
        </p:nvSpPr>
        <p:spPr>
          <a:xfrm>
            <a:off x="323528" y="2653344"/>
            <a:ext cx="7776864" cy="15677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242528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187624" y="1700808"/>
            <a:ext cx="6552728" cy="923330"/>
          </a:xfrm>
          <a:prstGeom prst="rect">
            <a:avLst/>
          </a:prstGeom>
          <a:noFill/>
        </p:spPr>
        <p:txBody>
          <a:bodyPr wrap="square" rtlCol="0">
            <a:spAutoFit/>
          </a:bodyPr>
          <a:lstStyle/>
          <a:p>
            <a:pPr algn="ctr"/>
            <a:r>
              <a:rPr lang="es-PE" dirty="0" err="1" smtClean="0"/>
              <a:t>Cognition</a:t>
            </a:r>
            <a:r>
              <a:rPr lang="es-PE" dirty="0" smtClean="0"/>
              <a:t>                                 </a:t>
            </a:r>
            <a:r>
              <a:rPr lang="es-PE" dirty="0" err="1" smtClean="0"/>
              <a:t>Feeling</a:t>
            </a:r>
            <a:r>
              <a:rPr lang="es-PE" dirty="0" smtClean="0"/>
              <a:t>                              </a:t>
            </a:r>
            <a:r>
              <a:rPr lang="es-PE" dirty="0" err="1" smtClean="0"/>
              <a:t>Desire</a:t>
            </a:r>
            <a:endParaRPr lang="es-PE" dirty="0" smtClean="0"/>
          </a:p>
          <a:p>
            <a:endParaRPr lang="es-PE" dirty="0"/>
          </a:p>
          <a:p>
            <a:endParaRPr lang="es-PE" dirty="0"/>
          </a:p>
        </p:txBody>
      </p:sp>
      <p:sp>
        <p:nvSpPr>
          <p:cNvPr id="8" name="CuadroTexto 7"/>
          <p:cNvSpPr txBox="1"/>
          <p:nvPr/>
        </p:nvSpPr>
        <p:spPr>
          <a:xfrm>
            <a:off x="793794" y="692696"/>
            <a:ext cx="7920880" cy="369332"/>
          </a:xfrm>
          <a:prstGeom prst="rect">
            <a:avLst/>
          </a:prstGeom>
          <a:noFill/>
        </p:spPr>
        <p:txBody>
          <a:bodyPr wrap="square" rtlCol="0">
            <a:spAutoFit/>
          </a:bodyPr>
          <a:lstStyle/>
          <a:p>
            <a:r>
              <a:rPr lang="es-PE" dirty="0" smtClean="0"/>
              <a:t>Algunos autores americanos separan los intereses de Kant en estas tres facultades. </a:t>
            </a:r>
            <a:endParaRPr lang="es-PE" dirty="0"/>
          </a:p>
        </p:txBody>
      </p:sp>
      <p:sp>
        <p:nvSpPr>
          <p:cNvPr id="10" name="CuadroTexto 9"/>
          <p:cNvSpPr txBox="1"/>
          <p:nvPr/>
        </p:nvSpPr>
        <p:spPr>
          <a:xfrm>
            <a:off x="1367644" y="2868907"/>
            <a:ext cx="4068452" cy="646331"/>
          </a:xfrm>
          <a:prstGeom prst="rect">
            <a:avLst/>
          </a:prstGeom>
          <a:noFill/>
        </p:spPr>
        <p:txBody>
          <a:bodyPr wrap="square" rtlCol="0">
            <a:spAutoFit/>
          </a:bodyPr>
          <a:lstStyle/>
          <a:p>
            <a:pPr algn="ctr"/>
            <a:r>
              <a:rPr lang="es-PE" dirty="0" smtClean="0"/>
              <a:t>Campo de la Razón Teórica</a:t>
            </a:r>
            <a:endParaRPr lang="es-PE" dirty="0"/>
          </a:p>
          <a:p>
            <a:endParaRPr lang="es-PE" dirty="0"/>
          </a:p>
        </p:txBody>
      </p:sp>
      <p:sp>
        <p:nvSpPr>
          <p:cNvPr id="11" name="CuadroTexto 10"/>
          <p:cNvSpPr txBox="1"/>
          <p:nvPr/>
        </p:nvSpPr>
        <p:spPr>
          <a:xfrm>
            <a:off x="4463988" y="2870542"/>
            <a:ext cx="4068452" cy="646331"/>
          </a:xfrm>
          <a:prstGeom prst="rect">
            <a:avLst/>
          </a:prstGeom>
          <a:noFill/>
        </p:spPr>
        <p:txBody>
          <a:bodyPr wrap="square" rtlCol="0">
            <a:spAutoFit/>
          </a:bodyPr>
          <a:lstStyle/>
          <a:p>
            <a:pPr algn="ctr"/>
            <a:r>
              <a:rPr lang="es-PE" dirty="0" smtClean="0"/>
              <a:t>Campo de la Razón Práctica</a:t>
            </a:r>
            <a:endParaRPr lang="es-PE" dirty="0"/>
          </a:p>
          <a:p>
            <a:endParaRPr lang="es-PE" dirty="0"/>
          </a:p>
        </p:txBody>
      </p:sp>
      <p:cxnSp>
        <p:nvCxnSpPr>
          <p:cNvPr id="12" name="Conector recto de flecha 11"/>
          <p:cNvCxnSpPr>
            <a:stCxn id="10" idx="0"/>
          </p:cNvCxnSpPr>
          <p:nvPr/>
        </p:nvCxnSpPr>
        <p:spPr>
          <a:xfrm flipH="1" flipV="1">
            <a:off x="2591780" y="2348880"/>
            <a:ext cx="810090" cy="52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a:stCxn id="10" idx="0"/>
          </p:cNvCxnSpPr>
          <p:nvPr/>
        </p:nvCxnSpPr>
        <p:spPr>
          <a:xfrm flipV="1">
            <a:off x="3401870" y="2348880"/>
            <a:ext cx="1014899" cy="520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V="1">
            <a:off x="6660232" y="2194160"/>
            <a:ext cx="180020" cy="615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ángulo 1"/>
          <p:cNvSpPr/>
          <p:nvPr/>
        </p:nvSpPr>
        <p:spPr>
          <a:xfrm>
            <a:off x="1655676" y="1699173"/>
            <a:ext cx="1152128" cy="463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Rectángulo 12"/>
          <p:cNvSpPr/>
          <p:nvPr/>
        </p:nvSpPr>
        <p:spPr>
          <a:xfrm>
            <a:off x="4142166" y="1699173"/>
            <a:ext cx="1152128" cy="463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Rectángulo 14"/>
          <p:cNvSpPr/>
          <p:nvPr/>
        </p:nvSpPr>
        <p:spPr>
          <a:xfrm>
            <a:off x="6309193" y="1699173"/>
            <a:ext cx="1152128" cy="463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CuadroTexto 16"/>
          <p:cNvSpPr txBox="1"/>
          <p:nvPr/>
        </p:nvSpPr>
        <p:spPr>
          <a:xfrm>
            <a:off x="1187624" y="4382347"/>
            <a:ext cx="6552728" cy="923330"/>
          </a:xfrm>
          <a:prstGeom prst="rect">
            <a:avLst/>
          </a:prstGeom>
          <a:noFill/>
        </p:spPr>
        <p:txBody>
          <a:bodyPr wrap="square" rtlCol="0">
            <a:spAutoFit/>
          </a:bodyPr>
          <a:lstStyle/>
          <a:p>
            <a:pPr algn="ctr"/>
            <a:r>
              <a:rPr lang="es-PE" dirty="0" smtClean="0">
                <a:solidFill>
                  <a:srgbClr val="00B050"/>
                </a:solidFill>
              </a:rPr>
              <a:t>Entendimiento                          Sensibilidad                           Voluntad</a:t>
            </a:r>
          </a:p>
          <a:p>
            <a:endParaRPr lang="es-PE" dirty="0">
              <a:solidFill>
                <a:srgbClr val="00B050"/>
              </a:solidFill>
            </a:endParaRPr>
          </a:p>
          <a:p>
            <a:endParaRPr lang="es-PE" dirty="0">
              <a:solidFill>
                <a:srgbClr val="00B050"/>
              </a:solidFill>
            </a:endParaRPr>
          </a:p>
        </p:txBody>
      </p:sp>
      <p:cxnSp>
        <p:nvCxnSpPr>
          <p:cNvPr id="9" name="Conector recto de flecha 8"/>
          <p:cNvCxnSpPr/>
          <p:nvPr/>
        </p:nvCxnSpPr>
        <p:spPr>
          <a:xfrm flipH="1">
            <a:off x="1871700" y="2348880"/>
            <a:ext cx="144016" cy="19392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a:off x="6930262" y="2348880"/>
            <a:ext cx="144016" cy="19392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flipH="1">
            <a:off x="4770378" y="2349624"/>
            <a:ext cx="144016" cy="193921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n 19"/>
          <p:cNvPicPr>
            <a:picLocks noChangeAspect="1"/>
          </p:cNvPicPr>
          <p:nvPr/>
        </p:nvPicPr>
        <p:blipFill>
          <a:blip r:embed="rId2"/>
          <a:stretch>
            <a:fillRect/>
          </a:stretch>
        </p:blipFill>
        <p:spPr>
          <a:xfrm>
            <a:off x="2257264" y="5399184"/>
            <a:ext cx="4791506" cy="1282485"/>
          </a:xfrm>
          <a:prstGeom prst="rect">
            <a:avLst/>
          </a:prstGeom>
        </p:spPr>
      </p:pic>
      <p:pic>
        <p:nvPicPr>
          <p:cNvPr id="21" name="Imagen 20"/>
          <p:cNvPicPr>
            <a:picLocks noChangeAspect="1"/>
          </p:cNvPicPr>
          <p:nvPr/>
        </p:nvPicPr>
        <p:blipFill>
          <a:blip r:embed="rId3"/>
          <a:stretch>
            <a:fillRect/>
          </a:stretch>
        </p:blipFill>
        <p:spPr>
          <a:xfrm>
            <a:off x="1256624" y="5410884"/>
            <a:ext cx="1000640" cy="1259083"/>
          </a:xfrm>
          <a:prstGeom prst="rect">
            <a:avLst/>
          </a:prstGeom>
        </p:spPr>
      </p:pic>
    </p:spTree>
    <p:extLst>
      <p:ext uri="{BB962C8B-B14F-4D97-AF65-F5344CB8AC3E}">
        <p14:creationId xmlns:p14="http://schemas.microsoft.com/office/powerpoint/2010/main" val="1596985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899592" y="244770"/>
            <a:ext cx="7920880" cy="6463308"/>
          </a:xfrm>
          <a:prstGeom prst="rect">
            <a:avLst/>
          </a:prstGeom>
          <a:noFill/>
        </p:spPr>
        <p:txBody>
          <a:bodyPr wrap="square" rtlCol="0">
            <a:spAutoFit/>
          </a:bodyPr>
          <a:lstStyle/>
          <a:p>
            <a:r>
              <a:rPr lang="es-PE" dirty="0" smtClean="0"/>
              <a:t>Otros especialistas indican que en la obra de Kant se busca responder a </a:t>
            </a:r>
            <a:r>
              <a:rPr lang="es-PE" dirty="0" smtClean="0">
                <a:solidFill>
                  <a:srgbClr val="00B050"/>
                </a:solidFill>
              </a:rPr>
              <a:t>cuatro</a:t>
            </a:r>
            <a:r>
              <a:rPr lang="es-PE" dirty="0" smtClean="0"/>
              <a:t> grandes interrogantes:</a:t>
            </a:r>
          </a:p>
          <a:p>
            <a:endParaRPr lang="es-PE" dirty="0" smtClean="0"/>
          </a:p>
          <a:p>
            <a:endParaRPr lang="es-PE" dirty="0" smtClean="0"/>
          </a:p>
          <a:p>
            <a:endParaRPr lang="es-PE" dirty="0"/>
          </a:p>
          <a:p>
            <a:endParaRPr lang="es-PE" dirty="0" smtClean="0"/>
          </a:p>
          <a:p>
            <a:endParaRPr lang="es-PE" dirty="0"/>
          </a:p>
          <a:p>
            <a:endParaRPr lang="es-PE" dirty="0" smtClean="0"/>
          </a:p>
          <a:p>
            <a:endParaRPr lang="es-PE" dirty="0"/>
          </a:p>
          <a:p>
            <a:endParaRPr lang="es-PE" dirty="0"/>
          </a:p>
          <a:p>
            <a:endParaRPr lang="es-PE" dirty="0"/>
          </a:p>
          <a:p>
            <a:pPr marL="285750" indent="-285750">
              <a:buFontTx/>
              <a:buChar char="-"/>
            </a:pPr>
            <a:r>
              <a:rPr lang="es-PE" dirty="0" smtClean="0"/>
              <a:t>¿Qué puedo </a:t>
            </a:r>
            <a:r>
              <a:rPr lang="es-PE" dirty="0" smtClean="0">
                <a:solidFill>
                  <a:srgbClr val="00B050"/>
                </a:solidFill>
              </a:rPr>
              <a:t>conocer</a:t>
            </a:r>
            <a:r>
              <a:rPr lang="es-PE" dirty="0" smtClean="0"/>
              <a:t>?                                    (Campo de la Metafísica y 						epistemología)</a:t>
            </a:r>
          </a:p>
          <a:p>
            <a:endParaRPr lang="es-PE" dirty="0" smtClean="0"/>
          </a:p>
          <a:p>
            <a:pPr marL="285750" indent="-285750">
              <a:buFontTx/>
              <a:buChar char="-"/>
            </a:pPr>
            <a:endParaRPr lang="es-PE" dirty="0"/>
          </a:p>
          <a:p>
            <a:pPr marL="285750" indent="-285750">
              <a:buFontTx/>
              <a:buChar char="-"/>
            </a:pPr>
            <a:r>
              <a:rPr lang="es-PE" dirty="0" smtClean="0"/>
              <a:t>¿</a:t>
            </a:r>
            <a:r>
              <a:rPr lang="es-PE" dirty="0"/>
              <a:t>Qué </a:t>
            </a:r>
            <a:r>
              <a:rPr lang="es-PE" dirty="0" smtClean="0"/>
              <a:t>debo </a:t>
            </a:r>
            <a:r>
              <a:rPr lang="es-PE" dirty="0" smtClean="0">
                <a:solidFill>
                  <a:srgbClr val="00B050"/>
                </a:solidFill>
              </a:rPr>
              <a:t>hacer</a:t>
            </a:r>
            <a:r>
              <a:rPr lang="es-PE" dirty="0" smtClean="0"/>
              <a:t>?		          </a:t>
            </a:r>
            <a:r>
              <a:rPr lang="es-PE" dirty="0"/>
              <a:t>(Campo de la </a:t>
            </a:r>
            <a:r>
              <a:rPr lang="es-PE" dirty="0" smtClean="0"/>
              <a:t>Moral)</a:t>
            </a:r>
            <a:endParaRPr lang="es-PE" dirty="0"/>
          </a:p>
          <a:p>
            <a:pPr marL="285750" indent="-285750">
              <a:buFontTx/>
              <a:buChar char="-"/>
            </a:pPr>
            <a:endParaRPr lang="es-PE" dirty="0" smtClean="0"/>
          </a:p>
          <a:p>
            <a:pPr marL="285750" indent="-285750">
              <a:buFontTx/>
              <a:buChar char="-"/>
            </a:pPr>
            <a:endParaRPr lang="es-PE" dirty="0"/>
          </a:p>
          <a:p>
            <a:pPr marL="285750" indent="-285750">
              <a:buFontTx/>
              <a:buChar char="-"/>
            </a:pPr>
            <a:r>
              <a:rPr lang="es-PE" dirty="0" smtClean="0"/>
              <a:t>¿</a:t>
            </a:r>
            <a:r>
              <a:rPr lang="es-PE" dirty="0"/>
              <a:t>Qué puedo </a:t>
            </a:r>
            <a:r>
              <a:rPr lang="es-PE" dirty="0" smtClean="0">
                <a:solidFill>
                  <a:srgbClr val="00B050"/>
                </a:solidFill>
              </a:rPr>
              <a:t>esperar</a:t>
            </a:r>
            <a:r>
              <a:rPr lang="es-PE" dirty="0" smtClean="0"/>
              <a:t>?		          </a:t>
            </a:r>
            <a:r>
              <a:rPr lang="es-PE" dirty="0"/>
              <a:t>(Campo de la </a:t>
            </a:r>
            <a:r>
              <a:rPr lang="es-PE" dirty="0" smtClean="0"/>
              <a:t>Religión)</a:t>
            </a:r>
            <a:endParaRPr lang="es-PE" dirty="0"/>
          </a:p>
          <a:p>
            <a:pPr marL="285750" indent="-285750">
              <a:buFontTx/>
              <a:buChar char="-"/>
            </a:pPr>
            <a:endParaRPr lang="es-PE" dirty="0" smtClean="0"/>
          </a:p>
          <a:p>
            <a:pPr marL="285750" indent="-285750">
              <a:buFontTx/>
              <a:buChar char="-"/>
            </a:pPr>
            <a:endParaRPr lang="es-PE" dirty="0"/>
          </a:p>
          <a:p>
            <a:pPr marL="285750" indent="-285750">
              <a:buFontTx/>
              <a:buChar char="-"/>
            </a:pPr>
            <a:r>
              <a:rPr lang="es-PE" dirty="0" smtClean="0"/>
              <a:t>¿</a:t>
            </a:r>
            <a:r>
              <a:rPr lang="es-PE" dirty="0"/>
              <a:t>Qué </a:t>
            </a:r>
            <a:r>
              <a:rPr lang="es-PE" dirty="0" smtClean="0"/>
              <a:t>es el ser </a:t>
            </a:r>
            <a:r>
              <a:rPr lang="es-PE" dirty="0" smtClean="0">
                <a:solidFill>
                  <a:srgbClr val="00B050"/>
                </a:solidFill>
              </a:rPr>
              <a:t>humano</a:t>
            </a:r>
            <a:r>
              <a:rPr lang="es-PE" dirty="0" smtClean="0"/>
              <a:t>?                                </a:t>
            </a:r>
            <a:r>
              <a:rPr lang="es-PE" dirty="0"/>
              <a:t>(Campo de la </a:t>
            </a:r>
            <a:r>
              <a:rPr lang="es-PE" dirty="0" smtClean="0"/>
              <a:t>Antropología)</a:t>
            </a:r>
            <a:endParaRPr lang="es-PE" dirty="0"/>
          </a:p>
          <a:p>
            <a:endParaRPr lang="es-PE" dirty="0"/>
          </a:p>
        </p:txBody>
      </p:sp>
      <p:sp>
        <p:nvSpPr>
          <p:cNvPr id="17" name="Flecha derecha 16"/>
          <p:cNvSpPr/>
          <p:nvPr/>
        </p:nvSpPr>
        <p:spPr>
          <a:xfrm>
            <a:off x="3644102" y="5037868"/>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19" name="Flecha derecha 18"/>
          <p:cNvSpPr/>
          <p:nvPr/>
        </p:nvSpPr>
        <p:spPr>
          <a:xfrm>
            <a:off x="3644102" y="5787857"/>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0" name="Flecha derecha 19"/>
          <p:cNvSpPr/>
          <p:nvPr/>
        </p:nvSpPr>
        <p:spPr>
          <a:xfrm>
            <a:off x="3674546" y="3358951"/>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21" name="Flecha derecha 20"/>
          <p:cNvSpPr/>
          <p:nvPr/>
        </p:nvSpPr>
        <p:spPr>
          <a:xfrm>
            <a:off x="3674546" y="4209994"/>
            <a:ext cx="1224136" cy="216024"/>
          </a:xfrm>
          <a:prstGeom prst="rightArrow">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pic>
        <p:nvPicPr>
          <p:cNvPr id="22" name="Imagen 21"/>
          <p:cNvPicPr>
            <a:picLocks noChangeAspect="1"/>
          </p:cNvPicPr>
          <p:nvPr/>
        </p:nvPicPr>
        <p:blipFill>
          <a:blip r:embed="rId2"/>
          <a:stretch>
            <a:fillRect/>
          </a:stretch>
        </p:blipFill>
        <p:spPr>
          <a:xfrm>
            <a:off x="2123728" y="1058198"/>
            <a:ext cx="4752528" cy="1983243"/>
          </a:xfrm>
          <a:prstGeom prst="rect">
            <a:avLst/>
          </a:prstGeom>
        </p:spPr>
      </p:pic>
    </p:spTree>
    <p:extLst>
      <p:ext uri="{BB962C8B-B14F-4D97-AF65-F5344CB8AC3E}">
        <p14:creationId xmlns:p14="http://schemas.microsoft.com/office/powerpoint/2010/main" val="2460636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357166"/>
            <a:ext cx="8429684" cy="954107"/>
          </a:xfrm>
          <a:prstGeom prst="rect">
            <a:avLst/>
          </a:prstGeom>
          <a:noFill/>
        </p:spPr>
        <p:txBody>
          <a:bodyPr wrap="square" rtlCol="0">
            <a:spAutoFit/>
          </a:bodyPr>
          <a:lstStyle/>
          <a:p>
            <a:r>
              <a:rPr lang="es-PE" sz="2800" dirty="0" smtClean="0"/>
              <a:t>El pensamiento de Kant se ocupa en parte de la Filosofía </a:t>
            </a:r>
            <a:r>
              <a:rPr lang="es-PE" sz="2800" dirty="0" smtClean="0">
                <a:solidFill>
                  <a:srgbClr val="00B050"/>
                </a:solidFill>
              </a:rPr>
              <a:t>Práctica</a:t>
            </a:r>
            <a:r>
              <a:rPr lang="es-PE" sz="2800" dirty="0" smtClean="0"/>
              <a:t>.</a:t>
            </a:r>
            <a:endParaRPr lang="es-PE" sz="2800" dirty="0"/>
          </a:p>
        </p:txBody>
      </p:sp>
      <p:pic>
        <p:nvPicPr>
          <p:cNvPr id="3073" name="Picture 1"/>
          <p:cNvPicPr>
            <a:picLocks noChangeAspect="1" noChangeArrowheads="1"/>
          </p:cNvPicPr>
          <p:nvPr/>
        </p:nvPicPr>
        <p:blipFill>
          <a:blip r:embed="rId2"/>
          <a:srcRect/>
          <a:stretch>
            <a:fillRect/>
          </a:stretch>
        </p:blipFill>
        <p:spPr bwMode="auto">
          <a:xfrm>
            <a:off x="3428992" y="1000109"/>
            <a:ext cx="4929222" cy="1785950"/>
          </a:xfrm>
          <a:prstGeom prst="rect">
            <a:avLst/>
          </a:prstGeom>
          <a:noFill/>
          <a:ln w="9525">
            <a:noFill/>
            <a:miter lim="800000"/>
            <a:headEnd/>
            <a:tailEnd/>
          </a:ln>
          <a:effectLst/>
        </p:spPr>
      </p:pic>
      <p:sp>
        <p:nvSpPr>
          <p:cNvPr id="7" name="6 CuadroTexto"/>
          <p:cNvSpPr txBox="1"/>
          <p:nvPr/>
        </p:nvSpPr>
        <p:spPr>
          <a:xfrm>
            <a:off x="494605" y="2771412"/>
            <a:ext cx="8358246" cy="2923877"/>
          </a:xfrm>
          <a:prstGeom prst="rect">
            <a:avLst/>
          </a:prstGeom>
          <a:noFill/>
        </p:spPr>
        <p:txBody>
          <a:bodyPr wrap="square" rtlCol="0">
            <a:spAutoFit/>
          </a:bodyPr>
          <a:lstStyle/>
          <a:p>
            <a:pPr algn="just"/>
            <a:r>
              <a:rPr lang="es-PE" sz="1600" dirty="0" smtClean="0"/>
              <a:t>Pero también se ocupa de la epistemología. La </a:t>
            </a:r>
            <a:r>
              <a:rPr lang="es-PE" sz="1600" dirty="0" smtClean="0">
                <a:solidFill>
                  <a:srgbClr val="00B050"/>
                </a:solidFill>
              </a:rPr>
              <a:t>razón</a:t>
            </a:r>
            <a:r>
              <a:rPr lang="es-PE" sz="1600" dirty="0" smtClean="0"/>
              <a:t> </a:t>
            </a:r>
            <a:r>
              <a:rPr lang="es-PE" sz="1600" dirty="0" smtClean="0">
                <a:solidFill>
                  <a:srgbClr val="00B050"/>
                </a:solidFill>
              </a:rPr>
              <a:t>teórica</a:t>
            </a:r>
            <a:r>
              <a:rPr lang="es-PE" sz="1600" dirty="0" smtClean="0"/>
              <a:t> se ocupa del conocimiento de la realidad, y más precisamente, de las estructuras mediante las cuáles conocemos. </a:t>
            </a:r>
          </a:p>
          <a:p>
            <a:endParaRPr lang="es-PE" sz="1600" dirty="0"/>
          </a:p>
          <a:p>
            <a:pPr algn="just"/>
            <a:r>
              <a:rPr lang="es-PE" sz="1600" dirty="0" smtClean="0"/>
              <a:t>El proyecto de Kant es conocido como filosofía </a:t>
            </a:r>
            <a:r>
              <a:rPr lang="es-PE" sz="1600" dirty="0" smtClean="0">
                <a:solidFill>
                  <a:srgbClr val="FF0000"/>
                </a:solidFill>
              </a:rPr>
              <a:t>crítica</a:t>
            </a:r>
            <a:r>
              <a:rPr lang="es-PE" sz="1600" dirty="0" smtClean="0"/>
              <a:t>. </a:t>
            </a:r>
            <a:r>
              <a:rPr lang="es-PE" sz="2000" dirty="0" smtClean="0">
                <a:solidFill>
                  <a:schemeClr val="tx2">
                    <a:lumMod val="60000"/>
                    <a:lumOff val="40000"/>
                  </a:schemeClr>
                </a:solidFill>
              </a:rPr>
              <a:t>Supone una crítica a la razón misma</a:t>
            </a:r>
            <a:r>
              <a:rPr lang="es-PE" sz="1600" dirty="0" smtClean="0"/>
              <a:t>. La razón se critica a sí misma para saber qué puede conocer legítimamente y qué no. (Límites de la razón).</a:t>
            </a:r>
          </a:p>
          <a:p>
            <a:pPr algn="just"/>
            <a:endParaRPr lang="es-PE" sz="1600" dirty="0"/>
          </a:p>
          <a:p>
            <a:pPr algn="just"/>
            <a:r>
              <a:rPr lang="es-PE" sz="1600" dirty="0" smtClean="0"/>
              <a:t> Estas siguientes ideas son ejemplos de lo que </a:t>
            </a:r>
            <a:r>
              <a:rPr lang="es-PE" sz="1600" dirty="0"/>
              <a:t>nuestra </a:t>
            </a:r>
            <a:r>
              <a:rPr lang="es-PE" sz="1600" dirty="0" smtClean="0">
                <a:solidFill>
                  <a:srgbClr val="00B050"/>
                </a:solidFill>
              </a:rPr>
              <a:t>razón práctica </a:t>
            </a:r>
            <a:r>
              <a:rPr lang="es-PE" sz="1600" dirty="0"/>
              <a:t>postula </a:t>
            </a:r>
            <a:r>
              <a:rPr lang="es-PE" sz="1600" dirty="0" smtClean="0"/>
              <a:t>sin tener experiencia plena de los mismos:</a:t>
            </a:r>
          </a:p>
          <a:p>
            <a:endParaRPr lang="es-PE" sz="1600" dirty="0"/>
          </a:p>
          <a:p>
            <a:endParaRPr lang="es-PE" sz="1600" dirty="0"/>
          </a:p>
        </p:txBody>
      </p:sp>
      <p:sp>
        <p:nvSpPr>
          <p:cNvPr id="2" name="CuadroTexto 1"/>
          <p:cNvSpPr txBox="1"/>
          <p:nvPr/>
        </p:nvSpPr>
        <p:spPr>
          <a:xfrm>
            <a:off x="1505376" y="4811933"/>
            <a:ext cx="6336704" cy="1815882"/>
          </a:xfrm>
          <a:prstGeom prst="rect">
            <a:avLst/>
          </a:prstGeom>
          <a:noFill/>
        </p:spPr>
        <p:txBody>
          <a:bodyPr wrap="square" rtlCol="0">
            <a:spAutoFit/>
          </a:bodyPr>
          <a:lstStyle/>
          <a:p>
            <a:pPr algn="ctr"/>
            <a:r>
              <a:rPr lang="es-PE" sz="2800" dirty="0" smtClean="0"/>
              <a:t>DIOS</a:t>
            </a:r>
          </a:p>
          <a:p>
            <a:pPr algn="ctr"/>
            <a:r>
              <a:rPr lang="es-PE" sz="2800" dirty="0" smtClean="0"/>
              <a:t>ALMA INMORTAL</a:t>
            </a:r>
          </a:p>
          <a:p>
            <a:pPr algn="ctr"/>
            <a:r>
              <a:rPr lang="es-PE" sz="2800" dirty="0" smtClean="0"/>
              <a:t>LIBERTAD</a:t>
            </a:r>
          </a:p>
          <a:p>
            <a:pPr algn="ctr"/>
            <a:r>
              <a:rPr lang="es-PE" sz="2800" dirty="0" smtClean="0"/>
              <a:t>MUNDO </a:t>
            </a:r>
            <a:endParaRPr lang="es-PE" sz="2800" dirty="0"/>
          </a:p>
        </p:txBody>
      </p:sp>
      <p:sp>
        <p:nvSpPr>
          <p:cNvPr id="3" name="CuadroTexto 2"/>
          <p:cNvSpPr txBox="1"/>
          <p:nvPr/>
        </p:nvSpPr>
        <p:spPr>
          <a:xfrm>
            <a:off x="6012160" y="815443"/>
            <a:ext cx="1584176" cy="369332"/>
          </a:xfrm>
          <a:prstGeom prst="rect">
            <a:avLst/>
          </a:prstGeom>
          <a:noFill/>
        </p:spPr>
        <p:txBody>
          <a:bodyPr wrap="square" rtlCol="0">
            <a:spAutoFit/>
          </a:bodyPr>
          <a:lstStyle/>
          <a:p>
            <a:r>
              <a:rPr lang="es-PE" dirty="0" smtClean="0"/>
              <a:t>- historia</a:t>
            </a:r>
            <a:endParaRPr lang="es-PE" dirty="0"/>
          </a:p>
        </p:txBody>
      </p:sp>
      <p:sp>
        <p:nvSpPr>
          <p:cNvPr id="8" name="Rectángulo 7"/>
          <p:cNvSpPr/>
          <p:nvPr/>
        </p:nvSpPr>
        <p:spPr>
          <a:xfrm>
            <a:off x="494605" y="3429000"/>
            <a:ext cx="8469883" cy="10801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214290"/>
            <a:ext cx="8501122" cy="6340197"/>
          </a:xfrm>
          <a:prstGeom prst="rect">
            <a:avLst/>
          </a:prstGeom>
          <a:noFill/>
        </p:spPr>
        <p:txBody>
          <a:bodyPr wrap="square" rtlCol="0">
            <a:spAutoFit/>
          </a:bodyPr>
          <a:lstStyle/>
          <a:p>
            <a:pPr algn="just"/>
            <a:r>
              <a:rPr lang="es-PE" sz="1400" dirty="0" smtClean="0"/>
              <a:t>Kant recibe la tradición alemana </a:t>
            </a:r>
            <a:r>
              <a:rPr lang="es-PE" sz="1400" dirty="0" smtClean="0">
                <a:solidFill>
                  <a:srgbClr val="C00000"/>
                </a:solidFill>
              </a:rPr>
              <a:t>racionalista</a:t>
            </a:r>
            <a:r>
              <a:rPr lang="es-PE" sz="1400" dirty="0" smtClean="0"/>
              <a:t>. Lo que sostiene esta tradición es que </a:t>
            </a:r>
            <a:r>
              <a:rPr lang="es-PE" sz="1400" dirty="0" smtClean="0">
                <a:solidFill>
                  <a:srgbClr val="C00000"/>
                </a:solidFill>
              </a:rPr>
              <a:t>existen ideas innatas</a:t>
            </a:r>
            <a:r>
              <a:rPr lang="es-PE" sz="1400" dirty="0" smtClean="0"/>
              <a:t> a la razón, de modo que no necesito salir de mi razón para tener conocimiento de la realidad, en este sentido, se prescinde totalmente de la experiencia.</a:t>
            </a:r>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endParaRPr lang="es-PE" sz="1400" dirty="0" smtClean="0"/>
          </a:p>
          <a:p>
            <a:pPr algn="just"/>
            <a:endParaRPr lang="es-PE" sz="1400" dirty="0"/>
          </a:p>
          <a:p>
            <a:pPr algn="just"/>
            <a:r>
              <a:rPr lang="es-PE" sz="1400" dirty="0" smtClean="0"/>
              <a:t>Los mercaderes ingleses llevaron a </a:t>
            </a:r>
            <a:r>
              <a:rPr lang="es-PE" sz="1400" dirty="0" err="1" smtClean="0"/>
              <a:t>Köningsberg</a:t>
            </a:r>
            <a:r>
              <a:rPr lang="es-PE" sz="1400" dirty="0" smtClean="0"/>
              <a:t> los textos de </a:t>
            </a:r>
            <a:r>
              <a:rPr lang="es-PE" sz="1400" dirty="0" err="1" smtClean="0"/>
              <a:t>Hume</a:t>
            </a:r>
            <a:r>
              <a:rPr lang="es-PE" sz="1400" dirty="0" smtClean="0"/>
              <a:t>, el escéptico </a:t>
            </a:r>
            <a:r>
              <a:rPr lang="es-PE" sz="1400" dirty="0" smtClean="0">
                <a:solidFill>
                  <a:srgbClr val="C00000"/>
                </a:solidFill>
              </a:rPr>
              <a:t>empirista</a:t>
            </a:r>
            <a:r>
              <a:rPr lang="es-PE" sz="1400" dirty="0" smtClean="0"/>
              <a:t>. Al removerle las convicciones racionalistas (como por ejemplo, la idea de causalidad), Kant declara que </a:t>
            </a:r>
            <a:r>
              <a:rPr lang="es-PE" sz="1400" dirty="0" err="1" smtClean="0"/>
              <a:t>Hume</a:t>
            </a:r>
            <a:r>
              <a:rPr lang="es-PE" sz="1400" dirty="0" smtClean="0"/>
              <a:t> le ha despertado de su sueño dogmático</a:t>
            </a:r>
            <a:r>
              <a:rPr lang="es-PE" sz="1400" dirty="0" smtClean="0">
                <a:solidFill>
                  <a:srgbClr val="C00000"/>
                </a:solidFill>
              </a:rPr>
              <a:t>: NO HAY IDEAS INNATAS</a:t>
            </a:r>
            <a:r>
              <a:rPr lang="es-PE" sz="1400" dirty="0" smtClean="0"/>
              <a:t>, su origen se encuentra en la experiencia. Mientras los racionalistas consideraban las ideas innatas como intuiciones racionales, los empiristas creen en una intuición sensible. </a:t>
            </a:r>
            <a:r>
              <a:rPr lang="es-PE" sz="1400" dirty="0" smtClean="0">
                <a:solidFill>
                  <a:srgbClr val="00B050"/>
                </a:solidFill>
              </a:rPr>
              <a:t>Kant, de algún modo, sintetiza ambas corrientes.</a:t>
            </a:r>
            <a:endParaRPr lang="es-PE" sz="1400" dirty="0">
              <a:solidFill>
                <a:srgbClr val="00B050"/>
              </a:solidFill>
            </a:endParaRPr>
          </a:p>
        </p:txBody>
      </p:sp>
      <p:pic>
        <p:nvPicPr>
          <p:cNvPr id="17410" name="Picture 2"/>
          <p:cNvPicPr>
            <a:picLocks noChangeAspect="1" noChangeArrowheads="1"/>
          </p:cNvPicPr>
          <p:nvPr/>
        </p:nvPicPr>
        <p:blipFill>
          <a:blip r:embed="rId2"/>
          <a:srcRect/>
          <a:stretch>
            <a:fillRect/>
          </a:stretch>
        </p:blipFill>
        <p:spPr bwMode="auto">
          <a:xfrm>
            <a:off x="0" y="1268760"/>
            <a:ext cx="8878303" cy="3816424"/>
          </a:xfrm>
          <a:prstGeom prst="rect">
            <a:avLst/>
          </a:prstGeom>
          <a:noFill/>
          <a:ln w="9525">
            <a:noFill/>
            <a:miter lim="800000"/>
            <a:headEnd/>
            <a:tailEnd/>
          </a:ln>
          <a:effectLst/>
        </p:spPr>
      </p:pic>
      <p:sp>
        <p:nvSpPr>
          <p:cNvPr id="2" name="Rectángulo 1"/>
          <p:cNvSpPr/>
          <p:nvPr/>
        </p:nvSpPr>
        <p:spPr>
          <a:xfrm>
            <a:off x="1331640" y="1271108"/>
            <a:ext cx="2376264" cy="3576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3" name="Rectángulo 2"/>
          <p:cNvSpPr/>
          <p:nvPr/>
        </p:nvSpPr>
        <p:spPr>
          <a:xfrm>
            <a:off x="611560" y="4725144"/>
            <a:ext cx="2736304" cy="3600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
        <p:nvSpPr>
          <p:cNvPr id="5" name="Rectángulo 4"/>
          <p:cNvSpPr/>
          <p:nvPr/>
        </p:nvSpPr>
        <p:spPr>
          <a:xfrm>
            <a:off x="7596336" y="2708920"/>
            <a:ext cx="1080120" cy="720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
        <p:nvSpPr>
          <p:cNvPr id="2" name="Rectángulo 1"/>
          <p:cNvSpPr/>
          <p:nvPr/>
        </p:nvSpPr>
        <p:spPr>
          <a:xfrm>
            <a:off x="461422" y="4551691"/>
            <a:ext cx="8225377" cy="156774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498334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428604"/>
            <a:ext cx="8286808" cy="3416320"/>
          </a:xfrm>
          <a:prstGeom prst="rect">
            <a:avLst/>
          </a:prstGeom>
          <a:noFill/>
        </p:spPr>
        <p:txBody>
          <a:bodyPr wrap="square" rtlCol="0">
            <a:spAutoFit/>
          </a:bodyPr>
          <a:lstStyle/>
          <a:p>
            <a:pPr>
              <a:buNone/>
            </a:pPr>
            <a:r>
              <a:rPr lang="es-PE" dirty="0" smtClean="0"/>
              <a:t>Así, Kant rescata la importancia de la </a:t>
            </a:r>
            <a:r>
              <a:rPr lang="es-PE" dirty="0" smtClean="0">
                <a:solidFill>
                  <a:srgbClr val="FF0000"/>
                </a:solidFill>
              </a:rPr>
              <a:t>SENSIBILIDAD</a:t>
            </a:r>
            <a:r>
              <a:rPr lang="es-PE" dirty="0" smtClean="0"/>
              <a:t>.</a:t>
            </a:r>
          </a:p>
          <a:p>
            <a:pPr>
              <a:buNone/>
            </a:pPr>
            <a:endParaRPr lang="es-PE" dirty="0" smtClean="0"/>
          </a:p>
          <a:p>
            <a:pPr algn="just">
              <a:buNone/>
            </a:pPr>
            <a:r>
              <a:rPr lang="es-PE" dirty="0" smtClean="0"/>
              <a:t>La sensibilidad es lo que nos pone en contacto directo con los objetos. Cuando capto los datos sensibles, mi mente ordena las ideas bajo </a:t>
            </a:r>
            <a:r>
              <a:rPr lang="es-PE" dirty="0" smtClean="0">
                <a:solidFill>
                  <a:srgbClr val="FF0000"/>
                </a:solidFill>
              </a:rPr>
              <a:t>CATEGORÍAS</a:t>
            </a:r>
            <a:r>
              <a:rPr lang="es-PE" dirty="0" smtClean="0"/>
              <a:t>, lo que presupone una estructura para el conocimiento y evita el caos de sensaciones. </a:t>
            </a:r>
          </a:p>
          <a:p>
            <a:pPr algn="just">
              <a:buNone/>
            </a:pPr>
            <a:endParaRPr lang="es-PE" dirty="0"/>
          </a:p>
          <a:p>
            <a:pPr algn="just">
              <a:buNone/>
            </a:pPr>
            <a:r>
              <a:rPr lang="es-PE" dirty="0" smtClean="0"/>
              <a:t>La cosa en sí es el mundo, lo captado por nuestra </a:t>
            </a:r>
            <a:r>
              <a:rPr lang="es-PE" dirty="0" err="1" smtClean="0"/>
              <a:t>sensibilidad+entendimiento</a:t>
            </a:r>
            <a:r>
              <a:rPr lang="es-PE" dirty="0" smtClean="0"/>
              <a:t> es el fenómeno que se constituye cuando se aplican las categorías de la mente a los datos sensibles. </a:t>
            </a:r>
            <a:r>
              <a:rPr lang="es-PE" dirty="0" smtClean="0">
                <a:solidFill>
                  <a:srgbClr val="FF0000"/>
                </a:solidFill>
              </a:rPr>
              <a:t>Según Kant: PODEMOS CONOCER LOS FENÓMENOS PERO NO LA COSA EN SÍ.</a:t>
            </a:r>
          </a:p>
          <a:p>
            <a:pPr algn="just">
              <a:buNone/>
            </a:pPr>
            <a:endParaRPr lang="es-PE" dirty="0"/>
          </a:p>
          <a:p>
            <a:pPr algn="just">
              <a:buNone/>
            </a:pPr>
            <a:endParaRPr lang="es-PE" dirty="0" smtClean="0">
              <a:solidFill>
                <a:srgbClr val="FF0000"/>
              </a:solidFill>
            </a:endParaRPr>
          </a:p>
          <a:p>
            <a:endParaRPr lang="es-PE" dirty="0"/>
          </a:p>
        </p:txBody>
      </p:sp>
      <p:pic>
        <p:nvPicPr>
          <p:cNvPr id="2" name="Imagen 1"/>
          <p:cNvPicPr>
            <a:picLocks noChangeAspect="1"/>
          </p:cNvPicPr>
          <p:nvPr/>
        </p:nvPicPr>
        <p:blipFill>
          <a:blip r:embed="rId2"/>
          <a:stretch>
            <a:fillRect/>
          </a:stretch>
        </p:blipFill>
        <p:spPr>
          <a:xfrm>
            <a:off x="1790700" y="3501008"/>
            <a:ext cx="5562600" cy="2867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Tarea:</a:t>
            </a:r>
            <a:endParaRPr lang="es-PE" dirty="0"/>
          </a:p>
        </p:txBody>
      </p:sp>
      <p:sp>
        <p:nvSpPr>
          <p:cNvPr id="3" name="Marcador de contenido 2"/>
          <p:cNvSpPr>
            <a:spLocks noGrp="1"/>
          </p:cNvSpPr>
          <p:nvPr>
            <p:ph idx="1"/>
          </p:nvPr>
        </p:nvSpPr>
        <p:spPr>
          <a:xfrm>
            <a:off x="107504" y="1406887"/>
            <a:ext cx="8229600" cy="4525963"/>
          </a:xfrm>
        </p:spPr>
        <p:txBody>
          <a:bodyPr/>
          <a:lstStyle/>
          <a:p>
            <a:r>
              <a:rPr lang="es-PE" dirty="0" smtClean="0"/>
              <a:t>Leer “el otro lado” del </a:t>
            </a:r>
            <a:r>
              <a:rPr lang="es-PE" dirty="0" smtClean="0">
                <a:solidFill>
                  <a:srgbClr val="FF0000"/>
                </a:solidFill>
              </a:rPr>
              <a:t>proyecto crítico</a:t>
            </a:r>
            <a:r>
              <a:rPr lang="es-PE" dirty="0" smtClean="0"/>
              <a:t>: </a:t>
            </a:r>
          </a:p>
          <a:p>
            <a:endParaRPr lang="es-PE" dirty="0"/>
          </a:p>
          <a:p>
            <a:pPr marL="0" indent="0">
              <a:buNone/>
            </a:pPr>
            <a:r>
              <a:rPr lang="es-PE" dirty="0" smtClean="0"/>
              <a:t>			¿Qué es la ilustración?</a:t>
            </a:r>
            <a:endParaRPr lang="es-PE" dirty="0"/>
          </a:p>
        </p:txBody>
      </p:sp>
      <p:pic>
        <p:nvPicPr>
          <p:cNvPr id="4" name="Imagen 3"/>
          <p:cNvPicPr>
            <a:picLocks noChangeAspect="1"/>
          </p:cNvPicPr>
          <p:nvPr/>
        </p:nvPicPr>
        <p:blipFill>
          <a:blip r:embed="rId2"/>
          <a:stretch>
            <a:fillRect/>
          </a:stretch>
        </p:blipFill>
        <p:spPr>
          <a:xfrm>
            <a:off x="1259632" y="3429000"/>
            <a:ext cx="6408712" cy="2853349"/>
          </a:xfrm>
          <a:prstGeom prst="rect">
            <a:avLst/>
          </a:prstGeom>
        </p:spPr>
      </p:pic>
    </p:spTree>
    <p:extLst>
      <p:ext uri="{BB962C8B-B14F-4D97-AF65-F5344CB8AC3E}">
        <p14:creationId xmlns:p14="http://schemas.microsoft.com/office/powerpoint/2010/main" val="3763901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716016" y="19472"/>
            <a:ext cx="3999388" cy="7017306"/>
          </a:xfrm>
          <a:prstGeom prst="rect">
            <a:avLst/>
          </a:prstGeom>
          <a:noFill/>
        </p:spPr>
        <p:txBody>
          <a:bodyPr wrap="square" rtlCol="0">
            <a:spAutoFit/>
          </a:bodyPr>
          <a:lstStyle/>
          <a:p>
            <a:pPr>
              <a:buNone/>
            </a:pPr>
            <a:r>
              <a:rPr lang="es-PE" dirty="0" smtClean="0">
                <a:solidFill>
                  <a:srgbClr val="FF0000"/>
                </a:solidFill>
              </a:rPr>
              <a:t>.</a:t>
            </a:r>
          </a:p>
          <a:p>
            <a:pPr algn="just">
              <a:buNone/>
            </a:pPr>
            <a:endParaRPr lang="es-PE" dirty="0"/>
          </a:p>
          <a:p>
            <a:pPr algn="just">
              <a:buNone/>
            </a:pPr>
            <a:r>
              <a:rPr lang="es-PE" dirty="0" smtClean="0"/>
              <a:t>Entonces… puede ser legítimo preguntarnos…. ¿Qué pasa con la </a:t>
            </a:r>
            <a:r>
              <a:rPr lang="es-PE" dirty="0" smtClean="0">
                <a:solidFill>
                  <a:srgbClr val="00B050"/>
                </a:solidFill>
              </a:rPr>
              <a:t>verdad</a:t>
            </a:r>
            <a:r>
              <a:rPr lang="es-PE" dirty="0" smtClean="0"/>
              <a:t>?</a:t>
            </a:r>
          </a:p>
          <a:p>
            <a:pPr algn="just">
              <a:buNone/>
            </a:pPr>
            <a:endParaRPr lang="es-PE" dirty="0"/>
          </a:p>
          <a:p>
            <a:pPr algn="just">
              <a:buNone/>
            </a:pPr>
            <a:r>
              <a:rPr lang="es-PE" dirty="0" smtClean="0"/>
              <a:t>Al cuestionar los alcances de la razón y fijar los límites en la experiencia, llegamos a la idea que supone que no podemos conocer realmente la “verdad” o la cosa en sí, ni mucho menos a Dios y a sus supuestos “interpretes”.</a:t>
            </a:r>
          </a:p>
          <a:p>
            <a:pPr algn="just">
              <a:buNone/>
            </a:pPr>
            <a:endParaRPr lang="es-PE" dirty="0"/>
          </a:p>
          <a:p>
            <a:pPr algn="just">
              <a:buNone/>
            </a:pPr>
            <a:r>
              <a:rPr lang="es-PE" dirty="0" smtClean="0"/>
              <a:t>De éste modo, se cortan las alas del despotismo…. En este sentido, la C.R.P. no es sólo un texto sobre teoría del </a:t>
            </a:r>
            <a:r>
              <a:rPr lang="es-PE" dirty="0" smtClean="0">
                <a:solidFill>
                  <a:srgbClr val="00B050"/>
                </a:solidFill>
              </a:rPr>
              <a:t>conocimiento humano</a:t>
            </a:r>
            <a:r>
              <a:rPr lang="es-PE" dirty="0" smtClean="0"/>
              <a:t>, sino que además tiene claros alcances </a:t>
            </a:r>
            <a:r>
              <a:rPr lang="es-PE" dirty="0" smtClean="0">
                <a:solidFill>
                  <a:srgbClr val="00B050"/>
                </a:solidFill>
              </a:rPr>
              <a:t>políticos</a:t>
            </a:r>
            <a:r>
              <a:rPr lang="es-PE" dirty="0" smtClean="0"/>
              <a:t>. No olvidemos que al soberano Guillermo II no le gustará para nada tal concepto y Kant, y todo quien enseñe sus doctrinas será “censurado”, por usar una palabra ligera. </a:t>
            </a:r>
          </a:p>
          <a:p>
            <a:pPr algn="just">
              <a:buNone/>
            </a:pPr>
            <a:endParaRPr lang="es-PE" dirty="0" smtClean="0">
              <a:solidFill>
                <a:srgbClr val="FF0000"/>
              </a:solidFill>
            </a:endParaRPr>
          </a:p>
          <a:p>
            <a:endParaRPr lang="es-PE" dirty="0"/>
          </a:p>
        </p:txBody>
      </p:sp>
      <p:pic>
        <p:nvPicPr>
          <p:cNvPr id="3" name="Imagen 2"/>
          <p:cNvPicPr>
            <a:picLocks noChangeAspect="1"/>
          </p:cNvPicPr>
          <p:nvPr/>
        </p:nvPicPr>
        <p:blipFill>
          <a:blip r:embed="rId2"/>
          <a:stretch>
            <a:fillRect/>
          </a:stretch>
        </p:blipFill>
        <p:spPr>
          <a:xfrm>
            <a:off x="251520" y="332656"/>
            <a:ext cx="4145806" cy="6242400"/>
          </a:xfrm>
          <a:prstGeom prst="rect">
            <a:avLst/>
          </a:prstGeom>
        </p:spPr>
      </p:pic>
    </p:spTree>
    <p:extLst>
      <p:ext uri="{BB962C8B-B14F-4D97-AF65-F5344CB8AC3E}">
        <p14:creationId xmlns:p14="http://schemas.microsoft.com/office/powerpoint/2010/main" val="130871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899592" y="908720"/>
            <a:ext cx="7488832" cy="4724498"/>
          </a:xfrm>
          <a:prstGeom prst="rect">
            <a:avLst/>
          </a:prstGeom>
        </p:spPr>
      </p:pic>
    </p:spTree>
    <p:extLst>
      <p:ext uri="{BB962C8B-B14F-4D97-AF65-F5344CB8AC3E}">
        <p14:creationId xmlns:p14="http://schemas.microsoft.com/office/powerpoint/2010/main" val="2145563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7017306"/>
          </a:xfrm>
          <a:prstGeom prst="rect">
            <a:avLst/>
          </a:prstGeom>
          <a:noFill/>
        </p:spPr>
        <p:txBody>
          <a:bodyPr wrap="square" rtlCol="0">
            <a:spAutoFit/>
          </a:bodyPr>
          <a:lstStyle/>
          <a:p>
            <a:pPr algn="just"/>
            <a:r>
              <a:rPr lang="es-PE" dirty="0" smtClean="0"/>
              <a:t>J. Locke había establecido que la </a:t>
            </a:r>
            <a:r>
              <a:rPr lang="es-PE" dirty="0" smtClean="0">
                <a:solidFill>
                  <a:srgbClr val="00B050"/>
                </a:solidFill>
              </a:rPr>
              <a:t>mente</a:t>
            </a:r>
            <a:r>
              <a:rPr lang="es-PE" dirty="0" smtClean="0"/>
              <a:t> es como un </a:t>
            </a:r>
            <a:r>
              <a:rPr lang="es-PE" dirty="0" smtClean="0">
                <a:solidFill>
                  <a:srgbClr val="00B050"/>
                </a:solidFill>
              </a:rPr>
              <a:t>papel en blanco </a:t>
            </a:r>
            <a:r>
              <a:rPr lang="es-PE" dirty="0" smtClean="0"/>
              <a:t>en donde se plasman nuestras impresiones (Una </a:t>
            </a:r>
            <a:r>
              <a:rPr lang="es-PE" dirty="0" smtClean="0">
                <a:solidFill>
                  <a:srgbClr val="00B050"/>
                </a:solidFill>
              </a:rPr>
              <a:t>tabula rasa</a:t>
            </a:r>
            <a:r>
              <a:rPr lang="es-PE" dirty="0" smtClean="0"/>
              <a:t>, en contra del concepto de ideas innatas). Para Kant, en la mente hay una estructura predeterminada y percibimos las cosas ordenadamente gracias a dicha arquitectónica. </a:t>
            </a:r>
          </a:p>
          <a:p>
            <a:pPr algn="just"/>
            <a:endParaRPr lang="es-PE" dirty="0"/>
          </a:p>
          <a:p>
            <a:pPr algn="just"/>
            <a:endParaRPr lang="es-PE" dirty="0" smtClean="0"/>
          </a:p>
          <a:p>
            <a:pPr algn="just"/>
            <a:endParaRPr lang="es-PE" dirty="0"/>
          </a:p>
          <a:p>
            <a:pPr algn="just"/>
            <a:endParaRPr lang="es-PE" dirty="0" smtClean="0"/>
          </a:p>
          <a:p>
            <a:pPr algn="just"/>
            <a:endParaRPr lang="es-PE" dirty="0"/>
          </a:p>
          <a:p>
            <a:pPr algn="just"/>
            <a:endParaRPr lang="es-PE" dirty="0" smtClean="0"/>
          </a:p>
          <a:p>
            <a:pPr algn="just"/>
            <a:r>
              <a:rPr lang="es-PE" dirty="0" smtClean="0"/>
              <a:t>La estructura organiza datos de la experiencia y </a:t>
            </a:r>
            <a:r>
              <a:rPr lang="es-PE" dirty="0" smtClean="0">
                <a:solidFill>
                  <a:srgbClr val="FF0000"/>
                </a:solidFill>
              </a:rPr>
              <a:t>FORMA</a:t>
            </a:r>
            <a:r>
              <a:rPr lang="es-PE" dirty="0" smtClean="0"/>
              <a:t> el objeto. La mente “distorsiona” los contenidos del mundo; en nuestra mente se constituyen objetos de otra naturaleza que no son equivalentes a los de la realidad, es decir, una vez más, no hay correlato exacto entre fenómeno y cosa en sí. </a:t>
            </a:r>
          </a:p>
          <a:p>
            <a:pPr algn="just"/>
            <a:endParaRPr lang="es-PE" dirty="0"/>
          </a:p>
          <a:p>
            <a:pPr algn="just"/>
            <a:endParaRPr lang="es-PE" dirty="0" smtClean="0"/>
          </a:p>
          <a:p>
            <a:pPr algn="just"/>
            <a:endParaRPr lang="es-PE" dirty="0"/>
          </a:p>
          <a:p>
            <a:pPr algn="just"/>
            <a:endParaRPr lang="es-PE" dirty="0" smtClean="0"/>
          </a:p>
          <a:p>
            <a:pPr algn="just"/>
            <a:endParaRPr lang="es-PE" dirty="0"/>
          </a:p>
          <a:p>
            <a:pPr algn="just"/>
            <a:r>
              <a:rPr lang="es-PE" dirty="0" smtClean="0"/>
              <a:t>Por ejemplo: la idea de causa/efecto no está propiamente en la realidad, sino que se trata de </a:t>
            </a:r>
            <a:r>
              <a:rPr lang="es-PE" i="1" dirty="0" smtClean="0">
                <a:solidFill>
                  <a:srgbClr val="FF0000"/>
                </a:solidFill>
              </a:rPr>
              <a:t>nuestra </a:t>
            </a:r>
            <a:r>
              <a:rPr lang="es-PE" dirty="0" smtClean="0"/>
              <a:t>manera de entender el mundo, lo mismo sucede con el espacio/tiempo, estas son condiciones que posibilitan el conocimiento, </a:t>
            </a:r>
            <a:r>
              <a:rPr lang="es-PE" b="1" u="sng" dirty="0" smtClean="0"/>
              <a:t>son formas puras de sensibilidad.</a:t>
            </a:r>
          </a:p>
          <a:p>
            <a:pPr algn="just"/>
            <a:endParaRPr lang="es-PE" b="1" u="sng" dirty="0">
              <a:solidFill>
                <a:srgbClr val="FF0000"/>
              </a:solidFill>
            </a:endParaRPr>
          </a:p>
          <a:p>
            <a:endParaRPr lang="es-PE" dirty="0"/>
          </a:p>
          <a:p>
            <a:endParaRPr lang="es-PE" dirty="0"/>
          </a:p>
        </p:txBody>
      </p:sp>
      <p:pic>
        <p:nvPicPr>
          <p:cNvPr id="2" name="Imagen 1"/>
          <p:cNvPicPr>
            <a:picLocks noChangeAspect="1"/>
          </p:cNvPicPr>
          <p:nvPr/>
        </p:nvPicPr>
        <p:blipFill>
          <a:blip r:embed="rId2"/>
          <a:stretch>
            <a:fillRect/>
          </a:stretch>
        </p:blipFill>
        <p:spPr>
          <a:xfrm>
            <a:off x="3707904" y="1556792"/>
            <a:ext cx="1386359" cy="1393024"/>
          </a:xfrm>
          <a:prstGeom prst="rect">
            <a:avLst/>
          </a:prstGeom>
        </p:spPr>
      </p:pic>
      <p:pic>
        <p:nvPicPr>
          <p:cNvPr id="3" name="Imagen 2"/>
          <p:cNvPicPr>
            <a:picLocks noChangeAspect="1"/>
          </p:cNvPicPr>
          <p:nvPr/>
        </p:nvPicPr>
        <p:blipFill>
          <a:blip r:embed="rId3"/>
          <a:stretch>
            <a:fillRect/>
          </a:stretch>
        </p:blipFill>
        <p:spPr>
          <a:xfrm>
            <a:off x="3275856" y="4220880"/>
            <a:ext cx="2219461" cy="122924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81925"/>
            <a:ext cx="8501122" cy="7017306"/>
          </a:xfrm>
          <a:prstGeom prst="rect">
            <a:avLst/>
          </a:prstGeom>
          <a:noFill/>
        </p:spPr>
        <p:txBody>
          <a:bodyPr wrap="square" rtlCol="0">
            <a:spAutoFit/>
          </a:bodyPr>
          <a:lstStyle/>
          <a:p>
            <a:pPr algn="just"/>
            <a:endParaRPr lang="es-PE" b="1" u="sng" dirty="0">
              <a:solidFill>
                <a:srgbClr val="FF0000"/>
              </a:solidFill>
            </a:endParaRPr>
          </a:p>
          <a:p>
            <a:pPr algn="just"/>
            <a:r>
              <a:rPr lang="es-PE" b="1" u="sng" dirty="0" smtClean="0">
                <a:solidFill>
                  <a:srgbClr val="FF0000"/>
                </a:solidFill>
              </a:rPr>
              <a:t>Las formas puras, tal y como espacio/tiempo o causa/efecto se encuentran pasivamente en el ámbito de la sensibilidad, mientras que las categorías se ubican en el entendimiento. Todas ellas son </a:t>
            </a:r>
            <a:r>
              <a:rPr lang="es-PE" b="1" u="sng" dirty="0" smtClean="0">
                <a:solidFill>
                  <a:srgbClr val="00B050"/>
                </a:solidFill>
              </a:rPr>
              <a:t>condiciones de posibilidad</a:t>
            </a:r>
            <a:r>
              <a:rPr lang="es-PE" b="1" u="sng" dirty="0" smtClean="0">
                <a:solidFill>
                  <a:srgbClr val="FF0000"/>
                </a:solidFill>
              </a:rPr>
              <a:t>, estructuras a priori o estructuras trascendentales. </a:t>
            </a: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endParaRPr lang="es-PE" b="1" u="sng" dirty="0">
              <a:solidFill>
                <a:srgbClr val="FF0000"/>
              </a:solidFill>
            </a:endParaRPr>
          </a:p>
          <a:p>
            <a:pPr algn="just"/>
            <a:endParaRPr lang="es-PE" b="1" u="sng" dirty="0" smtClean="0">
              <a:solidFill>
                <a:srgbClr val="FF0000"/>
              </a:solidFill>
            </a:endParaRPr>
          </a:p>
          <a:p>
            <a:pPr algn="just"/>
            <a:endParaRPr lang="es-PE" b="1" u="sng" dirty="0">
              <a:solidFill>
                <a:srgbClr val="FF0000"/>
              </a:solidFill>
            </a:endParaRPr>
          </a:p>
          <a:p>
            <a:pPr algn="just"/>
            <a:r>
              <a:rPr lang="es-PE" dirty="0" smtClean="0"/>
              <a:t>El mundo de mis experiencias es el mundo fenoménico. El objeto del mundo, la cosa en sí, produce en mis </a:t>
            </a:r>
            <a:r>
              <a:rPr lang="es-PE" dirty="0" smtClean="0">
                <a:solidFill>
                  <a:srgbClr val="00B050"/>
                </a:solidFill>
              </a:rPr>
              <a:t>condiciones de posibilidad </a:t>
            </a:r>
            <a:r>
              <a:rPr lang="es-PE" dirty="0" smtClean="0"/>
              <a:t>(</a:t>
            </a:r>
            <a:r>
              <a:rPr lang="es-PE" dirty="0" err="1" smtClean="0"/>
              <a:t>sensib+entend</a:t>
            </a:r>
            <a:r>
              <a:rPr lang="es-PE" dirty="0" smtClean="0"/>
              <a:t>) un fenómeno.</a:t>
            </a:r>
          </a:p>
          <a:p>
            <a:pPr algn="just"/>
            <a:endParaRPr lang="es-PE" dirty="0"/>
          </a:p>
          <a:p>
            <a:pPr algn="just"/>
            <a:r>
              <a:rPr lang="es-PE" dirty="0" smtClean="0"/>
              <a:t>Kant va a señalarnos que el error de la metafísica tradicional es aplicar las categorías del entendimiento “hacia arriba”, es decir, hacia ideas como las de Dios y otras, de las cuales carecemos totalmente de experiencia concreta. Siguiendo a Kant, debemos aplicar las categorías “hacia abajo”, es decir, hacia los objetos del mundo, hacia la sensibilidad.</a:t>
            </a:r>
          </a:p>
          <a:p>
            <a:endParaRPr lang="es-PE" dirty="0"/>
          </a:p>
          <a:p>
            <a:endParaRPr lang="es-PE" dirty="0"/>
          </a:p>
        </p:txBody>
      </p:sp>
      <p:pic>
        <p:nvPicPr>
          <p:cNvPr id="2" name="Imagen 1"/>
          <p:cNvPicPr>
            <a:picLocks noChangeAspect="1"/>
          </p:cNvPicPr>
          <p:nvPr/>
        </p:nvPicPr>
        <p:blipFill>
          <a:blip r:embed="rId2"/>
          <a:stretch>
            <a:fillRect/>
          </a:stretch>
        </p:blipFill>
        <p:spPr>
          <a:xfrm>
            <a:off x="1331640" y="1628800"/>
            <a:ext cx="6712976" cy="2592288"/>
          </a:xfrm>
          <a:prstGeom prst="rect">
            <a:avLst/>
          </a:prstGeom>
        </p:spPr>
      </p:pic>
      <p:sp>
        <p:nvSpPr>
          <p:cNvPr id="3" name="Rectángulo 2"/>
          <p:cNvSpPr/>
          <p:nvPr/>
        </p:nvSpPr>
        <p:spPr>
          <a:xfrm>
            <a:off x="1331640" y="2420888"/>
            <a:ext cx="2016224" cy="648072"/>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3295092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3" y="296736"/>
            <a:ext cx="8429684" cy="1200329"/>
          </a:xfrm>
          <a:prstGeom prst="rect">
            <a:avLst/>
          </a:prstGeom>
          <a:noFill/>
        </p:spPr>
        <p:txBody>
          <a:bodyPr wrap="square" rtlCol="0">
            <a:spAutoFit/>
          </a:bodyPr>
          <a:lstStyle/>
          <a:p>
            <a:r>
              <a:rPr lang="es-PE" dirty="0" smtClean="0"/>
              <a:t>De éste modo, Kant restringe el conocer al ámbito de la experiencia, al mundo de los fenómenos. No al mundo en sí mismo, (que es inexpugnable), ni a los objetos metafísicos, (que escapan a nuestra posibilidad de experiencia), sino que solamente a nuestros fenómenos. </a:t>
            </a:r>
            <a:endParaRPr lang="es-PE" dirty="0"/>
          </a:p>
        </p:txBody>
      </p:sp>
      <p:pic>
        <p:nvPicPr>
          <p:cNvPr id="20483" name="Picture 3"/>
          <p:cNvPicPr>
            <a:picLocks noChangeAspect="1" noChangeArrowheads="1"/>
          </p:cNvPicPr>
          <p:nvPr/>
        </p:nvPicPr>
        <p:blipFill>
          <a:blip r:embed="rId2"/>
          <a:srcRect/>
          <a:stretch>
            <a:fillRect/>
          </a:stretch>
        </p:blipFill>
        <p:spPr bwMode="auto">
          <a:xfrm>
            <a:off x="214282" y="1500188"/>
            <a:ext cx="8715435" cy="514352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00033" y="296736"/>
            <a:ext cx="8429684" cy="369332"/>
          </a:xfrm>
          <a:prstGeom prst="rect">
            <a:avLst/>
          </a:prstGeom>
          <a:noFill/>
        </p:spPr>
        <p:txBody>
          <a:bodyPr wrap="square" rtlCol="0">
            <a:spAutoFit/>
          </a:bodyPr>
          <a:lstStyle/>
          <a:p>
            <a:pPr algn="r"/>
            <a:r>
              <a:rPr lang="es-PE" dirty="0" smtClean="0"/>
              <a:t>Éste sería el ámbito de la C.R.P</a:t>
            </a:r>
            <a:endParaRPr lang="es-PE" dirty="0"/>
          </a:p>
        </p:txBody>
      </p:sp>
      <p:pic>
        <p:nvPicPr>
          <p:cNvPr id="20483" name="Picture 3"/>
          <p:cNvPicPr>
            <a:picLocks noChangeAspect="1" noChangeArrowheads="1"/>
          </p:cNvPicPr>
          <p:nvPr/>
        </p:nvPicPr>
        <p:blipFill>
          <a:blip r:embed="rId2"/>
          <a:srcRect/>
          <a:stretch>
            <a:fillRect/>
          </a:stretch>
        </p:blipFill>
        <p:spPr bwMode="auto">
          <a:xfrm>
            <a:off x="214282" y="1500188"/>
            <a:ext cx="8715435" cy="5143522"/>
          </a:xfrm>
          <a:prstGeom prst="rect">
            <a:avLst/>
          </a:prstGeom>
          <a:noFill/>
          <a:ln w="9525">
            <a:noFill/>
            <a:miter lim="800000"/>
            <a:headEnd/>
            <a:tailEnd/>
          </a:ln>
          <a:effectLst/>
        </p:spPr>
      </p:pic>
      <p:sp>
        <p:nvSpPr>
          <p:cNvPr id="2" name="Rectángulo 1"/>
          <p:cNvSpPr/>
          <p:nvPr/>
        </p:nvSpPr>
        <p:spPr>
          <a:xfrm>
            <a:off x="214282" y="3933056"/>
            <a:ext cx="8929718" cy="2710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cxnSp>
        <p:nvCxnSpPr>
          <p:cNvPr id="5" name="Conector angular 4"/>
          <p:cNvCxnSpPr/>
          <p:nvPr/>
        </p:nvCxnSpPr>
        <p:spPr>
          <a:xfrm rot="16200000" flipV="1">
            <a:off x="6135160" y="1751800"/>
            <a:ext cx="2994360" cy="1080120"/>
          </a:xfrm>
          <a:prstGeom prst="bentConnector3">
            <a:avLst>
              <a:gd name="adj1" fmla="val 50000"/>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938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3416320"/>
          </a:xfrm>
          <a:prstGeom prst="rect">
            <a:avLst/>
          </a:prstGeom>
          <a:noFill/>
        </p:spPr>
        <p:txBody>
          <a:bodyPr wrap="square" rtlCol="0">
            <a:spAutoFit/>
          </a:bodyPr>
          <a:lstStyle/>
          <a:p>
            <a:r>
              <a:rPr lang="es-PE" dirty="0" smtClean="0"/>
              <a:t>Algunos apuntes sobre los postulados de la Razón Práctica: </a:t>
            </a:r>
          </a:p>
          <a:p>
            <a:r>
              <a:rPr lang="es-PE" dirty="0" smtClean="0"/>
              <a:t>(</a:t>
            </a:r>
            <a:r>
              <a:rPr lang="es-PE" dirty="0" smtClean="0">
                <a:solidFill>
                  <a:srgbClr val="00B050"/>
                </a:solidFill>
              </a:rPr>
              <a:t>Mundo</a:t>
            </a:r>
            <a:r>
              <a:rPr lang="es-PE" dirty="0" smtClean="0"/>
              <a:t>, Alma libre/inmortal, Dios)</a:t>
            </a:r>
          </a:p>
          <a:p>
            <a:endParaRPr lang="es-PE" dirty="0"/>
          </a:p>
          <a:p>
            <a:r>
              <a:rPr lang="es-PE" dirty="0" smtClean="0"/>
              <a:t>“</a:t>
            </a:r>
            <a:r>
              <a:rPr lang="es-PE" dirty="0" smtClean="0">
                <a:solidFill>
                  <a:srgbClr val="00B050"/>
                </a:solidFill>
              </a:rPr>
              <a:t>Mundo</a:t>
            </a:r>
            <a:r>
              <a:rPr lang="es-PE" dirty="0" smtClean="0"/>
              <a:t>” llamamos al conjunto de experiencias. No podemos conocer sino parcialmente este mundo, no su totalidad. El mundo es una idea metafísica: va más allá de la posibilidad de nuestra experiencia. La razón teórica necesita el postulado del “mundo” por parte de la razón práctica. La razón práctica postula sin necesidad de experiencia, siempre y cuando se demuestre la necesidad de sus postulados con los elementos de la lógica, como sucede con las leyes generales que rigen la naturaleza. </a:t>
            </a:r>
          </a:p>
          <a:p>
            <a:endParaRPr lang="es-PE" dirty="0"/>
          </a:p>
          <a:p>
            <a:endParaRPr lang="es-PE" dirty="0"/>
          </a:p>
          <a:p>
            <a:endParaRPr lang="es-PE" dirty="0" smtClean="0"/>
          </a:p>
        </p:txBody>
      </p:sp>
      <p:pic>
        <p:nvPicPr>
          <p:cNvPr id="2" name="Imagen 1"/>
          <p:cNvPicPr>
            <a:picLocks noChangeAspect="1"/>
          </p:cNvPicPr>
          <p:nvPr/>
        </p:nvPicPr>
        <p:blipFill>
          <a:blip r:embed="rId2"/>
          <a:stretch>
            <a:fillRect/>
          </a:stretch>
        </p:blipFill>
        <p:spPr>
          <a:xfrm>
            <a:off x="1943993" y="3212976"/>
            <a:ext cx="5184576" cy="344966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827584" y="3356992"/>
            <a:ext cx="6797201" cy="3501008"/>
          </a:xfrm>
          <a:prstGeom prst="rect">
            <a:avLst/>
          </a:prstGeom>
        </p:spPr>
      </p:pic>
      <p:sp>
        <p:nvSpPr>
          <p:cNvPr id="4" name="3 CuadroTexto"/>
          <p:cNvSpPr txBox="1"/>
          <p:nvPr/>
        </p:nvSpPr>
        <p:spPr>
          <a:xfrm>
            <a:off x="285720" y="285728"/>
            <a:ext cx="8501122" cy="3693319"/>
          </a:xfrm>
          <a:prstGeom prst="rect">
            <a:avLst/>
          </a:prstGeom>
          <a:noFill/>
        </p:spPr>
        <p:txBody>
          <a:bodyPr wrap="square" rtlCol="0">
            <a:spAutoFit/>
          </a:bodyPr>
          <a:lstStyle/>
          <a:p>
            <a:r>
              <a:rPr lang="es-PE" dirty="0" smtClean="0"/>
              <a:t>Algunos apuntes sobre los postulados de la Razón Práctica: </a:t>
            </a:r>
          </a:p>
          <a:p>
            <a:r>
              <a:rPr lang="es-PE" dirty="0" smtClean="0"/>
              <a:t>(Mundo, </a:t>
            </a:r>
            <a:r>
              <a:rPr lang="es-PE" dirty="0" smtClean="0">
                <a:solidFill>
                  <a:srgbClr val="00B050"/>
                </a:solidFill>
              </a:rPr>
              <a:t>Alma libre/inmortal</a:t>
            </a:r>
            <a:r>
              <a:rPr lang="es-PE" dirty="0" smtClean="0"/>
              <a:t>, Dios)</a:t>
            </a:r>
          </a:p>
          <a:p>
            <a:endParaRPr lang="es-PE" dirty="0"/>
          </a:p>
          <a:p>
            <a:r>
              <a:rPr lang="es-PE" dirty="0" smtClean="0"/>
              <a:t>La idea de mundo es la condición que hace posible que mi experiencia tenga sentido, del mismo modo que la idea de </a:t>
            </a:r>
            <a:r>
              <a:rPr lang="es-PE" dirty="0" smtClean="0">
                <a:solidFill>
                  <a:srgbClr val="00B050"/>
                </a:solidFill>
              </a:rPr>
              <a:t>alma libre </a:t>
            </a:r>
            <a:r>
              <a:rPr lang="es-PE" dirty="0" smtClean="0"/>
              <a:t>condiciona el sentido de nuestro juicio moral.  Los postulados de la razón práctica dotan de sentido nuestra experiencia.  </a:t>
            </a:r>
          </a:p>
          <a:p>
            <a:endParaRPr lang="es-PE" dirty="0"/>
          </a:p>
          <a:p>
            <a:r>
              <a:rPr lang="es-PE" dirty="0" smtClean="0"/>
              <a:t>Si no tuviéramos un alma libre…. Nos meteríamos en problemas densos… (e importantes)</a:t>
            </a:r>
          </a:p>
          <a:p>
            <a:endParaRPr lang="es-PE" dirty="0"/>
          </a:p>
          <a:p>
            <a:r>
              <a:rPr lang="es-PE" dirty="0" smtClean="0"/>
              <a:t>La relación entre </a:t>
            </a:r>
            <a:r>
              <a:rPr lang="es-PE" dirty="0" smtClean="0">
                <a:solidFill>
                  <a:srgbClr val="FF0000"/>
                </a:solidFill>
              </a:rPr>
              <a:t>razón</a:t>
            </a:r>
            <a:r>
              <a:rPr lang="es-PE" dirty="0" smtClean="0"/>
              <a:t> y mis </a:t>
            </a:r>
            <a:r>
              <a:rPr lang="es-PE" dirty="0" smtClean="0">
                <a:solidFill>
                  <a:schemeClr val="tx2">
                    <a:lumMod val="60000"/>
                    <a:lumOff val="40000"/>
                  </a:schemeClr>
                </a:solidFill>
              </a:rPr>
              <a:t>fenómenos</a:t>
            </a:r>
            <a:r>
              <a:rPr lang="es-PE" dirty="0" smtClean="0"/>
              <a:t> no es la de causa/efecto, sino la de </a:t>
            </a:r>
            <a:r>
              <a:rPr lang="es-PE" dirty="0" smtClean="0">
                <a:solidFill>
                  <a:srgbClr val="00B050"/>
                </a:solidFill>
              </a:rPr>
              <a:t>dotación de sentido</a:t>
            </a:r>
            <a:r>
              <a:rPr lang="es-PE" dirty="0" smtClean="0"/>
              <a:t>.</a:t>
            </a:r>
          </a:p>
          <a:p>
            <a:endParaRPr lang="es-PE" dirty="0"/>
          </a:p>
          <a:p>
            <a:endParaRPr lang="es-PE" dirty="0" smtClean="0"/>
          </a:p>
        </p:txBody>
      </p:sp>
      <p:sp>
        <p:nvSpPr>
          <p:cNvPr id="2" name="Rectángulo 1"/>
          <p:cNvSpPr/>
          <p:nvPr/>
        </p:nvSpPr>
        <p:spPr>
          <a:xfrm>
            <a:off x="285720" y="2636912"/>
            <a:ext cx="8501122"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p>
        </p:txBody>
      </p:sp>
    </p:spTree>
    <p:extLst>
      <p:ext uri="{BB962C8B-B14F-4D97-AF65-F5344CB8AC3E}">
        <p14:creationId xmlns:p14="http://schemas.microsoft.com/office/powerpoint/2010/main" val="3631470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85720" y="285728"/>
            <a:ext cx="8501122" cy="2308324"/>
          </a:xfrm>
          <a:prstGeom prst="rect">
            <a:avLst/>
          </a:prstGeom>
          <a:noFill/>
        </p:spPr>
        <p:txBody>
          <a:bodyPr wrap="square" rtlCol="0">
            <a:spAutoFit/>
          </a:bodyPr>
          <a:lstStyle/>
          <a:p>
            <a:r>
              <a:rPr lang="es-PE" dirty="0" smtClean="0"/>
              <a:t>Algunos apuntes sobre los postulados de la Razón Práctica: </a:t>
            </a:r>
          </a:p>
          <a:p>
            <a:r>
              <a:rPr lang="es-PE" dirty="0" smtClean="0"/>
              <a:t>(Mundo, Alma libre/inmortal, </a:t>
            </a:r>
            <a:r>
              <a:rPr lang="es-PE" dirty="0" smtClean="0">
                <a:solidFill>
                  <a:srgbClr val="00B050"/>
                </a:solidFill>
              </a:rPr>
              <a:t>Dios</a:t>
            </a:r>
            <a:r>
              <a:rPr lang="es-PE" dirty="0" smtClean="0"/>
              <a:t>)</a:t>
            </a:r>
          </a:p>
          <a:p>
            <a:endParaRPr lang="es-PE" dirty="0"/>
          </a:p>
          <a:p>
            <a:r>
              <a:rPr lang="es-PE" dirty="0" smtClean="0"/>
              <a:t>Tanto la idea de “mundo”, como la de “alma”, se llenan de sentido con la idea de “</a:t>
            </a:r>
            <a:r>
              <a:rPr lang="es-PE" dirty="0" smtClean="0">
                <a:solidFill>
                  <a:srgbClr val="00B050"/>
                </a:solidFill>
              </a:rPr>
              <a:t>Dios</a:t>
            </a:r>
            <a:r>
              <a:rPr lang="es-PE" dirty="0" smtClean="0"/>
              <a:t>”.</a:t>
            </a:r>
          </a:p>
          <a:p>
            <a:r>
              <a:rPr lang="es-PE" dirty="0" smtClean="0"/>
              <a:t>El límite de la razón es la experiencia, de Dios no puedo tener experiencia, pero eso no me impide tener fe, o alguna apertura a lo sublime. </a:t>
            </a:r>
          </a:p>
          <a:p>
            <a:endParaRPr lang="es-PE" dirty="0"/>
          </a:p>
          <a:p>
            <a:endParaRPr lang="es-PE" dirty="0" smtClean="0"/>
          </a:p>
        </p:txBody>
      </p:sp>
      <p:pic>
        <p:nvPicPr>
          <p:cNvPr id="2" name="Imagen 1"/>
          <p:cNvPicPr>
            <a:picLocks noChangeAspect="1"/>
          </p:cNvPicPr>
          <p:nvPr/>
        </p:nvPicPr>
        <p:blipFill>
          <a:blip r:embed="rId2"/>
          <a:stretch>
            <a:fillRect/>
          </a:stretch>
        </p:blipFill>
        <p:spPr>
          <a:xfrm>
            <a:off x="386261" y="4616121"/>
            <a:ext cx="1488034" cy="1035154"/>
          </a:xfrm>
          <a:prstGeom prst="rect">
            <a:avLst/>
          </a:prstGeom>
        </p:spPr>
      </p:pic>
      <p:sp>
        <p:nvSpPr>
          <p:cNvPr id="3" name="Señal de prohibido 2"/>
          <p:cNvSpPr/>
          <p:nvPr/>
        </p:nvSpPr>
        <p:spPr>
          <a:xfrm>
            <a:off x="179512" y="4437112"/>
            <a:ext cx="2160240" cy="1728192"/>
          </a:xfrm>
          <a:prstGeom prst="noSmoking">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PE">
              <a:solidFill>
                <a:schemeClr val="tx1"/>
              </a:solidFill>
            </a:endParaRPr>
          </a:p>
        </p:txBody>
      </p:sp>
      <p:pic>
        <p:nvPicPr>
          <p:cNvPr id="5" name="Imagen 4"/>
          <p:cNvPicPr>
            <a:picLocks noChangeAspect="1"/>
          </p:cNvPicPr>
          <p:nvPr/>
        </p:nvPicPr>
        <p:blipFill>
          <a:blip r:embed="rId3"/>
          <a:stretch>
            <a:fillRect/>
          </a:stretch>
        </p:blipFill>
        <p:spPr>
          <a:xfrm>
            <a:off x="3995936" y="2254601"/>
            <a:ext cx="3456384" cy="4365021"/>
          </a:xfrm>
          <a:prstGeom prst="rect">
            <a:avLst/>
          </a:prstGeom>
        </p:spPr>
      </p:pic>
    </p:spTree>
    <p:extLst>
      <p:ext uri="{BB962C8B-B14F-4D97-AF65-F5344CB8AC3E}">
        <p14:creationId xmlns:p14="http://schemas.microsoft.com/office/powerpoint/2010/main" val="17403126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692696"/>
            <a:ext cx="9144000" cy="5688632"/>
          </a:xfrm>
          <a:prstGeom prst="rect">
            <a:avLst/>
          </a:prstGeom>
        </p:spPr>
      </p:pic>
    </p:spTree>
    <p:extLst>
      <p:ext uri="{BB962C8B-B14F-4D97-AF65-F5344CB8AC3E}">
        <p14:creationId xmlns:p14="http://schemas.microsoft.com/office/powerpoint/2010/main" val="252379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484784"/>
            <a:ext cx="9144000" cy="3600400"/>
          </a:xfrm>
          <a:prstGeom prst="rect">
            <a:avLst/>
          </a:prstGeom>
        </p:spPr>
      </p:pic>
      <p:sp>
        <p:nvSpPr>
          <p:cNvPr id="2" name="CuadroTexto 1"/>
          <p:cNvSpPr txBox="1"/>
          <p:nvPr/>
        </p:nvSpPr>
        <p:spPr>
          <a:xfrm>
            <a:off x="683568" y="404664"/>
            <a:ext cx="8136904" cy="646331"/>
          </a:xfrm>
          <a:prstGeom prst="rect">
            <a:avLst/>
          </a:prstGeom>
          <a:noFill/>
        </p:spPr>
        <p:txBody>
          <a:bodyPr wrap="square" rtlCol="0">
            <a:spAutoFit/>
          </a:bodyPr>
          <a:lstStyle/>
          <a:p>
            <a:r>
              <a:rPr lang="es-PE" dirty="0" smtClean="0"/>
              <a:t>Video Recomendado: </a:t>
            </a:r>
          </a:p>
          <a:p>
            <a:r>
              <a:rPr lang="es-PE" dirty="0" smtClean="0"/>
              <a:t>https</a:t>
            </a:r>
            <a:r>
              <a:rPr lang="es-PE" dirty="0"/>
              <a:t>://www.youtube.com/watch?v=NeIqEMcxM5c&amp;ab_channel=TuercasyTornillos</a:t>
            </a:r>
          </a:p>
        </p:txBody>
      </p:sp>
    </p:spTree>
    <p:extLst>
      <p:ext uri="{BB962C8B-B14F-4D97-AF65-F5344CB8AC3E}">
        <p14:creationId xmlns:p14="http://schemas.microsoft.com/office/powerpoint/2010/main" val="1465212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51520" y="620688"/>
            <a:ext cx="8675524" cy="5184576"/>
          </a:xfrm>
          <a:prstGeom prst="rect">
            <a:avLst/>
          </a:prstGeom>
        </p:spPr>
      </p:pic>
    </p:spTree>
    <p:extLst>
      <p:ext uri="{BB962C8B-B14F-4D97-AF65-F5344CB8AC3E}">
        <p14:creationId xmlns:p14="http://schemas.microsoft.com/office/powerpoint/2010/main" val="423887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214282" y="548680"/>
            <a:ext cx="8643998" cy="2308324"/>
          </a:xfrm>
          <a:prstGeom prst="rect">
            <a:avLst/>
          </a:prstGeom>
          <a:noFill/>
        </p:spPr>
        <p:txBody>
          <a:bodyPr wrap="square" rtlCol="0">
            <a:spAutoFit/>
          </a:bodyPr>
          <a:lstStyle/>
          <a:p>
            <a:r>
              <a:rPr lang="es-PE" dirty="0" smtClean="0"/>
              <a:t>El mundo, es entonces, la sumatoria de experiencias, el conjunto infinito de fenómenos. Es un postulado de la razón para que nuestro conocimiento tenga sentido. Es una idea. Consideremos como conclusión, que en todo nivel, </a:t>
            </a:r>
            <a:r>
              <a:rPr lang="es-PE" dirty="0" smtClean="0">
                <a:solidFill>
                  <a:srgbClr val="00B050"/>
                </a:solidFill>
              </a:rPr>
              <a:t>la razón da sentido a nuestra experiencia. </a:t>
            </a:r>
          </a:p>
          <a:p>
            <a:endParaRPr lang="es-PE" dirty="0"/>
          </a:p>
          <a:p>
            <a:endParaRPr lang="es-PE" dirty="0"/>
          </a:p>
          <a:p>
            <a:endParaRPr lang="es-PE" dirty="0"/>
          </a:p>
          <a:p>
            <a:endParaRPr lang="es-PE" dirty="0"/>
          </a:p>
        </p:txBody>
      </p:sp>
      <p:pic>
        <p:nvPicPr>
          <p:cNvPr id="2" name="Imagen 1"/>
          <p:cNvPicPr>
            <a:picLocks noChangeAspect="1"/>
          </p:cNvPicPr>
          <p:nvPr/>
        </p:nvPicPr>
        <p:blipFill>
          <a:blip r:embed="rId2"/>
          <a:stretch>
            <a:fillRect/>
          </a:stretch>
        </p:blipFill>
        <p:spPr>
          <a:xfrm>
            <a:off x="1907989" y="1556792"/>
            <a:ext cx="5256584" cy="3991631"/>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Image result for kant meme"/>
          <p:cNvPicPr>
            <a:picLocks noChangeAspect="1" noChangeArrowheads="1"/>
          </p:cNvPicPr>
          <p:nvPr/>
        </p:nvPicPr>
        <p:blipFill>
          <a:blip r:embed="rId2"/>
          <a:srcRect/>
          <a:stretch>
            <a:fillRect/>
          </a:stretch>
        </p:blipFill>
        <p:spPr bwMode="auto">
          <a:xfrm>
            <a:off x="357158" y="1905847"/>
            <a:ext cx="3528392" cy="4490681"/>
          </a:xfrm>
          <a:prstGeom prst="rect">
            <a:avLst/>
          </a:prstGeom>
          <a:noFill/>
        </p:spPr>
      </p:pic>
      <p:sp>
        <p:nvSpPr>
          <p:cNvPr id="4" name="3 CuadroTexto"/>
          <p:cNvSpPr txBox="1"/>
          <p:nvPr/>
        </p:nvSpPr>
        <p:spPr>
          <a:xfrm>
            <a:off x="357158" y="357166"/>
            <a:ext cx="8429684" cy="1477328"/>
          </a:xfrm>
          <a:prstGeom prst="rect">
            <a:avLst/>
          </a:prstGeom>
          <a:noFill/>
        </p:spPr>
        <p:txBody>
          <a:bodyPr wrap="square" rtlCol="0">
            <a:spAutoFit/>
          </a:bodyPr>
          <a:lstStyle/>
          <a:p>
            <a:r>
              <a:rPr lang="es-PE" dirty="0" smtClean="0"/>
              <a:t>Consideremos como conclusión que la razón práctica es ámbito de la fe, mientras que la razón teórica es ámbito del conocer. Recordemos que el proyecto crítico de Kant pretendía que la razón, en una crítica a sí misma, considere los límites de aquello que le es legítimo conocer. </a:t>
            </a:r>
          </a:p>
          <a:p>
            <a:endParaRPr lang="es-PE" dirty="0"/>
          </a:p>
        </p:txBody>
      </p:sp>
      <p:pic>
        <p:nvPicPr>
          <p:cNvPr id="5" name="Imagen 4"/>
          <p:cNvPicPr>
            <a:picLocks noChangeAspect="1"/>
          </p:cNvPicPr>
          <p:nvPr/>
        </p:nvPicPr>
        <p:blipFill>
          <a:blip r:embed="rId3"/>
          <a:stretch>
            <a:fillRect/>
          </a:stretch>
        </p:blipFill>
        <p:spPr>
          <a:xfrm>
            <a:off x="4788024" y="1905847"/>
            <a:ext cx="3456384" cy="428291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03648" y="3861048"/>
            <a:ext cx="6325056" cy="2376264"/>
          </a:xfrm>
          <a:prstGeom prst="rect">
            <a:avLst/>
          </a:prstGeom>
        </p:spPr>
      </p:pic>
      <p:pic>
        <p:nvPicPr>
          <p:cNvPr id="5" name="Imagen 4"/>
          <p:cNvPicPr>
            <a:picLocks noChangeAspect="1"/>
          </p:cNvPicPr>
          <p:nvPr/>
        </p:nvPicPr>
        <p:blipFill>
          <a:blip r:embed="rId3"/>
          <a:stretch>
            <a:fillRect/>
          </a:stretch>
        </p:blipFill>
        <p:spPr>
          <a:xfrm>
            <a:off x="2218263" y="1628800"/>
            <a:ext cx="4695825" cy="1876425"/>
          </a:xfrm>
          <a:prstGeom prst="rect">
            <a:avLst/>
          </a:prstGeom>
        </p:spPr>
      </p:pic>
      <p:sp>
        <p:nvSpPr>
          <p:cNvPr id="6" name="CuadroTexto 5"/>
          <p:cNvSpPr txBox="1"/>
          <p:nvPr/>
        </p:nvSpPr>
        <p:spPr>
          <a:xfrm>
            <a:off x="1115616" y="404664"/>
            <a:ext cx="7200800" cy="923330"/>
          </a:xfrm>
          <a:prstGeom prst="rect">
            <a:avLst/>
          </a:prstGeom>
          <a:noFill/>
        </p:spPr>
        <p:txBody>
          <a:bodyPr wrap="square" rtlCol="0">
            <a:spAutoFit/>
          </a:bodyPr>
          <a:lstStyle/>
          <a:p>
            <a:r>
              <a:rPr lang="es-PE" dirty="0" smtClean="0"/>
              <a:t>Pero su proyecto crítico se refiere, en este contexto, al ámbito de la razón. Sin embargo, la invitación al pensar crítico será mucho mejor desarrollado en su obra ética, política y antropológica.</a:t>
            </a:r>
            <a:endParaRPr lang="es-PE" dirty="0"/>
          </a:p>
        </p:txBody>
      </p:sp>
    </p:spTree>
    <p:extLst>
      <p:ext uri="{BB962C8B-B14F-4D97-AF65-F5344CB8AC3E}">
        <p14:creationId xmlns:p14="http://schemas.microsoft.com/office/powerpoint/2010/main" val="2507641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Tree>
    <p:extLst>
      <p:ext uri="{BB962C8B-B14F-4D97-AF65-F5344CB8AC3E}">
        <p14:creationId xmlns:p14="http://schemas.microsoft.com/office/powerpoint/2010/main" val="579439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Tarea:</a:t>
            </a:r>
            <a:endParaRPr lang="es-PE" dirty="0"/>
          </a:p>
        </p:txBody>
      </p:sp>
      <p:sp>
        <p:nvSpPr>
          <p:cNvPr id="3" name="Marcador de contenido 2"/>
          <p:cNvSpPr>
            <a:spLocks noGrp="1"/>
          </p:cNvSpPr>
          <p:nvPr>
            <p:ph idx="1"/>
          </p:nvPr>
        </p:nvSpPr>
        <p:spPr>
          <a:xfrm>
            <a:off x="107504" y="1406887"/>
            <a:ext cx="8229600" cy="4525963"/>
          </a:xfrm>
        </p:spPr>
        <p:txBody>
          <a:bodyPr/>
          <a:lstStyle/>
          <a:p>
            <a:r>
              <a:rPr lang="es-PE" dirty="0" smtClean="0"/>
              <a:t>Leer “el otro lado” del </a:t>
            </a:r>
            <a:r>
              <a:rPr lang="es-PE" dirty="0" smtClean="0">
                <a:solidFill>
                  <a:srgbClr val="FF0000"/>
                </a:solidFill>
              </a:rPr>
              <a:t>proyecto crítico</a:t>
            </a:r>
            <a:r>
              <a:rPr lang="es-PE" dirty="0" smtClean="0"/>
              <a:t>: </a:t>
            </a:r>
          </a:p>
          <a:p>
            <a:endParaRPr lang="es-PE" dirty="0"/>
          </a:p>
          <a:p>
            <a:pPr marL="0" indent="0">
              <a:buNone/>
            </a:pPr>
            <a:r>
              <a:rPr lang="es-PE" dirty="0" smtClean="0"/>
              <a:t>			¿Qué es la ilustración?</a:t>
            </a:r>
            <a:endParaRPr lang="es-PE" dirty="0"/>
          </a:p>
        </p:txBody>
      </p:sp>
      <p:pic>
        <p:nvPicPr>
          <p:cNvPr id="4" name="Imagen 3"/>
          <p:cNvPicPr>
            <a:picLocks noChangeAspect="1"/>
          </p:cNvPicPr>
          <p:nvPr/>
        </p:nvPicPr>
        <p:blipFill>
          <a:blip r:embed="rId2"/>
          <a:stretch>
            <a:fillRect/>
          </a:stretch>
        </p:blipFill>
        <p:spPr>
          <a:xfrm>
            <a:off x="1259632" y="3429000"/>
            <a:ext cx="6408712" cy="2853349"/>
          </a:xfrm>
          <a:prstGeom prst="rect">
            <a:avLst/>
          </a:prstGeom>
        </p:spPr>
      </p:pic>
    </p:spTree>
    <p:extLst>
      <p:ext uri="{BB962C8B-B14F-4D97-AF65-F5344CB8AC3E}">
        <p14:creationId xmlns:p14="http://schemas.microsoft.com/office/powerpoint/2010/main" val="938399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kant mem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1916832"/>
            <a:ext cx="9123851" cy="3014488"/>
          </a:xfrm>
          <a:prstGeom prst="rect">
            <a:avLst/>
          </a:prstGeom>
        </p:spPr>
      </p:pic>
    </p:spTree>
    <p:extLst>
      <p:ext uri="{BB962C8B-B14F-4D97-AF65-F5344CB8AC3E}">
        <p14:creationId xmlns:p14="http://schemas.microsoft.com/office/powerpoint/2010/main" val="361350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3568" y="28419"/>
            <a:ext cx="8229600" cy="1143000"/>
          </a:xfrm>
        </p:spPr>
        <p:txBody>
          <a:bodyPr>
            <a:normAutofit fontScale="90000"/>
          </a:bodyPr>
          <a:lstStyle/>
          <a:p>
            <a:r>
              <a:rPr lang="es-PE" dirty="0">
                <a:solidFill>
                  <a:srgbClr val="FF0000"/>
                </a:solidFill>
              </a:rPr>
              <a:t>Filosofía Trascendental</a:t>
            </a:r>
            <a:br>
              <a:rPr lang="es-PE" dirty="0">
                <a:solidFill>
                  <a:srgbClr val="FF0000"/>
                </a:solidFill>
              </a:rPr>
            </a:br>
            <a:endParaRPr lang="es-PE" dirty="0"/>
          </a:p>
        </p:txBody>
      </p:sp>
      <p:sp>
        <p:nvSpPr>
          <p:cNvPr id="3" name="Marcador de contenido 2"/>
          <p:cNvSpPr>
            <a:spLocks noGrp="1"/>
          </p:cNvSpPr>
          <p:nvPr>
            <p:ph idx="1"/>
          </p:nvPr>
        </p:nvSpPr>
        <p:spPr>
          <a:xfrm>
            <a:off x="457200" y="980728"/>
            <a:ext cx="8229600" cy="5760640"/>
          </a:xfrm>
        </p:spPr>
        <p:txBody>
          <a:bodyPr>
            <a:normAutofit fontScale="77500" lnSpcReduction="20000"/>
          </a:bodyPr>
          <a:lstStyle/>
          <a:p>
            <a:r>
              <a:rPr lang="es-PE" dirty="0" smtClean="0"/>
              <a:t>Espacio: experiencia externa</a:t>
            </a:r>
          </a:p>
          <a:p>
            <a:r>
              <a:rPr lang="es-PE" dirty="0" smtClean="0"/>
              <a:t>Tiempo: experiencia interna</a:t>
            </a:r>
          </a:p>
          <a:p>
            <a:endParaRPr lang="es-PE" dirty="0" smtClean="0"/>
          </a:p>
          <a:p>
            <a:r>
              <a:rPr lang="es-PE" dirty="0" smtClean="0"/>
              <a:t>Estética trascendental: </a:t>
            </a:r>
            <a:r>
              <a:rPr lang="es-PE" dirty="0" smtClean="0">
                <a:solidFill>
                  <a:schemeClr val="accent1">
                    <a:lumMod val="40000"/>
                    <a:lumOff val="60000"/>
                  </a:schemeClr>
                </a:solidFill>
              </a:rPr>
              <a:t>intuición</a:t>
            </a:r>
            <a:r>
              <a:rPr lang="es-PE" dirty="0" smtClean="0"/>
              <a:t> (representación sensible </a:t>
            </a:r>
            <a:r>
              <a:rPr lang="es-PE" dirty="0"/>
              <a:t>externa </a:t>
            </a:r>
            <a:r>
              <a:rPr lang="es-PE" dirty="0" smtClean="0"/>
              <a:t>e interna) y </a:t>
            </a:r>
            <a:r>
              <a:rPr lang="es-PE" dirty="0" smtClean="0">
                <a:solidFill>
                  <a:schemeClr val="accent1">
                    <a:lumMod val="40000"/>
                    <a:lumOff val="60000"/>
                  </a:schemeClr>
                </a:solidFill>
              </a:rPr>
              <a:t>concepto</a:t>
            </a:r>
            <a:r>
              <a:rPr lang="es-PE" dirty="0" smtClean="0"/>
              <a:t> (representación del entendimiento y la razón, estructura)</a:t>
            </a:r>
          </a:p>
          <a:p>
            <a:endParaRPr lang="es-PE" dirty="0" smtClean="0"/>
          </a:p>
          <a:p>
            <a:r>
              <a:rPr lang="es-PE" dirty="0" smtClean="0"/>
              <a:t>Lógica trascendental</a:t>
            </a:r>
          </a:p>
          <a:p>
            <a:pPr marL="742950" lvl="2" indent="-342900"/>
            <a:r>
              <a:rPr lang="es-PE" dirty="0"/>
              <a:t>Analítica Trascendental (Analítico/Sintético) (Categorías: </a:t>
            </a:r>
            <a:r>
              <a:rPr lang="es-PE" dirty="0" smtClean="0">
                <a:solidFill>
                  <a:srgbClr val="FF0000"/>
                </a:solidFill>
              </a:rPr>
              <a:t>Cantidad</a:t>
            </a:r>
            <a:r>
              <a:rPr lang="es-PE" dirty="0" smtClean="0"/>
              <a:t> (unidad, pluralidad, totalidad), </a:t>
            </a:r>
            <a:r>
              <a:rPr lang="es-PE" dirty="0" smtClean="0">
                <a:solidFill>
                  <a:srgbClr val="FF0000"/>
                </a:solidFill>
              </a:rPr>
              <a:t>Cualidad</a:t>
            </a:r>
            <a:r>
              <a:rPr lang="es-PE" dirty="0" smtClean="0"/>
              <a:t> (realidad, negación, limitación), </a:t>
            </a:r>
            <a:r>
              <a:rPr lang="es-PE" dirty="0" smtClean="0">
                <a:solidFill>
                  <a:srgbClr val="FF0000"/>
                </a:solidFill>
              </a:rPr>
              <a:t>Relación</a:t>
            </a:r>
            <a:r>
              <a:rPr lang="es-PE" dirty="0" smtClean="0"/>
              <a:t> (Inherencia, subsistencia (Substancia y accidente), causalidad, dependencia (causa y efecto), comunidad (acción e interacción recíproca)), </a:t>
            </a:r>
            <a:r>
              <a:rPr lang="es-PE" dirty="0" smtClean="0">
                <a:solidFill>
                  <a:srgbClr val="FF0000"/>
                </a:solidFill>
              </a:rPr>
              <a:t>Modalidad</a:t>
            </a:r>
            <a:r>
              <a:rPr lang="es-PE" dirty="0" smtClean="0"/>
              <a:t> (posibilidad, existencia y necesidad))</a:t>
            </a:r>
          </a:p>
          <a:p>
            <a:pPr marL="742950" lvl="2" indent="-342900"/>
            <a:endParaRPr lang="es-PE" dirty="0" smtClean="0"/>
          </a:p>
          <a:p>
            <a:pPr marL="342900" lvl="1" indent="-342900">
              <a:buFont typeface="Arial" pitchFamily="34" charset="0"/>
              <a:buChar char="•"/>
            </a:pPr>
            <a:r>
              <a:rPr lang="es-PE" dirty="0" smtClean="0"/>
              <a:t>Dialéctica trascendental (Paralogismos, Antinomias)</a:t>
            </a:r>
          </a:p>
          <a:p>
            <a:pPr marL="342900" lvl="1" indent="-342900">
              <a:buFont typeface="Arial" pitchFamily="34" charset="0"/>
              <a:buChar char="•"/>
            </a:pPr>
            <a:r>
              <a:rPr lang="es-PE" dirty="0" smtClean="0"/>
              <a:t>Doctrina Trascendental del Método (Cómo afrontar cuestiones metafísicas, límites de la razón, necesidad de la experiencia)</a:t>
            </a:r>
            <a:endParaRPr lang="es-PE" dirty="0"/>
          </a:p>
          <a:p>
            <a:pPr marL="457200" lvl="1" indent="0">
              <a:buNone/>
            </a:pPr>
            <a:endParaRPr lang="es-PE" dirty="0" smtClean="0"/>
          </a:p>
          <a:p>
            <a:pPr marL="457200" lvl="1" indent="0">
              <a:buNone/>
            </a:pPr>
            <a:endParaRPr lang="es-PE" dirty="0"/>
          </a:p>
          <a:p>
            <a:pPr marL="457200" lvl="1" indent="0">
              <a:buNone/>
            </a:pPr>
            <a:endParaRPr lang="es-PE" dirty="0" smtClean="0"/>
          </a:p>
          <a:p>
            <a:pPr lvl="1"/>
            <a:endParaRPr lang="es-PE" dirty="0" smtClean="0"/>
          </a:p>
          <a:p>
            <a:pPr marL="0" indent="0">
              <a:buNone/>
            </a:pPr>
            <a:endParaRPr lang="es-PE" dirty="0" smtClean="0"/>
          </a:p>
        </p:txBody>
      </p:sp>
    </p:spTree>
    <p:extLst>
      <p:ext uri="{BB962C8B-B14F-4D97-AF65-F5344CB8AC3E}">
        <p14:creationId xmlns:p14="http://schemas.microsoft.com/office/powerpoint/2010/main" val="2794555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0" y="0"/>
            <a:ext cx="9144000" cy="6858000"/>
          </a:xfrm>
          <a:prstGeom prst="rect">
            <a:avLst/>
          </a:prstGeom>
        </p:spPr>
      </p:pic>
      <p:sp>
        <p:nvSpPr>
          <p:cNvPr id="2" name="Título 1"/>
          <p:cNvSpPr>
            <a:spLocks noGrp="1"/>
          </p:cNvSpPr>
          <p:nvPr>
            <p:ph type="title"/>
          </p:nvPr>
        </p:nvSpPr>
        <p:spPr>
          <a:xfrm>
            <a:off x="457200" y="274638"/>
            <a:ext cx="8229600" cy="490066"/>
          </a:xfrm>
        </p:spPr>
        <p:txBody>
          <a:bodyPr>
            <a:normAutofit fontScale="90000"/>
          </a:bodyPr>
          <a:lstStyle/>
          <a:p>
            <a:r>
              <a:rPr lang="es-PE" b="1" dirty="0" smtClean="0">
                <a:solidFill>
                  <a:schemeClr val="bg1"/>
                </a:solidFill>
              </a:rPr>
              <a:t>Juicios</a:t>
            </a:r>
            <a:endParaRPr lang="es-PE" b="1" dirty="0">
              <a:solidFill>
                <a:schemeClr val="bg1"/>
              </a:solidFill>
            </a:endParaRPr>
          </a:p>
        </p:txBody>
      </p:sp>
      <p:sp>
        <p:nvSpPr>
          <p:cNvPr id="3" name="Marcador de contenido 2"/>
          <p:cNvSpPr>
            <a:spLocks noGrp="1"/>
          </p:cNvSpPr>
          <p:nvPr>
            <p:ph idx="1"/>
          </p:nvPr>
        </p:nvSpPr>
        <p:spPr>
          <a:xfrm>
            <a:off x="457200" y="1124744"/>
            <a:ext cx="8229600" cy="5400600"/>
          </a:xfrm>
          <a:solidFill>
            <a:schemeClr val="tx1">
              <a:alpha val="25000"/>
            </a:schemeClr>
          </a:solidFill>
        </p:spPr>
        <p:txBody>
          <a:bodyPr>
            <a:normAutofit fontScale="70000" lnSpcReduction="20000"/>
          </a:bodyPr>
          <a:lstStyle/>
          <a:p>
            <a:r>
              <a:rPr lang="es-PE" b="1" u="sng" dirty="0" smtClean="0">
                <a:solidFill>
                  <a:schemeClr val="bg1"/>
                </a:solidFill>
              </a:rPr>
              <a:t>Juicios analíticos: </a:t>
            </a:r>
            <a:r>
              <a:rPr lang="es-PE" b="1" dirty="0" smtClean="0">
                <a:solidFill>
                  <a:schemeClr val="bg1"/>
                </a:solidFill>
              </a:rPr>
              <a:t> El predicado esta presupuesto en el sujeto. “Todos </a:t>
            </a:r>
            <a:r>
              <a:rPr lang="es-PE" b="1" dirty="0">
                <a:solidFill>
                  <a:schemeClr val="bg1"/>
                </a:solidFill>
              </a:rPr>
              <a:t>los solteros son hombres</a:t>
            </a:r>
            <a:r>
              <a:rPr lang="es-PE" b="1" dirty="0" smtClean="0">
                <a:solidFill>
                  <a:schemeClr val="bg1"/>
                </a:solidFill>
              </a:rPr>
              <a:t>.” </a:t>
            </a:r>
          </a:p>
          <a:p>
            <a:endParaRPr lang="es-PE" b="1" dirty="0" smtClean="0">
              <a:solidFill>
                <a:schemeClr val="bg1"/>
              </a:solidFill>
            </a:endParaRPr>
          </a:p>
          <a:p>
            <a:r>
              <a:rPr lang="es-PE" b="1" u="sng" dirty="0" smtClean="0">
                <a:solidFill>
                  <a:schemeClr val="bg1"/>
                </a:solidFill>
              </a:rPr>
              <a:t>Juicios sintéticos: </a:t>
            </a:r>
            <a:r>
              <a:rPr lang="es-PE" b="1" dirty="0" smtClean="0">
                <a:solidFill>
                  <a:schemeClr val="bg1"/>
                </a:solidFill>
              </a:rPr>
              <a:t>el predicado agrega información nueva. “El duende baila”.</a:t>
            </a:r>
          </a:p>
          <a:p>
            <a:endParaRPr lang="es-PE" b="1" dirty="0" smtClean="0">
              <a:solidFill>
                <a:schemeClr val="bg1"/>
              </a:solidFill>
            </a:endParaRPr>
          </a:p>
          <a:p>
            <a:r>
              <a:rPr lang="es-PE" b="1" u="sng" dirty="0" smtClean="0">
                <a:solidFill>
                  <a:schemeClr val="bg1"/>
                </a:solidFill>
              </a:rPr>
              <a:t>Juicios a priori:</a:t>
            </a:r>
            <a:r>
              <a:rPr lang="es-PE" b="1" dirty="0" smtClean="0">
                <a:solidFill>
                  <a:schemeClr val="bg1"/>
                </a:solidFill>
              </a:rPr>
              <a:t> se dan independientemente de la experiencia. Su V o F se evalúa al margen de lo empírico. Razón y lógica en lugar de experiencia particular. “1+1=2“</a:t>
            </a:r>
          </a:p>
          <a:p>
            <a:endParaRPr lang="es-PE" b="1" dirty="0" smtClean="0">
              <a:solidFill>
                <a:schemeClr val="bg1"/>
              </a:solidFill>
            </a:endParaRPr>
          </a:p>
          <a:p>
            <a:r>
              <a:rPr lang="es-PE" b="1" u="sng" dirty="0" smtClean="0">
                <a:solidFill>
                  <a:schemeClr val="bg1"/>
                </a:solidFill>
              </a:rPr>
              <a:t>Juicios a posteriori: </a:t>
            </a:r>
            <a:r>
              <a:rPr lang="es-PE" b="1" dirty="0">
                <a:solidFill>
                  <a:schemeClr val="bg1"/>
                </a:solidFill>
              </a:rPr>
              <a:t> </a:t>
            </a:r>
            <a:r>
              <a:rPr lang="es-PE" b="1" dirty="0" smtClean="0">
                <a:solidFill>
                  <a:schemeClr val="bg1"/>
                </a:solidFill>
              </a:rPr>
              <a:t>Se dan después de la experiencia. “Esto está mal”</a:t>
            </a:r>
          </a:p>
          <a:p>
            <a:endParaRPr lang="es-PE" b="1" u="sng" dirty="0">
              <a:solidFill>
                <a:schemeClr val="bg1"/>
              </a:solidFill>
            </a:endParaRPr>
          </a:p>
          <a:p>
            <a:r>
              <a:rPr lang="es-PE" b="1" u="sng" dirty="0" smtClean="0">
                <a:solidFill>
                  <a:schemeClr val="bg1"/>
                </a:solidFill>
              </a:rPr>
              <a:t>Juicios sintéticos a priori: </a:t>
            </a:r>
            <a:r>
              <a:rPr lang="es-PE" b="1" dirty="0">
                <a:solidFill>
                  <a:schemeClr val="bg1"/>
                </a:solidFill>
              </a:rPr>
              <a:t> </a:t>
            </a:r>
            <a:r>
              <a:rPr lang="es-PE" b="1" dirty="0" smtClean="0">
                <a:solidFill>
                  <a:schemeClr val="bg1"/>
                </a:solidFill>
              </a:rPr>
              <a:t>Representan información nueva que no depende de la experiencia. Juicios matemáticos y algunos en filosofía. (Euclides: la suma de los ángulos de un triángulo = 180º, aritmética, causalidad, indiscernibles, contradicción)</a:t>
            </a:r>
            <a:endParaRPr lang="es-PE" b="1" u="sng" dirty="0" smtClean="0">
              <a:solidFill>
                <a:schemeClr val="bg1"/>
              </a:solidFill>
            </a:endParaRPr>
          </a:p>
          <a:p>
            <a:endParaRPr lang="es-PE" b="1" dirty="0">
              <a:solidFill>
                <a:schemeClr val="bg1"/>
              </a:solidFill>
            </a:endParaRPr>
          </a:p>
          <a:p>
            <a:endParaRPr lang="es-PE" b="1" dirty="0" smtClean="0">
              <a:solidFill>
                <a:schemeClr val="bg1"/>
              </a:solidFill>
            </a:endParaRPr>
          </a:p>
          <a:p>
            <a:endParaRPr lang="es-PE" b="1" dirty="0">
              <a:solidFill>
                <a:schemeClr val="bg1"/>
              </a:solidFill>
            </a:endParaRPr>
          </a:p>
          <a:p>
            <a:pPr marL="0" indent="0">
              <a:buNone/>
            </a:pPr>
            <a:endParaRPr lang="es-PE" b="1" dirty="0" smtClean="0">
              <a:solidFill>
                <a:schemeClr val="bg1"/>
              </a:solidFill>
            </a:endParaRPr>
          </a:p>
        </p:txBody>
      </p:sp>
    </p:spTree>
    <p:extLst>
      <p:ext uri="{BB962C8B-B14F-4D97-AF65-F5344CB8AC3E}">
        <p14:creationId xmlns:p14="http://schemas.microsoft.com/office/powerpoint/2010/main" val="239184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620688"/>
            <a:ext cx="8229600" cy="5505475"/>
          </a:xfrm>
        </p:spPr>
        <p:txBody>
          <a:bodyPr>
            <a:normAutofit fontScale="92500" lnSpcReduction="20000"/>
          </a:bodyPr>
          <a:lstStyle/>
          <a:p>
            <a:pPr marL="0" indent="0">
              <a:buNone/>
            </a:pPr>
            <a:endParaRPr lang="es-PE" dirty="0"/>
          </a:p>
          <a:p>
            <a:pPr marL="0" indent="0">
              <a:buNone/>
            </a:pPr>
            <a:r>
              <a:rPr lang="es-PE" sz="4000" b="1" dirty="0" smtClean="0"/>
              <a:t>- ¿Porqué se habla de un giro Copernicano, en el caso de Kant?</a:t>
            </a:r>
            <a:endParaRPr lang="es-PE" b="1" dirty="0" smtClean="0">
              <a:solidFill>
                <a:schemeClr val="bg1">
                  <a:lumMod val="75000"/>
                </a:schemeClr>
              </a:solidFill>
            </a:endParaRPr>
          </a:p>
          <a:p>
            <a:pPr marL="0" indent="0">
              <a:buNone/>
            </a:pPr>
            <a:endParaRPr lang="es-PE" sz="4000" b="1" dirty="0"/>
          </a:p>
          <a:p>
            <a:pPr>
              <a:buFontTx/>
              <a:buChar char="-"/>
            </a:pPr>
            <a:r>
              <a:rPr lang="es-PE" sz="4000" b="1" dirty="0" smtClean="0"/>
              <a:t>¿Qué elementos componen la extensión de sus obras y pensamientos? ¿Qué se pregunta?</a:t>
            </a:r>
          </a:p>
          <a:p>
            <a:pPr>
              <a:buFontTx/>
              <a:buChar char="-"/>
            </a:pPr>
            <a:endParaRPr lang="es-PE" sz="4000" b="1" dirty="0"/>
          </a:p>
          <a:p>
            <a:pPr>
              <a:buFontTx/>
              <a:buChar char="-"/>
            </a:pPr>
            <a:r>
              <a:rPr lang="es-PE" sz="4000" b="1" dirty="0" smtClean="0"/>
              <a:t>¿Qué tiene que ver el giro copernicano con la C.R.P.?</a:t>
            </a:r>
          </a:p>
          <a:p>
            <a:pPr>
              <a:buFontTx/>
              <a:buChar char="-"/>
            </a:pPr>
            <a:endParaRPr lang="es-PE" sz="4000" b="1" dirty="0"/>
          </a:p>
          <a:p>
            <a:pPr>
              <a:buFontTx/>
              <a:buChar char="-"/>
            </a:pPr>
            <a:endParaRPr lang="es-PE" sz="4000" b="1" dirty="0"/>
          </a:p>
        </p:txBody>
      </p:sp>
      <p:sp>
        <p:nvSpPr>
          <p:cNvPr id="2" name="Rectángulo 1"/>
          <p:cNvSpPr/>
          <p:nvPr/>
        </p:nvSpPr>
        <p:spPr>
          <a:xfrm>
            <a:off x="251520" y="836712"/>
            <a:ext cx="7272808" cy="144016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99154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e/ea/Apparent_retrograde_motio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8628" y="1732294"/>
            <a:ext cx="7272808" cy="363640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01809" y="762798"/>
            <a:ext cx="3141093" cy="1323439"/>
          </a:xfrm>
          <a:prstGeom prst="rect">
            <a:avLst/>
          </a:prstGeom>
          <a:noFill/>
        </p:spPr>
        <p:txBody>
          <a:bodyPr wrap="square" rtlCol="0">
            <a:spAutoFit/>
          </a:bodyPr>
          <a:lstStyle/>
          <a:p>
            <a:r>
              <a:rPr lang="es-PE" sz="4000" b="1" u="sng" dirty="0" smtClean="0"/>
              <a:t>Teoría Heliocéntrica</a:t>
            </a:r>
            <a:endParaRPr lang="es-PE" sz="4000" b="1" u="sng" dirty="0"/>
          </a:p>
        </p:txBody>
      </p:sp>
      <p:sp>
        <p:nvSpPr>
          <p:cNvPr id="7" name="CuadroTexto 6"/>
          <p:cNvSpPr txBox="1"/>
          <p:nvPr/>
        </p:nvSpPr>
        <p:spPr>
          <a:xfrm>
            <a:off x="3498928" y="2199221"/>
            <a:ext cx="1872208" cy="923330"/>
          </a:xfrm>
          <a:prstGeom prst="rect">
            <a:avLst/>
          </a:prstGeom>
          <a:noFill/>
        </p:spPr>
        <p:txBody>
          <a:bodyPr wrap="square" rtlCol="0">
            <a:spAutoFit/>
          </a:bodyPr>
          <a:lstStyle/>
          <a:p>
            <a:r>
              <a:rPr lang="es-PE" dirty="0" smtClean="0">
                <a:solidFill>
                  <a:srgbClr val="FF0000"/>
                </a:solidFill>
              </a:rPr>
              <a:t>Rojo</a:t>
            </a:r>
            <a:r>
              <a:rPr lang="es-PE" dirty="0" smtClean="0"/>
              <a:t>: Marte</a:t>
            </a:r>
          </a:p>
          <a:p>
            <a:r>
              <a:rPr lang="es-PE" dirty="0" smtClean="0">
                <a:solidFill>
                  <a:schemeClr val="accent1"/>
                </a:solidFill>
              </a:rPr>
              <a:t>Azul</a:t>
            </a:r>
            <a:r>
              <a:rPr lang="es-PE" dirty="0" smtClean="0"/>
              <a:t>: Tierra</a:t>
            </a:r>
          </a:p>
          <a:p>
            <a:r>
              <a:rPr lang="es-PE" dirty="0" smtClean="0">
                <a:solidFill>
                  <a:srgbClr val="FFC000"/>
                </a:solidFill>
              </a:rPr>
              <a:t>Amarillo</a:t>
            </a:r>
            <a:r>
              <a:rPr lang="es-PE" dirty="0" smtClean="0"/>
              <a:t>: Sol</a:t>
            </a:r>
            <a:endParaRPr lang="es-PE" dirty="0"/>
          </a:p>
        </p:txBody>
      </p:sp>
      <p:sp>
        <p:nvSpPr>
          <p:cNvPr id="8" name="CuadroTexto 7"/>
          <p:cNvSpPr txBox="1"/>
          <p:nvPr/>
        </p:nvSpPr>
        <p:spPr>
          <a:xfrm>
            <a:off x="6014142" y="670265"/>
            <a:ext cx="3129858" cy="1323439"/>
          </a:xfrm>
          <a:prstGeom prst="rect">
            <a:avLst/>
          </a:prstGeom>
          <a:noFill/>
        </p:spPr>
        <p:txBody>
          <a:bodyPr wrap="square" rtlCol="0">
            <a:spAutoFit/>
          </a:bodyPr>
          <a:lstStyle/>
          <a:p>
            <a:pPr algn="r"/>
            <a:r>
              <a:rPr lang="es-PE" sz="4000" b="1" u="sng" dirty="0" smtClean="0"/>
              <a:t>Teoría Geocéntrica</a:t>
            </a:r>
            <a:endParaRPr lang="es-PE" sz="4000" b="1" u="sng" dirty="0"/>
          </a:p>
        </p:txBody>
      </p:sp>
      <p:pic>
        <p:nvPicPr>
          <p:cNvPr id="6" name="Imagen 5"/>
          <p:cNvPicPr>
            <a:picLocks noChangeAspect="1"/>
          </p:cNvPicPr>
          <p:nvPr/>
        </p:nvPicPr>
        <p:blipFill>
          <a:blip r:embed="rId3"/>
          <a:stretch>
            <a:fillRect/>
          </a:stretch>
        </p:blipFill>
        <p:spPr>
          <a:xfrm>
            <a:off x="220185" y="4725144"/>
            <a:ext cx="1524000" cy="1962150"/>
          </a:xfrm>
          <a:prstGeom prst="rect">
            <a:avLst/>
          </a:prstGeom>
        </p:spPr>
      </p:pic>
      <p:pic>
        <p:nvPicPr>
          <p:cNvPr id="9" name="Imagen 8"/>
          <p:cNvPicPr>
            <a:picLocks noChangeAspect="1"/>
          </p:cNvPicPr>
          <p:nvPr/>
        </p:nvPicPr>
        <p:blipFill>
          <a:blip r:embed="rId4"/>
          <a:stretch>
            <a:fillRect/>
          </a:stretch>
        </p:blipFill>
        <p:spPr>
          <a:xfrm>
            <a:off x="6246231" y="5119294"/>
            <a:ext cx="1359768" cy="1681434"/>
          </a:xfrm>
          <a:prstGeom prst="rect">
            <a:avLst/>
          </a:prstGeom>
        </p:spPr>
      </p:pic>
      <p:sp>
        <p:nvSpPr>
          <p:cNvPr id="10" name="CuadroTexto 9"/>
          <p:cNvSpPr txBox="1"/>
          <p:nvPr/>
        </p:nvSpPr>
        <p:spPr>
          <a:xfrm>
            <a:off x="4223200" y="5291916"/>
            <a:ext cx="2232248" cy="369332"/>
          </a:xfrm>
          <a:prstGeom prst="rect">
            <a:avLst/>
          </a:prstGeom>
          <a:noFill/>
        </p:spPr>
        <p:txBody>
          <a:bodyPr wrap="square" rtlCol="0">
            <a:spAutoFit/>
          </a:bodyPr>
          <a:lstStyle/>
          <a:p>
            <a:r>
              <a:rPr lang="es-PE" dirty="0" err="1" smtClean="0"/>
              <a:t>Eudoxo</a:t>
            </a:r>
            <a:r>
              <a:rPr lang="es-PE" dirty="0" smtClean="0"/>
              <a:t> y Ptolomeo</a:t>
            </a:r>
            <a:endParaRPr lang="es-PE" dirty="0"/>
          </a:p>
        </p:txBody>
      </p:sp>
      <p:pic>
        <p:nvPicPr>
          <p:cNvPr id="11" name="Imagen 10"/>
          <p:cNvPicPr>
            <a:picLocks noChangeAspect="1"/>
          </p:cNvPicPr>
          <p:nvPr/>
        </p:nvPicPr>
        <p:blipFill>
          <a:blip r:embed="rId5"/>
          <a:stretch>
            <a:fillRect/>
          </a:stretch>
        </p:blipFill>
        <p:spPr>
          <a:xfrm flipH="1">
            <a:off x="7662354" y="5193007"/>
            <a:ext cx="1283602" cy="1524763"/>
          </a:xfrm>
          <a:prstGeom prst="rect">
            <a:avLst/>
          </a:prstGeom>
        </p:spPr>
      </p:pic>
      <p:pic>
        <p:nvPicPr>
          <p:cNvPr id="12" name="Imagen 11"/>
          <p:cNvPicPr>
            <a:picLocks noChangeAspect="1"/>
          </p:cNvPicPr>
          <p:nvPr/>
        </p:nvPicPr>
        <p:blipFill>
          <a:blip r:embed="rId6"/>
          <a:stretch>
            <a:fillRect/>
          </a:stretch>
        </p:blipFill>
        <p:spPr>
          <a:xfrm>
            <a:off x="3342903" y="131233"/>
            <a:ext cx="733425" cy="923925"/>
          </a:xfrm>
          <a:prstGeom prst="rect">
            <a:avLst/>
          </a:prstGeom>
        </p:spPr>
      </p:pic>
      <p:pic>
        <p:nvPicPr>
          <p:cNvPr id="3" name="Imagen 2"/>
          <p:cNvPicPr>
            <a:picLocks noChangeAspect="1"/>
          </p:cNvPicPr>
          <p:nvPr/>
        </p:nvPicPr>
        <p:blipFill>
          <a:blip r:embed="rId7"/>
          <a:stretch>
            <a:fillRect/>
          </a:stretch>
        </p:blipFill>
        <p:spPr>
          <a:xfrm>
            <a:off x="5370471" y="47171"/>
            <a:ext cx="793170" cy="1007987"/>
          </a:xfrm>
          <a:prstGeom prst="rect">
            <a:avLst/>
          </a:prstGeom>
        </p:spPr>
      </p:pic>
      <p:sp>
        <p:nvSpPr>
          <p:cNvPr id="13" name="CuadroTexto 12"/>
          <p:cNvSpPr txBox="1"/>
          <p:nvPr/>
        </p:nvSpPr>
        <p:spPr>
          <a:xfrm>
            <a:off x="4254347" y="216411"/>
            <a:ext cx="2232248" cy="646331"/>
          </a:xfrm>
          <a:prstGeom prst="rect">
            <a:avLst/>
          </a:prstGeom>
          <a:noFill/>
        </p:spPr>
        <p:txBody>
          <a:bodyPr wrap="square" rtlCol="0">
            <a:spAutoFit/>
          </a:bodyPr>
          <a:lstStyle/>
          <a:p>
            <a:r>
              <a:rPr lang="es-PE" dirty="0" smtClean="0"/>
              <a:t>Newton y</a:t>
            </a:r>
          </a:p>
          <a:p>
            <a:r>
              <a:rPr lang="es-PE" dirty="0" smtClean="0"/>
              <a:t>Laplace</a:t>
            </a:r>
          </a:p>
        </p:txBody>
      </p:sp>
      <p:sp>
        <p:nvSpPr>
          <p:cNvPr id="4" name="Rectángulo 3"/>
          <p:cNvSpPr/>
          <p:nvPr/>
        </p:nvSpPr>
        <p:spPr>
          <a:xfrm>
            <a:off x="3059832" y="0"/>
            <a:ext cx="3426763" cy="1162745"/>
          </a:xfrm>
          <a:prstGeom prst="rect">
            <a:avLst/>
          </a:prstGeom>
          <a:no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5" name="CuadroTexto 14"/>
          <p:cNvSpPr txBox="1"/>
          <p:nvPr/>
        </p:nvSpPr>
        <p:spPr>
          <a:xfrm>
            <a:off x="1763688" y="5381664"/>
            <a:ext cx="2003528" cy="923330"/>
          </a:xfrm>
          <a:prstGeom prst="rect">
            <a:avLst/>
          </a:prstGeom>
          <a:noFill/>
        </p:spPr>
        <p:txBody>
          <a:bodyPr wrap="square" rtlCol="0">
            <a:spAutoFit/>
          </a:bodyPr>
          <a:lstStyle/>
          <a:p>
            <a:r>
              <a:rPr lang="es-PE" dirty="0" smtClean="0"/>
              <a:t>Copérnico</a:t>
            </a:r>
          </a:p>
          <a:p>
            <a:r>
              <a:rPr lang="es-PE" dirty="0" smtClean="0"/>
              <a:t>Y</a:t>
            </a:r>
          </a:p>
          <a:p>
            <a:r>
              <a:rPr lang="es-PE" dirty="0" smtClean="0"/>
              <a:t>Aristarco de Samos</a:t>
            </a:r>
            <a:endParaRPr lang="es-PE" dirty="0"/>
          </a:p>
        </p:txBody>
      </p:sp>
      <p:pic>
        <p:nvPicPr>
          <p:cNvPr id="14" name="Imagen 13"/>
          <p:cNvPicPr>
            <a:picLocks noChangeAspect="1"/>
          </p:cNvPicPr>
          <p:nvPr/>
        </p:nvPicPr>
        <p:blipFill>
          <a:blip r:embed="rId8"/>
          <a:stretch>
            <a:fillRect/>
          </a:stretch>
        </p:blipFill>
        <p:spPr>
          <a:xfrm>
            <a:off x="219622" y="3293114"/>
            <a:ext cx="1085850" cy="1038225"/>
          </a:xfrm>
          <a:prstGeom prst="rect">
            <a:avLst/>
          </a:prstGeom>
        </p:spPr>
      </p:pic>
    </p:spTree>
    <p:extLst>
      <p:ext uri="{BB962C8B-B14F-4D97-AF65-F5344CB8AC3E}">
        <p14:creationId xmlns:p14="http://schemas.microsoft.com/office/powerpoint/2010/main" val="2427763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9529" y="4365104"/>
            <a:ext cx="4227149" cy="2471964"/>
          </a:xfrm>
          <a:prstGeom prst="rect">
            <a:avLst/>
          </a:prstGeom>
        </p:spPr>
      </p:pic>
      <p:cxnSp>
        <p:nvCxnSpPr>
          <p:cNvPr id="8" name="Conector recto de flecha 7"/>
          <p:cNvCxnSpPr/>
          <p:nvPr/>
        </p:nvCxnSpPr>
        <p:spPr>
          <a:xfrm>
            <a:off x="2156938" y="3538304"/>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0" name="Imagen 9"/>
          <p:cNvPicPr>
            <a:picLocks noChangeAspect="1"/>
          </p:cNvPicPr>
          <p:nvPr/>
        </p:nvPicPr>
        <p:blipFill>
          <a:blip r:embed="rId3"/>
          <a:stretch>
            <a:fillRect/>
          </a:stretch>
        </p:blipFill>
        <p:spPr>
          <a:xfrm>
            <a:off x="0" y="0"/>
            <a:ext cx="4313876" cy="3379203"/>
          </a:xfrm>
          <a:prstGeom prst="rect">
            <a:avLst/>
          </a:prstGeom>
        </p:spPr>
      </p:pic>
      <p:sp>
        <p:nvSpPr>
          <p:cNvPr id="18" name="CuadroTexto 17"/>
          <p:cNvSpPr txBox="1"/>
          <p:nvPr/>
        </p:nvSpPr>
        <p:spPr>
          <a:xfrm>
            <a:off x="2514873" y="3677532"/>
            <a:ext cx="3312369" cy="369332"/>
          </a:xfrm>
          <a:prstGeom prst="rect">
            <a:avLst/>
          </a:prstGeom>
          <a:noFill/>
        </p:spPr>
        <p:txBody>
          <a:bodyPr wrap="square" rtlCol="0">
            <a:spAutoFit/>
          </a:bodyPr>
          <a:lstStyle/>
          <a:p>
            <a:r>
              <a:rPr lang="es-PE" dirty="0" smtClean="0"/>
              <a:t>Giro Copernicano</a:t>
            </a:r>
            <a:endParaRPr lang="es-PE" dirty="0"/>
          </a:p>
        </p:txBody>
      </p:sp>
      <p:sp>
        <p:nvSpPr>
          <p:cNvPr id="12" name="CuadroTexto 11"/>
          <p:cNvSpPr txBox="1"/>
          <p:nvPr/>
        </p:nvSpPr>
        <p:spPr>
          <a:xfrm>
            <a:off x="6804248" y="5277920"/>
            <a:ext cx="1872208" cy="646331"/>
          </a:xfrm>
          <a:prstGeom prst="rect">
            <a:avLst/>
          </a:prstGeom>
          <a:noFill/>
        </p:spPr>
        <p:txBody>
          <a:bodyPr wrap="square" rtlCol="0">
            <a:spAutoFit/>
          </a:bodyPr>
          <a:lstStyle/>
          <a:p>
            <a:r>
              <a:rPr lang="es-PE" dirty="0" smtClean="0"/>
              <a:t>Teoría Heliocéntrica</a:t>
            </a:r>
            <a:endParaRPr lang="es-PE" dirty="0"/>
          </a:p>
        </p:txBody>
      </p:sp>
      <p:sp>
        <p:nvSpPr>
          <p:cNvPr id="13" name="CuadroTexto 12"/>
          <p:cNvSpPr txBox="1"/>
          <p:nvPr/>
        </p:nvSpPr>
        <p:spPr>
          <a:xfrm>
            <a:off x="6444208" y="2086222"/>
            <a:ext cx="1872208" cy="646331"/>
          </a:xfrm>
          <a:prstGeom prst="rect">
            <a:avLst/>
          </a:prstGeom>
          <a:noFill/>
        </p:spPr>
        <p:txBody>
          <a:bodyPr wrap="square" rtlCol="0">
            <a:spAutoFit/>
          </a:bodyPr>
          <a:lstStyle/>
          <a:p>
            <a:pPr algn="r"/>
            <a:r>
              <a:rPr lang="es-PE" dirty="0" smtClean="0"/>
              <a:t>Teoría Geocéntrica</a:t>
            </a:r>
            <a:endParaRPr lang="es-PE" dirty="0"/>
          </a:p>
        </p:txBody>
      </p:sp>
      <p:cxnSp>
        <p:nvCxnSpPr>
          <p:cNvPr id="14" name="Conector recto de flecha 13"/>
          <p:cNvCxnSpPr/>
          <p:nvPr/>
        </p:nvCxnSpPr>
        <p:spPr>
          <a:xfrm>
            <a:off x="7740352" y="3440699"/>
            <a:ext cx="0" cy="70476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3" name="Imagen 2"/>
          <p:cNvPicPr>
            <a:picLocks noChangeAspect="1"/>
          </p:cNvPicPr>
          <p:nvPr/>
        </p:nvPicPr>
        <p:blipFill>
          <a:blip r:embed="rId4"/>
          <a:stretch>
            <a:fillRect/>
          </a:stretch>
        </p:blipFill>
        <p:spPr>
          <a:xfrm>
            <a:off x="4594612" y="3006361"/>
            <a:ext cx="1964393" cy="1768653"/>
          </a:xfrm>
          <a:prstGeom prst="rect">
            <a:avLst/>
          </a:prstGeom>
        </p:spPr>
      </p:pic>
    </p:spTree>
    <p:extLst>
      <p:ext uri="{BB962C8B-B14F-4D97-AF65-F5344CB8AC3E}">
        <p14:creationId xmlns:p14="http://schemas.microsoft.com/office/powerpoint/2010/main" val="30578635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1664</TotalTime>
  <Words>1893</Words>
  <Application>Microsoft Office PowerPoint</Application>
  <PresentationFormat>Presentación en pantalla (4:3)</PresentationFormat>
  <Paragraphs>211</Paragraphs>
  <Slides>36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36</vt:i4>
      </vt:variant>
    </vt:vector>
  </HeadingPairs>
  <TitlesOfParts>
    <vt:vector size="39" baseType="lpstr">
      <vt:lpstr>Arial</vt:lpstr>
      <vt:lpstr>Calibri</vt:lpstr>
      <vt:lpstr>Tema de Office</vt:lpstr>
      <vt:lpstr>(Introducción a)  Kant</vt:lpstr>
      <vt:lpstr>Tarea:</vt:lpstr>
      <vt:lpstr>Presentación de PowerPoint</vt:lpstr>
      <vt:lpstr>Presentación de PowerPoint</vt:lpstr>
      <vt:lpstr>Filosofía Trascendental </vt:lpstr>
      <vt:lpstr>Juicios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Tarea: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Kant</dc:title>
  <dc:creator>Fernando</dc:creator>
  <cp:lastModifiedBy>Fernando García Alcalá</cp:lastModifiedBy>
  <cp:revision>86</cp:revision>
  <dcterms:created xsi:type="dcterms:W3CDTF">2017-10-18T00:35:59Z</dcterms:created>
  <dcterms:modified xsi:type="dcterms:W3CDTF">2023-09-28T23:57:01Z</dcterms:modified>
</cp:coreProperties>
</file>