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57" r:id="rId8"/>
    <p:sldId id="268" r:id="rId9"/>
    <p:sldId id="274" r:id="rId10"/>
    <p:sldId id="258" r:id="rId11"/>
    <p:sldId id="259" r:id="rId12"/>
    <p:sldId id="260" r:id="rId13"/>
    <p:sldId id="261" r:id="rId14"/>
    <p:sldId id="262" r:id="rId15"/>
    <p:sldId id="263" r:id="rId16"/>
    <p:sldId id="266" r:id="rId17"/>
    <p:sldId id="264" r:id="rId18"/>
    <p:sldId id="265" r:id="rId19"/>
    <p:sldId id="267" r:id="rId20"/>
    <p:sldId id="275" r:id="rId21"/>
    <p:sldId id="276" r:id="rId2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3" autoAdjust="0"/>
    <p:restoredTop sz="94660"/>
  </p:normalViewPr>
  <p:slideViewPr>
    <p:cSldViewPr snapToGrid="0">
      <p:cViewPr varScale="1">
        <p:scale>
          <a:sx n="43" d="100"/>
          <a:sy n="43" d="100"/>
        </p:scale>
        <p:origin x="4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13/11/2019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413581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13/11/2019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39202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13/11/2019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46986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13/11/2019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43071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EC0CF6B-928F-4291-B5E0-5AFFA2AEC3D3}" type="datetimeFigureOut">
              <a:rPr lang="es-PE" smtClean="0"/>
              <a:t>13/11/2019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1376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EC0CF6B-928F-4291-B5E0-5AFFA2AEC3D3}" type="datetimeFigureOut">
              <a:rPr lang="es-PE" smtClean="0"/>
              <a:t>13/11/2019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93825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EC0CF6B-928F-4291-B5E0-5AFFA2AEC3D3}" type="datetimeFigureOut">
              <a:rPr lang="es-PE" smtClean="0"/>
              <a:t>13/11/2019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5170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EC0CF6B-928F-4291-B5E0-5AFFA2AEC3D3}" type="datetimeFigureOut">
              <a:rPr lang="es-PE" smtClean="0"/>
              <a:t>13/11/2019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9088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C0CF6B-928F-4291-B5E0-5AFFA2AEC3D3}" type="datetimeFigureOut">
              <a:rPr lang="es-PE" smtClean="0"/>
              <a:t>13/11/2019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27245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13/11/2019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84263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13/11/2019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9291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0CF6B-928F-4291-B5E0-5AFFA2AEC3D3}" type="datetimeFigureOut">
              <a:rPr lang="es-PE" smtClean="0"/>
              <a:t>13/11/2019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1B184-4538-4394-86F2-CB641359C695}" type="slidenum">
              <a:rPr lang="es-PE" smtClean="0"/>
              <a:t>‹Nº›</a:t>
            </a:fld>
            <a:endParaRPr lang="es-PE"/>
          </a:p>
        </p:txBody>
      </p:sp>
    </p:spTree>
    <p:extLst>
      <p:ext uri="{BB962C8B-B14F-4D97-AF65-F5344CB8AC3E}">
        <p14:creationId xmlns:p14="http://schemas.microsoft.com/office/powerpoint/2010/main" val="20685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ilco.es/ideas-nietzsche-mejores-cita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alnet.unirioja.es/servlet/articulo?codigo=369935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257"/>
            <a:ext cx="9144000" cy="1210900"/>
          </a:xfrm>
        </p:spPr>
        <p:txBody>
          <a:bodyPr/>
          <a:lstStyle/>
          <a:p>
            <a:r>
              <a:rPr lang="es-PE" dirty="0" smtClean="0"/>
              <a:t>F. Nietzsche</a:t>
            </a:r>
            <a:endParaRPr lang="es-PE" dirty="0"/>
          </a:p>
        </p:txBody>
      </p:sp>
      <p:pic>
        <p:nvPicPr>
          <p:cNvPr id="1026" name="Picture 2" descr="https://www.newstatesman.com/sites/default/files/styles/lead_image/public/Longreads_2018/09/2018_39_nietzsche.jpg?itok=gI6AP0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21" y="1757304"/>
            <a:ext cx="7394757" cy="46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8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PE" b="1" dirty="0"/>
              <a:t>Nietzsche es uno de los personajes más famosos e influyentes de la filosofía y buena parte de ese éxito viene de sus demoledoras máximas.</a:t>
            </a:r>
            <a:r>
              <a:rPr lang="es-PE" dirty="0"/>
              <a:t> Perfecto </a:t>
            </a:r>
            <a:r>
              <a:rPr lang="es-PE" dirty="0" err="1"/>
              <a:t>aforista</a:t>
            </a:r>
            <a:r>
              <a:rPr lang="es-PE" dirty="0"/>
              <a:t>, el filósofo alemán nos ha brindado algunas frases que han pasado a la posteridad, y no sólo en el pensamiento. A partir de una selección de sus citas, hacemos a continuación una guía rápida sobre su pensamiento y su aportación al mundo de las ideas.</a:t>
            </a:r>
          </a:p>
          <a:p>
            <a:r>
              <a:rPr lang="es-PE" b="1" dirty="0"/>
              <a:t> 1 Irracionalismo</a:t>
            </a:r>
            <a:endParaRPr lang="es-PE" dirty="0"/>
          </a:p>
          <a:p>
            <a:r>
              <a:rPr lang="es-PE" i="1" dirty="0"/>
              <a:t>«La cultura occidental está viciada desde su origen. Su error, el más pertinaz y peligroso de todos, consiste en instaurar la racionalidad a toda costa».</a:t>
            </a:r>
            <a:br>
              <a:rPr lang="es-PE" i="1" dirty="0"/>
            </a:br>
            <a:r>
              <a:rPr lang="es-PE" b="1" i="1" dirty="0"/>
              <a:t>El ocaso de los ídolos</a:t>
            </a:r>
            <a:endParaRPr lang="es-PE" dirty="0"/>
          </a:p>
          <a:p>
            <a:r>
              <a:rPr lang="es-PE" dirty="0"/>
              <a:t>Uno de los principales fundamentos de la filosofía de Nietzsche es la negación de que el ser humano es un ser racional. Para él, por el contrario, es la irracionalidad su característica principal, de ahí que desprecie a casi todos los filósofos anteriores.</a:t>
            </a:r>
          </a:p>
          <a:p>
            <a:endParaRPr lang="es-PE" dirty="0"/>
          </a:p>
        </p:txBody>
      </p:sp>
      <p:sp>
        <p:nvSpPr>
          <p:cNvPr id="4" name="Rectángulo 3"/>
          <p:cNvSpPr/>
          <p:nvPr/>
        </p:nvSpPr>
        <p:spPr>
          <a:xfrm>
            <a:off x="838200" y="383568"/>
            <a:ext cx="5759910" cy="369332"/>
          </a:xfrm>
          <a:prstGeom prst="rect">
            <a:avLst/>
          </a:prstGeom>
        </p:spPr>
        <p:txBody>
          <a:bodyPr wrap="none">
            <a:spAutoFit/>
          </a:bodyPr>
          <a:lstStyle/>
          <a:p>
            <a:r>
              <a:rPr lang="es-PE" dirty="0" smtClean="0">
                <a:hlinkClick r:id="rId2"/>
              </a:rPr>
              <a:t>Fuente: https://www.filco.es/ideas-nietzsche-mejores-citas/</a:t>
            </a:r>
            <a:endParaRPr lang="es-PE" dirty="0"/>
          </a:p>
        </p:txBody>
      </p:sp>
    </p:spTree>
    <p:extLst>
      <p:ext uri="{BB962C8B-B14F-4D97-AF65-F5344CB8AC3E}">
        <p14:creationId xmlns:p14="http://schemas.microsoft.com/office/powerpoint/2010/main" val="145461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PE" b="1" dirty="0"/>
              <a:t>2 Consecuencias del racionalismo</a:t>
            </a:r>
            <a:endParaRPr lang="es-PE" dirty="0"/>
          </a:p>
          <a:p>
            <a:r>
              <a:rPr lang="es-PE" dirty="0"/>
              <a:t>«</a:t>
            </a:r>
            <a:r>
              <a:rPr lang="es-PE" i="1" dirty="0"/>
              <a:t>La ciencia ha sido hasta ahora un proceso de eliminar la confusión absoluta de las cosas mediante hipótesis que lo explican todo; un proceso originado en la repugnancia del intelecto por el caos».</a:t>
            </a:r>
            <a:r>
              <a:rPr lang="es-PE" dirty="0"/>
              <a:t/>
            </a:r>
            <a:br>
              <a:rPr lang="es-PE" dirty="0"/>
            </a:br>
            <a:r>
              <a:rPr lang="es-PE" b="1" i="1" dirty="0"/>
              <a:t>La voluntad de poder</a:t>
            </a:r>
            <a:endParaRPr lang="es-PE" dirty="0"/>
          </a:p>
          <a:p>
            <a:r>
              <a:rPr lang="es-PE" dirty="0"/>
              <a:t>Cuando Nietzsche critica el racionalismo, ataca también sus consecuencias, como, en este caso, la ciencia. No la idea del conocimiento en sí, sino aquello que representa: la debilidad. El hombre necesita saber, investigar, conocer, etc. porque es un ser débil. No es capaz de aceptar el caos de la realidad. No es capaz de vivir sin certezas. Primero, usó a los dioses para explicar aquello que no conocía, y después, usó a la ciencia para dar un sentido racional a lo que le rodea. En ambos casos, se equivoca.</a:t>
            </a:r>
          </a:p>
          <a:p>
            <a:endParaRPr lang="es-PE" dirty="0"/>
          </a:p>
        </p:txBody>
      </p:sp>
    </p:spTree>
    <p:extLst>
      <p:ext uri="{BB962C8B-B14F-4D97-AF65-F5344CB8AC3E}">
        <p14:creationId xmlns:p14="http://schemas.microsoft.com/office/powerpoint/2010/main" val="130246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3 Críticas a los filósofos griegos</a:t>
            </a:r>
            <a:endParaRPr lang="es-PE" dirty="0"/>
          </a:p>
          <a:p>
            <a:r>
              <a:rPr lang="es-PE" i="1" dirty="0"/>
              <a:t>«No puede negarse que el error más grave, que jamás fue cometido, ha sido un error dogmático: la invención del espíritu puro y del bien en sí de Platón».</a:t>
            </a:r>
            <a:br>
              <a:rPr lang="es-PE" i="1" dirty="0"/>
            </a:br>
            <a:r>
              <a:rPr lang="es-PE" b="1" i="1" dirty="0"/>
              <a:t>Más allá del bien y del mal</a:t>
            </a:r>
            <a:endParaRPr lang="es-PE" dirty="0"/>
          </a:p>
          <a:p>
            <a:r>
              <a:rPr lang="es-PE" dirty="0"/>
              <a:t>Nietzsche era contrario a la mayoría de los filósofos anteriores, pero tenía un punto clave de la historia en el que posar su odio: Sócrates. Desde él en adelante, se había desarrollado esa idea de que el ser humano es un ser racional, manteniéndose la misma durante milenios. Una idea que Nietzsche atacará siempre con saña.</a:t>
            </a:r>
          </a:p>
          <a:p>
            <a:endParaRPr lang="es-PE" dirty="0"/>
          </a:p>
        </p:txBody>
      </p:sp>
    </p:spTree>
    <p:extLst>
      <p:ext uri="{BB962C8B-B14F-4D97-AF65-F5344CB8AC3E}">
        <p14:creationId xmlns:p14="http://schemas.microsoft.com/office/powerpoint/2010/main" val="196461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PE" b="1" dirty="0"/>
              <a:t>4 Contra la religión</a:t>
            </a:r>
            <a:endParaRPr lang="es-PE" dirty="0"/>
          </a:p>
          <a:p>
            <a:r>
              <a:rPr lang="es-PE" dirty="0"/>
              <a:t>«</a:t>
            </a:r>
            <a:r>
              <a:rPr lang="es-PE" i="1" dirty="0"/>
              <a:t>Todos los conceptos de la Iglesia se hallan reconocidos como lo que son, como la más maligna superchería que existe, realizada con la finalidad de desvalorizar la naturaleza, los valores naturales; el sacerdote mismo se halla reconocido como lo que es, como la especie más peligrosa de parásito, como la auténtica araña venenosa de la vida…</a:t>
            </a:r>
            <a:r>
              <a:rPr lang="es-PE" dirty="0"/>
              <a:t>».</a:t>
            </a:r>
            <a:br>
              <a:rPr lang="es-PE" dirty="0"/>
            </a:br>
            <a:r>
              <a:rPr lang="es-PE" b="1" i="1" dirty="0"/>
              <a:t>El anticristo</a:t>
            </a:r>
            <a:endParaRPr lang="es-PE" dirty="0"/>
          </a:p>
          <a:p>
            <a:r>
              <a:rPr lang="es-PE" dirty="0"/>
              <a:t>Probablemente uno de los sectores más criticados por Nietzsche es el de la religión, y fue la cristiana la que más sufrió sus ataques. Nietzsche proclamó que Dios había muerto y que los dogmas morales del cristianismo (pacifismo, tolerancia, amor fraterno, etc.) no son más que elementos falsos y manipuladores, fruto de una filosofía débil que trata, mediante dichos principios, de frenar y debilitar al fuerte, con quien de otro modo no puede competir.</a:t>
            </a:r>
          </a:p>
          <a:p>
            <a:endParaRPr lang="es-PE" dirty="0"/>
          </a:p>
        </p:txBody>
      </p:sp>
    </p:spTree>
    <p:extLst>
      <p:ext uri="{BB962C8B-B14F-4D97-AF65-F5344CB8AC3E}">
        <p14:creationId xmlns:p14="http://schemas.microsoft.com/office/powerpoint/2010/main" val="193523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5 Esclavitud moral</a:t>
            </a:r>
            <a:endParaRPr lang="es-PE" dirty="0"/>
          </a:p>
          <a:p>
            <a:r>
              <a:rPr lang="es-PE" dirty="0"/>
              <a:t>«</a:t>
            </a:r>
            <a:r>
              <a:rPr lang="es-PE" i="1" dirty="0"/>
              <a:t>¿Queréis que el hombre bueno, sea modesto, diligente, bienintencionado y moderado? A mí se me antoja el esclavo ideal».</a:t>
            </a:r>
            <a:r>
              <a:rPr lang="es-PE" dirty="0"/>
              <a:t/>
            </a:r>
            <a:br>
              <a:rPr lang="es-PE" dirty="0"/>
            </a:br>
            <a:r>
              <a:rPr lang="es-PE" b="1" i="1" dirty="0"/>
              <a:t>La voluntad de poder</a:t>
            </a:r>
            <a:endParaRPr lang="es-PE" dirty="0"/>
          </a:p>
          <a:p>
            <a:r>
              <a:rPr lang="es-PE" dirty="0"/>
              <a:t>Esas ideas, supuestamente morales, son vilipendiadas por Nietzsche, que tratará de forjar una nueva visión del hombre en la que primen la fuerza y la determinación.</a:t>
            </a:r>
          </a:p>
          <a:p>
            <a:endParaRPr lang="es-PE" dirty="0"/>
          </a:p>
        </p:txBody>
      </p:sp>
    </p:spTree>
    <p:extLst>
      <p:ext uri="{BB962C8B-B14F-4D97-AF65-F5344CB8AC3E}">
        <p14:creationId xmlns:p14="http://schemas.microsoft.com/office/powerpoint/2010/main" val="130262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s-PE" b="1" dirty="0"/>
              <a:t>6 Inmoralidad de la ética tradicional</a:t>
            </a:r>
            <a:endParaRPr lang="es-PE" dirty="0"/>
          </a:p>
          <a:p>
            <a:r>
              <a:rPr lang="es-PE" dirty="0"/>
              <a:t>«</a:t>
            </a:r>
            <a:r>
              <a:rPr lang="es-PE" i="1" dirty="0"/>
              <a:t>El triunfo de un ideal moral se logra por los mismos medios inmorales que cualquier triunfo: la violencia, la mentira, la difamación y la injusticia».</a:t>
            </a:r>
            <a:r>
              <a:rPr lang="es-PE" dirty="0"/>
              <a:t/>
            </a:r>
            <a:br>
              <a:rPr lang="es-PE" dirty="0"/>
            </a:br>
            <a:r>
              <a:rPr lang="es-PE" b="1" i="1" dirty="0"/>
              <a:t>La voluntad de poder</a:t>
            </a:r>
            <a:endParaRPr lang="es-PE" dirty="0"/>
          </a:p>
          <a:p>
            <a:r>
              <a:rPr lang="es-PE" dirty="0"/>
              <a:t>Gran parte del trabajo de Nietzsche se basa en demostrar que la mayoría de los principios que defiende la ética anterior a él son falsos. Nada más que meras palabras que están completamente alejadas de la realidad. Detrás de todo supuesto principio moral existe una idea vil. La moral tradicional ha de ser destruida para poder crear una nueva.</a:t>
            </a:r>
          </a:p>
          <a:p>
            <a:endParaRPr lang="es-PE" dirty="0"/>
          </a:p>
        </p:txBody>
      </p:sp>
    </p:spTree>
    <p:extLst>
      <p:ext uri="{BB962C8B-B14F-4D97-AF65-F5344CB8AC3E}">
        <p14:creationId xmlns:p14="http://schemas.microsoft.com/office/powerpoint/2010/main" val="103427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PE" b="1" dirty="0"/>
              <a:t>7 El freno moral al hombre</a:t>
            </a:r>
            <a:endParaRPr lang="es-PE" dirty="0"/>
          </a:p>
          <a:p>
            <a:r>
              <a:rPr lang="es-PE" dirty="0"/>
              <a:t>«</a:t>
            </a:r>
            <a:r>
              <a:rPr lang="es-PE" i="1" dirty="0"/>
              <a:t>La religión ha degradado el concepto del hombre; su consecuencia es la noción de que todo lo bueno, grande y verdadero es de naturaleza </a:t>
            </a:r>
            <a:r>
              <a:rPr lang="es-PE" i="1" dirty="0" err="1"/>
              <a:t>suprahumana</a:t>
            </a:r>
            <a:r>
              <a:rPr lang="es-PE" i="1" dirty="0"/>
              <a:t> y sólo se alcanza por obra de la gracia (…) El cristianismo es una doctrina que predica la obediencia».</a:t>
            </a:r>
            <a:r>
              <a:rPr lang="es-PE" dirty="0"/>
              <a:t/>
            </a:r>
            <a:br>
              <a:rPr lang="es-PE" dirty="0"/>
            </a:br>
            <a:r>
              <a:rPr lang="es-PE" b="1" i="1" dirty="0"/>
              <a:t>La voluntad de poder</a:t>
            </a:r>
            <a:endParaRPr lang="es-PE" dirty="0"/>
          </a:p>
          <a:p>
            <a:r>
              <a:rPr lang="es-PE" dirty="0"/>
              <a:t>Esta cita une ambos conceptos: por un lado, la maldad intrínseca del cristianismo y su ideal moral; por otro, la negación de lo que esa misma entiende que es grande y virtuoso (clemencia, caridad, altruismo, pacifismo). El cristianismo y su código es un freno para el hombre, que le impide llegar a su máximo potencial.</a:t>
            </a:r>
          </a:p>
          <a:p>
            <a:endParaRPr lang="es-PE" dirty="0"/>
          </a:p>
        </p:txBody>
      </p:sp>
    </p:spTree>
    <p:extLst>
      <p:ext uri="{BB962C8B-B14F-4D97-AF65-F5344CB8AC3E}">
        <p14:creationId xmlns:p14="http://schemas.microsoft.com/office/powerpoint/2010/main" val="33434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77500" lnSpcReduction="20000"/>
          </a:bodyPr>
          <a:lstStyle/>
          <a:p>
            <a:r>
              <a:rPr lang="es-PE" b="1" dirty="0"/>
              <a:t>8 La virtud del egoísmo</a:t>
            </a:r>
            <a:endParaRPr lang="es-PE" dirty="0"/>
          </a:p>
          <a:p>
            <a:r>
              <a:rPr lang="es-PE" dirty="0"/>
              <a:t>«</a:t>
            </a:r>
            <a:r>
              <a:rPr lang="es-PE" i="1" dirty="0"/>
              <a:t>¡Cómo pudo enseñarse a despreciar los instintos primordiales de la vida e inventarse un alma, un espíritu, para ultrajar el cuerpo! ¡Cómo puede enseñarse a concebir la premisa de la vida, la sexualidad, como algo impuro! ¡Cómo puede buscarse en la más profunda necesidad vital, en el egoísmo estricto, el principio del mal y, a la inversa, exaltarse el síntoma típico de decadencia, de contradicción de los instintos –el altruismo y el amor al prójimo (</a:t>
            </a:r>
            <a:r>
              <a:rPr lang="es-PE" i="1" dirty="0" err="1"/>
              <a:t>alterismo</a:t>
            </a:r>
            <a:r>
              <a:rPr lang="es-PE" i="1" dirty="0"/>
              <a:t>)–, como el valor superior!».</a:t>
            </a:r>
            <a:r>
              <a:rPr lang="es-PE" dirty="0"/>
              <a:t/>
            </a:r>
            <a:br>
              <a:rPr lang="es-PE" dirty="0"/>
            </a:br>
            <a:r>
              <a:rPr lang="es-PE" b="1" i="1" dirty="0" err="1"/>
              <a:t>Ecce</a:t>
            </a:r>
            <a:r>
              <a:rPr lang="es-PE" b="1" i="1" dirty="0"/>
              <a:t> homo</a:t>
            </a:r>
            <a:endParaRPr lang="es-PE" dirty="0"/>
          </a:p>
          <a:p>
            <a:r>
              <a:rPr lang="es-PE" dirty="0"/>
              <a:t>Egoísmo es una palabra maldita aún hoy. Parece que nada peor puede hacer una persona que ser egoísta. Nietzsche califica de necio tales pensamientos. El hombre es naturalmente egoísta, y está bien que lo sea. Es su vida de la que ha de hacerse responsable, no pedir a los demás que vivan para él. Es él mismo quien ha de solucionar sus problemas y alcanzar sus sueños, sin lloriquear. Todo lo que nace de la naturaleza del hombre es bueno, y nada de lo que defiende el código impuesto podrá cambiar la realidad. Nietzsche odia el altruismo, la obligación moral de que uno sólo es bueno si renuncia a su propia vida para vivir para los demás. Un invento de los débiles para poder vivir a costa de los fuertes y brillantes.</a:t>
            </a:r>
          </a:p>
          <a:p>
            <a:endParaRPr lang="es-PE" dirty="0"/>
          </a:p>
        </p:txBody>
      </p:sp>
    </p:spTree>
    <p:extLst>
      <p:ext uri="{BB962C8B-B14F-4D97-AF65-F5344CB8AC3E}">
        <p14:creationId xmlns:p14="http://schemas.microsoft.com/office/powerpoint/2010/main" val="273028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a:bodyPr>
          <a:lstStyle/>
          <a:p>
            <a:r>
              <a:rPr lang="es-PE" b="1" dirty="0"/>
              <a:t>9 El Superhombre</a:t>
            </a:r>
            <a:endParaRPr lang="es-PE" dirty="0"/>
          </a:p>
          <a:p>
            <a:r>
              <a:rPr lang="es-PE" dirty="0"/>
              <a:t>«</a:t>
            </a:r>
            <a:r>
              <a:rPr lang="es-PE" i="1" dirty="0"/>
              <a:t>El hombre es una cuerda tendida entre la bestia y el superhombre, una cuerda sobre un abismo».</a:t>
            </a:r>
            <a:r>
              <a:rPr lang="es-PE" dirty="0"/>
              <a:t/>
            </a:r>
            <a:br>
              <a:rPr lang="es-PE" dirty="0"/>
            </a:br>
            <a:r>
              <a:rPr lang="es-PE" b="1" i="1" dirty="0"/>
              <a:t>Así habló </a:t>
            </a:r>
            <a:r>
              <a:rPr lang="es-PE" b="1" i="1" dirty="0" err="1"/>
              <a:t>Zaratustra</a:t>
            </a:r>
            <a:endParaRPr lang="es-PE" dirty="0"/>
          </a:p>
          <a:p>
            <a:r>
              <a:rPr lang="es-PE" dirty="0"/>
              <a:t>Según Nietzsche, el hombre actual, con su moral decadente y débil, ha de ser superado. ¿Cuál es la meta? Convertirse en Superhombre. Un ser con una moral nueva, poderosa. El Superhombre determinará sus propios valores y vivirá de acuerdo a la realidad de su naturaleza. El Superhombre tendrá virtudes como la fortaleza, la determinación, la pasión y la crueldad. No dará cuenta de sus actos a nada ni a nadie, porque será un líder que decidirá el qué, cómo y cuándo de todo aquello que ocurra en su vida.</a:t>
            </a:r>
          </a:p>
          <a:p>
            <a:endParaRPr lang="es-PE" dirty="0"/>
          </a:p>
        </p:txBody>
      </p:sp>
    </p:spTree>
    <p:extLst>
      <p:ext uri="{BB962C8B-B14F-4D97-AF65-F5344CB8AC3E}">
        <p14:creationId xmlns:p14="http://schemas.microsoft.com/office/powerpoint/2010/main" val="165307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10000"/>
          </a:bodyPr>
          <a:lstStyle/>
          <a:p>
            <a:r>
              <a:rPr lang="es-PE" b="1" dirty="0"/>
              <a:t>10 La superación de la religión</a:t>
            </a:r>
            <a:endParaRPr lang="es-PE" dirty="0"/>
          </a:p>
          <a:p>
            <a:r>
              <a:rPr lang="es-PE" i="1" dirty="0"/>
              <a:t>«Os diré lo que es el superhombre. Es el sentido de la tierra. ¡Yo os conjuro, hermanos míos, a que permanezcáis fieles al sentido de la tierra y no prestéis fe a los que os hablan de esperanzas ultraterrenas! Son destiladores de veneno. Son despreciadores de la vida; llevan dentro de sí el germen de la muerte y están envenenados. La Tierra está cansada de ellos; ¡muéranse pues de una vez!».</a:t>
            </a:r>
            <a:r>
              <a:rPr lang="es-PE" dirty="0"/>
              <a:t/>
            </a:r>
            <a:br>
              <a:rPr lang="es-PE" dirty="0"/>
            </a:br>
            <a:r>
              <a:rPr lang="es-PE" b="1" i="1" dirty="0"/>
              <a:t>Así habló </a:t>
            </a:r>
            <a:r>
              <a:rPr lang="es-PE" b="1" i="1" dirty="0" err="1"/>
              <a:t>Zaratustra</a:t>
            </a:r>
            <a:endParaRPr lang="es-PE" dirty="0"/>
          </a:p>
          <a:p>
            <a:r>
              <a:rPr lang="es-PE" dirty="0"/>
              <a:t>Para el filósofo alemán, la llegada del Superhombre será la muerte de la religión. Una vez que la humanidad comprenda que ellos son los que deciden su código de valores, que no han de responder ante ningún Dios y que no han de respetar el código moral con que los débiles tratan de dominarlos, todo cambiará. Y no habrá piedad para ellos. El Superhombre no muestra clemencia, que no es más que un vicio convertido en virtud por los débiles.</a:t>
            </a:r>
          </a:p>
          <a:p>
            <a:endParaRPr lang="es-PE" dirty="0"/>
          </a:p>
        </p:txBody>
      </p:sp>
    </p:spTree>
    <p:extLst>
      <p:ext uri="{BB962C8B-B14F-4D97-AF65-F5344CB8AC3E}">
        <p14:creationId xmlns:p14="http://schemas.microsoft.com/office/powerpoint/2010/main" val="2408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5758543" cy="5798140"/>
          </a:xfrm>
        </p:spPr>
        <p:txBody>
          <a:bodyPr>
            <a:normAutofit lnSpcReduction="10000"/>
          </a:bodyPr>
          <a:lstStyle/>
          <a:p>
            <a:r>
              <a:rPr lang="es-PE" dirty="0" smtClean="0"/>
              <a:t>Feuerbach, </a:t>
            </a:r>
            <a:r>
              <a:rPr lang="es-PE" dirty="0" err="1" smtClean="0"/>
              <a:t>Sleiermacher</a:t>
            </a:r>
            <a:r>
              <a:rPr lang="es-PE" dirty="0" smtClean="0"/>
              <a:t>, Spinoza</a:t>
            </a:r>
          </a:p>
          <a:p>
            <a:r>
              <a:rPr lang="es-PE" dirty="0" smtClean="0"/>
              <a:t>Crítica a la metafísica</a:t>
            </a:r>
          </a:p>
          <a:p>
            <a:r>
              <a:rPr lang="es-PE" dirty="0" smtClean="0"/>
              <a:t>Propuesta vitalista</a:t>
            </a:r>
          </a:p>
          <a:p>
            <a:r>
              <a:rPr lang="es-PE" dirty="0" smtClean="0"/>
              <a:t>Perspectivismo: rechazo a lo universal</a:t>
            </a:r>
          </a:p>
          <a:p>
            <a:r>
              <a:rPr lang="es-PE" dirty="0" smtClean="0"/>
              <a:t>La muerte de Dios</a:t>
            </a:r>
          </a:p>
          <a:p>
            <a:r>
              <a:rPr lang="es-PE" dirty="0" smtClean="0"/>
              <a:t>La voluntad de Poder</a:t>
            </a:r>
          </a:p>
          <a:p>
            <a:r>
              <a:rPr lang="es-PE" dirty="0" smtClean="0"/>
              <a:t>El eterno retorno</a:t>
            </a:r>
          </a:p>
          <a:p>
            <a:r>
              <a:rPr lang="es-PE" dirty="0" smtClean="0"/>
              <a:t>El superhombre</a:t>
            </a:r>
          </a:p>
          <a:p>
            <a:r>
              <a:rPr lang="es-PE" dirty="0" smtClean="0"/>
              <a:t>Influencias al satanismo moderno de La </a:t>
            </a:r>
            <a:r>
              <a:rPr lang="es-PE" dirty="0" err="1" smtClean="0"/>
              <a:t>Vey</a:t>
            </a:r>
            <a:endParaRPr lang="es-PE" dirty="0"/>
          </a:p>
          <a:p>
            <a:r>
              <a:rPr lang="es-PE" dirty="0" smtClean="0"/>
              <a:t>Vicente </a:t>
            </a:r>
            <a:r>
              <a:rPr lang="es-PE" dirty="0" err="1" smtClean="0"/>
              <a:t>Santuc</a:t>
            </a:r>
            <a:r>
              <a:rPr lang="es-PE" dirty="0" smtClean="0"/>
              <a:t>: la posibilidad de un cristianismo vitalista</a:t>
            </a:r>
          </a:p>
          <a:p>
            <a:endParaRPr lang="es-PE" dirty="0"/>
          </a:p>
        </p:txBody>
      </p:sp>
      <p:pic>
        <p:nvPicPr>
          <p:cNvPr id="4" name="Imagen 3"/>
          <p:cNvPicPr>
            <a:picLocks noChangeAspect="1"/>
          </p:cNvPicPr>
          <p:nvPr/>
        </p:nvPicPr>
        <p:blipFill>
          <a:blip r:embed="rId2"/>
          <a:stretch>
            <a:fillRect/>
          </a:stretch>
        </p:blipFill>
        <p:spPr>
          <a:xfrm>
            <a:off x="7247411" y="215333"/>
            <a:ext cx="4644144" cy="6125119"/>
          </a:xfrm>
          <a:prstGeom prst="rect">
            <a:avLst/>
          </a:prstGeom>
        </p:spPr>
      </p:pic>
    </p:spTree>
    <p:extLst>
      <p:ext uri="{BB962C8B-B14F-4D97-AF65-F5344CB8AC3E}">
        <p14:creationId xmlns:p14="http://schemas.microsoft.com/office/powerpoint/2010/main" val="261997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532811"/>
            <a:ext cx="10515600" cy="1644152"/>
          </a:xfrm>
        </p:spPr>
        <p:txBody>
          <a:bodyPr>
            <a:normAutofit fontScale="92500" lnSpcReduction="20000"/>
          </a:bodyPr>
          <a:lstStyle/>
          <a:p>
            <a:r>
              <a:rPr lang="es-PE" dirty="0" smtClean="0"/>
              <a:t>Lo siguiente puede herir susceptibilidades. No se busca convencer o imponer nada a nadie, con fines pedagógicos y en el horizonte del desarrollo del pensamiento crítico, queremos exponer cómo ha influido el pensamiento de Nietzsche. No se pretende ofender a nadie, sino incentivar la apertura y tolerancia.</a:t>
            </a:r>
            <a:endParaRPr lang="es-PE" dirty="0"/>
          </a:p>
        </p:txBody>
      </p:sp>
      <p:pic>
        <p:nvPicPr>
          <p:cNvPr id="6148" name="Picture 4" descr="Image result for warning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508907"/>
            <a:ext cx="3143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3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4766" y="222068"/>
            <a:ext cx="6165668" cy="6740307"/>
          </a:xfrm>
          <a:prstGeom prst="rect">
            <a:avLst/>
          </a:prstGeom>
          <a:noFill/>
        </p:spPr>
        <p:txBody>
          <a:bodyPr wrap="square" rtlCol="0">
            <a:spAutoFit/>
          </a:bodyPr>
          <a:lstStyle/>
          <a:p>
            <a:pPr marL="342900" indent="-342900" fontAlgn="base">
              <a:buFont typeface="+mj-lt"/>
              <a:buAutoNum type="arabicPeriod"/>
            </a:pPr>
            <a:r>
              <a:rPr lang="en-US" dirty="0" smtClean="0"/>
              <a:t>Do not give opinions or advice unless you are asked.</a:t>
            </a:r>
            <a:endParaRPr lang="en-US" dirty="0"/>
          </a:p>
          <a:p>
            <a:pPr marL="342900" indent="-342900" fontAlgn="base">
              <a:buFont typeface="+mj-lt"/>
              <a:buAutoNum type="arabicPeriod"/>
            </a:pPr>
            <a:r>
              <a:rPr lang="en-US" dirty="0"/>
              <a:t>Do not tell your troubles to others unless you are sure they want to hear them.</a:t>
            </a:r>
          </a:p>
          <a:p>
            <a:pPr marL="342900" indent="-342900" fontAlgn="base">
              <a:buFont typeface="+mj-lt"/>
              <a:buAutoNum type="arabicPeriod"/>
            </a:pPr>
            <a:r>
              <a:rPr lang="en-US" dirty="0"/>
              <a:t>When in another’s lair, show him respect or else do not go there.</a:t>
            </a:r>
          </a:p>
          <a:p>
            <a:pPr marL="342900" indent="-342900" fontAlgn="base">
              <a:buFont typeface="+mj-lt"/>
              <a:buAutoNum type="arabicPeriod"/>
            </a:pPr>
            <a:r>
              <a:rPr lang="en-US" dirty="0"/>
              <a:t>If a guest in your lair annoys you, treat him cruelly and without mercy.</a:t>
            </a:r>
          </a:p>
          <a:p>
            <a:pPr marL="342900" indent="-342900" fontAlgn="base">
              <a:buFont typeface="+mj-lt"/>
              <a:buAutoNum type="arabicPeriod"/>
            </a:pPr>
            <a:r>
              <a:rPr lang="en-US" dirty="0"/>
              <a:t>Do not make sexual advances unless you are given the mating signal.</a:t>
            </a:r>
          </a:p>
          <a:p>
            <a:pPr marL="342900" indent="-342900" fontAlgn="base">
              <a:buFont typeface="+mj-lt"/>
              <a:buAutoNum type="arabicPeriod"/>
            </a:pPr>
            <a:r>
              <a:rPr lang="en-US" dirty="0"/>
              <a:t>Do not take that which does not belong to you unless it is a burden to the other person and he cries out to be relieved.</a:t>
            </a:r>
          </a:p>
          <a:p>
            <a:pPr marL="342900" indent="-342900" fontAlgn="base">
              <a:buFont typeface="+mj-lt"/>
              <a:buAutoNum type="arabicPeriod"/>
            </a:pPr>
            <a:r>
              <a:rPr lang="en-US" dirty="0"/>
              <a:t>Acknowledge the power of magic if you have employed it successfully to obtain your desires. If you deny the power of magic after having called upon it with success, you will lose all you have obtained.</a:t>
            </a:r>
          </a:p>
          <a:p>
            <a:pPr marL="342900" indent="-342900" fontAlgn="base">
              <a:buFont typeface="+mj-lt"/>
              <a:buAutoNum type="arabicPeriod"/>
            </a:pPr>
            <a:r>
              <a:rPr lang="en-US" dirty="0"/>
              <a:t>Do not complain about anything to which you need not subject yourself.</a:t>
            </a:r>
          </a:p>
          <a:p>
            <a:pPr marL="342900" indent="-342900" fontAlgn="base">
              <a:buFont typeface="+mj-lt"/>
              <a:buAutoNum type="arabicPeriod"/>
            </a:pPr>
            <a:r>
              <a:rPr lang="en-US" dirty="0"/>
              <a:t>Do not harm little children.</a:t>
            </a:r>
          </a:p>
          <a:p>
            <a:pPr marL="342900" indent="-342900" fontAlgn="base">
              <a:buFont typeface="+mj-lt"/>
              <a:buAutoNum type="arabicPeriod"/>
            </a:pPr>
            <a:r>
              <a:rPr lang="en-US" dirty="0"/>
              <a:t>Do not kill non-human animals unless you are attacked or for your food.</a:t>
            </a:r>
          </a:p>
          <a:p>
            <a:pPr marL="342900" indent="-342900" fontAlgn="base">
              <a:buFont typeface="+mj-lt"/>
              <a:buAutoNum type="arabicPeriod"/>
            </a:pPr>
            <a:r>
              <a:rPr lang="en-US" dirty="0"/>
              <a:t>When walking in open territory, bother no one. If someone bothers you, ask him to stop. If he does not stop, destroy him.</a:t>
            </a:r>
          </a:p>
          <a:p>
            <a:endParaRPr lang="es-PE" dirty="0"/>
          </a:p>
        </p:txBody>
      </p:sp>
      <p:pic>
        <p:nvPicPr>
          <p:cNvPr id="7170" name="Picture 2" descr="Image result for aristoteles escuela de aten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817" y="0"/>
            <a:ext cx="5164183" cy="744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9984"/>
          </a:xfrm>
        </p:spPr>
        <p:txBody>
          <a:bodyPr>
            <a:noAutofit/>
          </a:bodyPr>
          <a:lstStyle/>
          <a:p>
            <a:r>
              <a:rPr lang="es-PE" sz="2800" u="sng" dirty="0" smtClean="0"/>
              <a:t>Artículo recomendado: Feuerbach y Nietzsche: la reducción antropológica de la religión y el sentido del cristianismo (</a:t>
            </a:r>
            <a:r>
              <a:rPr lang="es-PE" sz="2800" u="sng" dirty="0" err="1" smtClean="0"/>
              <a:t>P.U.Rodriguez</a:t>
            </a:r>
            <a:r>
              <a:rPr lang="es-PE" sz="2800" u="sng" dirty="0" smtClean="0"/>
              <a:t>, 2010) EN: </a:t>
            </a:r>
            <a:r>
              <a:rPr lang="es-PE" sz="2800" u="sng" dirty="0" smtClean="0">
                <a:hlinkClick r:id="rId2"/>
              </a:rPr>
              <a:t>https://dialnet.unirioja.es/servlet/articulo?codigo=3699356</a:t>
            </a:r>
            <a:r>
              <a:rPr lang="es-PE" sz="2800" u="sng" dirty="0" smtClean="0"/>
              <a:t/>
            </a:r>
            <a:br>
              <a:rPr lang="es-PE" sz="2800" u="sng" dirty="0" smtClean="0"/>
            </a:br>
            <a:endParaRPr lang="es-PE" sz="2800" u="sng" dirty="0"/>
          </a:p>
        </p:txBody>
      </p:sp>
      <p:sp>
        <p:nvSpPr>
          <p:cNvPr id="3" name="Marcador de contenido 2"/>
          <p:cNvSpPr>
            <a:spLocks noGrp="1"/>
          </p:cNvSpPr>
          <p:nvPr>
            <p:ph idx="1"/>
          </p:nvPr>
        </p:nvSpPr>
        <p:spPr>
          <a:xfrm>
            <a:off x="838200" y="2050869"/>
            <a:ext cx="10515600" cy="4126094"/>
          </a:xfrm>
        </p:spPr>
        <p:txBody>
          <a:bodyPr>
            <a:normAutofit lnSpcReduction="10000"/>
          </a:bodyPr>
          <a:lstStyle/>
          <a:p>
            <a:pPr fontAlgn="base"/>
            <a:r>
              <a:rPr lang="es-PE" dirty="0" smtClean="0"/>
              <a:t>Feuerbach </a:t>
            </a:r>
            <a:r>
              <a:rPr lang="es-PE" dirty="0"/>
              <a:t>y Nietzsche son los principales críticos del cristianismo del siglo XIX. Ambos filósofos piensan a Dios como una creación humana. Sin embargo, hay varias diferencias entre </a:t>
            </a:r>
            <a:r>
              <a:rPr lang="es-PE" dirty="0">
                <a:solidFill>
                  <a:schemeClr val="accent6"/>
                </a:solidFill>
              </a:rPr>
              <a:t>La esencia del cristianismo </a:t>
            </a:r>
            <a:r>
              <a:rPr lang="es-PE" dirty="0"/>
              <a:t>y </a:t>
            </a:r>
            <a:r>
              <a:rPr lang="es-PE" dirty="0">
                <a:solidFill>
                  <a:srgbClr val="FF0000"/>
                </a:solidFill>
              </a:rPr>
              <a:t>El Anticristo</a:t>
            </a:r>
            <a:r>
              <a:rPr lang="es-PE" dirty="0"/>
              <a:t>. </a:t>
            </a:r>
            <a:endParaRPr lang="es-PE" dirty="0" smtClean="0"/>
          </a:p>
          <a:p>
            <a:pPr fontAlgn="base"/>
            <a:r>
              <a:rPr lang="es-PE" dirty="0" smtClean="0">
                <a:solidFill>
                  <a:schemeClr val="accent6"/>
                </a:solidFill>
              </a:rPr>
              <a:t>De </a:t>
            </a:r>
            <a:r>
              <a:rPr lang="es-PE" dirty="0">
                <a:solidFill>
                  <a:schemeClr val="accent6"/>
                </a:solidFill>
              </a:rPr>
              <a:t>acuerdo con Feuerbach, a través de la religión el hombre conoce su propia esencia. Hay una antropología oculta en la religión cristiana y la filosofía del futuro debe exponerla.</a:t>
            </a:r>
          </a:p>
          <a:p>
            <a:pPr fontAlgn="base"/>
            <a:r>
              <a:rPr lang="es-PE" dirty="0">
                <a:solidFill>
                  <a:srgbClr val="FF0000"/>
                </a:solidFill>
              </a:rPr>
              <a:t>Para Nietzsche, el dios de los cristianos ha sido producido por un tipo de hombre decadente. Únicamente destruyendo el cielo cristiano, la tierra podrá llegar a ser un mundo humano.</a:t>
            </a:r>
          </a:p>
          <a:p>
            <a:endParaRPr lang="es-PE" dirty="0"/>
          </a:p>
        </p:txBody>
      </p:sp>
    </p:spTree>
    <p:extLst>
      <p:ext uri="{BB962C8B-B14F-4D97-AF65-F5344CB8AC3E}">
        <p14:creationId xmlns:p14="http://schemas.microsoft.com/office/powerpoint/2010/main" val="426231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Obras recomendadas:</a:t>
            </a:r>
            <a:endParaRPr lang="es-PE" dirty="0"/>
          </a:p>
        </p:txBody>
      </p:sp>
      <p:sp>
        <p:nvSpPr>
          <p:cNvPr id="3" name="Marcador de contenido 2"/>
          <p:cNvSpPr>
            <a:spLocks noGrp="1"/>
          </p:cNvSpPr>
          <p:nvPr>
            <p:ph idx="1"/>
          </p:nvPr>
        </p:nvSpPr>
        <p:spPr>
          <a:xfrm>
            <a:off x="838200" y="1825625"/>
            <a:ext cx="5954486" cy="4351338"/>
          </a:xfrm>
        </p:spPr>
        <p:txBody>
          <a:bodyPr>
            <a:normAutofit lnSpcReduction="10000"/>
          </a:bodyPr>
          <a:lstStyle/>
          <a:p>
            <a:r>
              <a:rPr lang="es-PE" dirty="0" smtClean="0"/>
              <a:t>El nacimiento de la tragedia (1872)</a:t>
            </a:r>
          </a:p>
          <a:p>
            <a:r>
              <a:rPr lang="es-PE" dirty="0" smtClean="0"/>
              <a:t>Humano, demasiado humano (1878)</a:t>
            </a:r>
          </a:p>
          <a:p>
            <a:r>
              <a:rPr lang="es-PE" dirty="0" smtClean="0"/>
              <a:t>Así hablaba </a:t>
            </a:r>
            <a:r>
              <a:rPr lang="es-PE" dirty="0" err="1" smtClean="0"/>
              <a:t>Zaratustra</a:t>
            </a:r>
            <a:r>
              <a:rPr lang="es-PE" dirty="0" smtClean="0"/>
              <a:t> (1885)</a:t>
            </a:r>
          </a:p>
          <a:p>
            <a:r>
              <a:rPr lang="es-PE" dirty="0" smtClean="0"/>
              <a:t>Más allá del bien y el mal (1886)</a:t>
            </a:r>
          </a:p>
          <a:p>
            <a:r>
              <a:rPr lang="es-PE" dirty="0" smtClean="0"/>
              <a:t>La Gaya ciencia (1887)</a:t>
            </a:r>
          </a:p>
          <a:p>
            <a:r>
              <a:rPr lang="es-PE" dirty="0" smtClean="0"/>
              <a:t>Genealogía de la moral (1887)</a:t>
            </a:r>
          </a:p>
          <a:p>
            <a:r>
              <a:rPr lang="es-PE" dirty="0" smtClean="0"/>
              <a:t>El crepúsculo de los ídolos (1888)</a:t>
            </a:r>
          </a:p>
          <a:p>
            <a:r>
              <a:rPr lang="es-PE" dirty="0" smtClean="0"/>
              <a:t>El anticristo (1888)</a:t>
            </a:r>
          </a:p>
          <a:p>
            <a:r>
              <a:rPr lang="es-PE" dirty="0" err="1" smtClean="0"/>
              <a:t>Ecce</a:t>
            </a:r>
            <a:r>
              <a:rPr lang="es-PE" dirty="0" smtClean="0"/>
              <a:t> Homo (1888)</a:t>
            </a:r>
          </a:p>
          <a:p>
            <a:endParaRPr lang="es-PE" dirty="0" smtClean="0"/>
          </a:p>
        </p:txBody>
      </p:sp>
      <p:pic>
        <p:nvPicPr>
          <p:cNvPr id="3074" name="Picture 2" descr="http://nietzschehaus.ch/wp-content/uploads/2015/06/1.3-02-Kachel-Basel-Atelierfoto-600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1825625"/>
            <a:ext cx="5124994" cy="417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quotethee.com/wp-content/uploads/2018/07/m7xj0vx7m1c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
            <a:ext cx="12192000" cy="790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4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ietzsche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3135948"/>
            <a:ext cx="6165669" cy="40570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87828" y="562826"/>
            <a:ext cx="10737669" cy="2031325"/>
          </a:xfrm>
          <a:prstGeom prst="rect">
            <a:avLst/>
          </a:prstGeom>
          <a:noFill/>
        </p:spPr>
        <p:txBody>
          <a:bodyPr wrap="square" rtlCol="0">
            <a:spAutoFit/>
          </a:bodyPr>
          <a:lstStyle/>
          <a:p>
            <a:r>
              <a:rPr lang="es-PE" dirty="0" smtClean="0"/>
              <a:t>¿En qué sentido “Dios ha muerto”? </a:t>
            </a:r>
          </a:p>
          <a:p>
            <a:endParaRPr lang="es-PE" dirty="0"/>
          </a:p>
          <a:p>
            <a:pPr algn="just"/>
            <a:r>
              <a:rPr lang="es-PE" dirty="0" smtClean="0"/>
              <a:t>Debemos tener en cuenta la monarquía y la moral. Consideremos que el siglo XIX supone grandes transformaciones: la industrialización, revoluciones sociales constantes, el tránsito de una monarquía con reyes decapitados a un estados naciones con luchas de clases, y en este contexto, la aparición de nacionalismos. En el pasado, la monarquía plasmaba ideales religiosos. Los límites de la razón moderna cada vez manifiestan mayores límites, y en este sentido, la idea de una moral universal se ve desacreditada. </a:t>
            </a:r>
            <a:endParaRPr lang="es-PE" dirty="0"/>
          </a:p>
        </p:txBody>
      </p:sp>
      <p:sp>
        <p:nvSpPr>
          <p:cNvPr id="5" name="CuadroTexto 4"/>
          <p:cNvSpPr txBox="1"/>
          <p:nvPr/>
        </p:nvSpPr>
        <p:spPr>
          <a:xfrm>
            <a:off x="6936377" y="3317966"/>
            <a:ext cx="4598126" cy="2862322"/>
          </a:xfrm>
          <a:prstGeom prst="rect">
            <a:avLst/>
          </a:prstGeom>
          <a:noFill/>
        </p:spPr>
        <p:txBody>
          <a:bodyPr wrap="square" rtlCol="0">
            <a:spAutoFit/>
          </a:bodyPr>
          <a:lstStyle/>
          <a:p>
            <a:pPr algn="just"/>
            <a:r>
              <a:rPr lang="es-PE" dirty="0" smtClean="0"/>
              <a:t>La idea de Dios articula tanto  la moral como el régimen político, y es en este sentido que Dios ha muerto, por cuanto la racionalidad de la teología que subyace a toda epistemología, ética, política y psicología se ve cuestionada y rechazada. Esto se ve respaldado con la caída de los imperialismos y sus colonias, y la independencia de naciones colonizadas. (Específicamente: la </a:t>
            </a:r>
            <a:r>
              <a:rPr lang="es-PE" dirty="0" err="1" smtClean="0"/>
              <a:t>rev.</a:t>
            </a:r>
            <a:r>
              <a:rPr lang="es-PE" dirty="0" smtClean="0"/>
              <a:t> Francesa, la independencia de EEUU y América.) </a:t>
            </a:r>
            <a:endParaRPr lang="es-PE" dirty="0"/>
          </a:p>
        </p:txBody>
      </p:sp>
    </p:spTree>
    <p:extLst>
      <p:ext uri="{BB962C8B-B14F-4D97-AF65-F5344CB8AC3E}">
        <p14:creationId xmlns:p14="http://schemas.microsoft.com/office/powerpoint/2010/main" val="296800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Fragmentos de “El crepúsculo de los Ídolos”</a:t>
            </a:r>
            <a:endParaRPr lang="es-PE" dirty="0"/>
          </a:p>
        </p:txBody>
      </p:sp>
      <p:sp>
        <p:nvSpPr>
          <p:cNvPr id="3" name="Marcador de contenido 2"/>
          <p:cNvSpPr>
            <a:spLocks noGrp="1"/>
          </p:cNvSpPr>
          <p:nvPr>
            <p:ph idx="1"/>
          </p:nvPr>
        </p:nvSpPr>
        <p:spPr/>
        <p:txBody>
          <a:bodyPr>
            <a:normAutofit fontScale="77500" lnSpcReduction="20000"/>
          </a:bodyPr>
          <a:lstStyle/>
          <a:p>
            <a:r>
              <a:rPr lang="es-PE" dirty="0"/>
              <a:t>1 La ociosidad es la madre de toda psicología. ¿Cómo?; ¿será la psicología un vicio? </a:t>
            </a:r>
          </a:p>
          <a:p>
            <a:r>
              <a:rPr lang="es-PE" dirty="0"/>
              <a:t>3 Dice Aristóteles que para vivir en soledad hay que ser animal o dios. Falta aclarar que hay que ser lo uno y lo otro: filósofo. </a:t>
            </a:r>
          </a:p>
          <a:p>
            <a:r>
              <a:rPr lang="es-PE" dirty="0"/>
              <a:t>6 En su naturaleza salvaje es donde uno se repone más eficazmente de su </a:t>
            </a:r>
            <a:r>
              <a:rPr lang="es-PE" dirty="0" err="1"/>
              <a:t>antinaturalidad</a:t>
            </a:r>
            <a:r>
              <a:rPr lang="es-PE" dirty="0"/>
              <a:t>, su espiritualidad... </a:t>
            </a:r>
          </a:p>
          <a:p>
            <a:r>
              <a:rPr lang="es-PE" dirty="0"/>
              <a:t>7 ¿Es posible que el hombre sea tan sólo un yerro de Dios? ¿O Dios tan sólo un yerro del hombre? </a:t>
            </a:r>
          </a:p>
          <a:p>
            <a:r>
              <a:rPr lang="es-PE" dirty="0"/>
              <a:t>11 ¿Puede darse un burro trágico? ¿Puede admitirse el caso de alguien que sucumbe bajo una carga que no puede llevar ni arrojar?... He aquí el caso del filósofo.</a:t>
            </a:r>
          </a:p>
          <a:p>
            <a:r>
              <a:rPr lang="es-PE" dirty="0"/>
              <a:t>12 Quien tiene su ¿por qué? de la vida se las arregla poco más o menos con cualquier ¿cómo? El hombre no aspira a la felicidad; a no ser los ingleses. </a:t>
            </a:r>
          </a:p>
          <a:p>
            <a:r>
              <a:rPr lang="es-PE" dirty="0"/>
              <a:t>15 -Los hombres póstumos-como yo-, son entendidos peor que los actuales, pero atendidos mejor. Más estrictamente: no se nos entiende jamás; de ahí nuestra autoridad...</a:t>
            </a:r>
          </a:p>
          <a:p>
            <a:endParaRPr lang="es-PE" dirty="0"/>
          </a:p>
        </p:txBody>
      </p:sp>
    </p:spTree>
    <p:extLst>
      <p:ext uri="{BB962C8B-B14F-4D97-AF65-F5344CB8AC3E}">
        <p14:creationId xmlns:p14="http://schemas.microsoft.com/office/powerpoint/2010/main" val="50650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2331"/>
            <a:ext cx="10515600" cy="5484632"/>
          </a:xfrm>
        </p:spPr>
        <p:txBody>
          <a:bodyPr>
            <a:normAutofit fontScale="85000" lnSpcReduction="10000"/>
          </a:bodyPr>
          <a:lstStyle/>
          <a:p>
            <a:r>
              <a:rPr lang="es-PE" dirty="0" smtClean="0"/>
              <a:t>18 Quien no sabe introducir su voluntad en las cosas introduce en ellas, al menos, un sentido: creyendo que hay en ellas una voluntad (principio de la “fe”). </a:t>
            </a:r>
          </a:p>
          <a:p>
            <a:r>
              <a:rPr lang="es-PE" dirty="0" smtClean="0"/>
              <a:t>21 Hay que ir a la busca de situaciones donde no sea permitido tener virtudes ficticias, en las que uno, como el bailarín en la cuerda, se precipite o se sostenga; o se arroje... </a:t>
            </a:r>
          </a:p>
          <a:p>
            <a:r>
              <a:rPr lang="es-PE" dirty="0" smtClean="0"/>
              <a:t>22 “Los hombres malos no tienen canciones”.-¿Cómo es que los rusos tienen canciones? </a:t>
            </a:r>
          </a:p>
          <a:p>
            <a:r>
              <a:rPr lang="es-PE" dirty="0" smtClean="0"/>
              <a:t>24 Buscando los principios y orígenes, uno se convierte en un cangrejo. El historiador, de tanto mirar hacia atrás, termina por creer también hacia atrás. </a:t>
            </a:r>
          </a:p>
          <a:p>
            <a:r>
              <a:rPr lang="es-PE" dirty="0" smtClean="0"/>
              <a:t>33 ¡Cuán poco se requiere para ser feliz! El sonido de una gaita. Sin música, la vida sería un error. El alemán se imagina incluso a Dios cantando canciones. </a:t>
            </a:r>
          </a:p>
          <a:p>
            <a:r>
              <a:rPr lang="es-PE" dirty="0" smtClean="0"/>
              <a:t>36 Los </a:t>
            </a:r>
            <a:r>
              <a:rPr lang="es-PE" dirty="0" err="1" smtClean="0"/>
              <a:t>inmoralistas</a:t>
            </a:r>
            <a:r>
              <a:rPr lang="es-PE" dirty="0" smtClean="0"/>
              <a:t>, ¿hacemos algún daño a la virtud? Creo que no, del mismo modo que los anarquistas no hacen daño a los príncipes. Solamente desde que se dispara contra ellos, se sienten más firmemente instalados en sus tronos. Moraleja: hay que disparar contra la moral. </a:t>
            </a:r>
          </a:p>
          <a:p>
            <a:endParaRPr lang="es-PE" dirty="0"/>
          </a:p>
        </p:txBody>
      </p:sp>
    </p:spTree>
    <p:extLst>
      <p:ext uri="{BB962C8B-B14F-4D97-AF65-F5344CB8AC3E}">
        <p14:creationId xmlns:p14="http://schemas.microsoft.com/office/powerpoint/2010/main" val="330251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ietzs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0098"/>
            <a:ext cx="5879465" cy="44839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ietzs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465" y="1330098"/>
            <a:ext cx="6520029" cy="448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993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1489</Words>
  <Application>Microsoft Office PowerPoint</Application>
  <PresentationFormat>Panorámica</PresentationFormat>
  <Paragraphs>87</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F. Nietzsche</vt:lpstr>
      <vt:lpstr>Presentación de PowerPoint</vt:lpstr>
      <vt:lpstr>Artículo recomendado: Feuerbach y Nietzsche: la reducción antropológica de la religión y el sentido del cristianismo (P.U.Rodriguez, 2010) EN: https://dialnet.unirioja.es/servlet/articulo?codigo=3699356 </vt:lpstr>
      <vt:lpstr>Obras recomendadas:</vt:lpstr>
      <vt:lpstr>Presentación de PowerPoint</vt:lpstr>
      <vt:lpstr>Presentación de PowerPoint</vt:lpstr>
      <vt:lpstr>Fragmentos de “El crepúsculo de los Ídolos”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14</cp:revision>
  <dcterms:created xsi:type="dcterms:W3CDTF">2019-11-04T18:39:48Z</dcterms:created>
  <dcterms:modified xsi:type="dcterms:W3CDTF">2019-11-13T20:02:28Z</dcterms:modified>
</cp:coreProperties>
</file>