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14" autoAdjust="0"/>
    <p:restoredTop sz="94660"/>
  </p:normalViewPr>
  <p:slideViewPr>
    <p:cSldViewPr snapToGrid="0">
      <p:cViewPr varScale="1">
        <p:scale>
          <a:sx n="46" d="100"/>
          <a:sy n="46" d="100"/>
        </p:scale>
        <p:origin x="4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27/05/2024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35650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27/05/2024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2766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27/05/2024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7705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27/05/2024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884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3CFCBA-BAD7-4916-8B7A-8F0A4D8AD39F}" type="datetimeFigureOut">
              <a:rPr lang="es-PE" smtClean="0"/>
              <a:t>27/05/2024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874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43CFCBA-BAD7-4916-8B7A-8F0A4D8AD39F}" type="datetimeFigureOut">
              <a:rPr lang="es-PE" smtClean="0"/>
              <a:t>27/05/2024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387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43CFCBA-BAD7-4916-8B7A-8F0A4D8AD39F}" type="datetimeFigureOut">
              <a:rPr lang="es-PE" smtClean="0"/>
              <a:t>27/05/2024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73838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43CFCBA-BAD7-4916-8B7A-8F0A4D8AD39F}" type="datetimeFigureOut">
              <a:rPr lang="es-PE" smtClean="0"/>
              <a:t>27/05/2024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73887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3CFCBA-BAD7-4916-8B7A-8F0A4D8AD39F}" type="datetimeFigureOut">
              <a:rPr lang="es-PE" smtClean="0"/>
              <a:t>27/05/2024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5247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27/05/2024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68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27/05/2024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85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FCBA-BAD7-4916-8B7A-8F0A4D8AD39F}" type="datetimeFigureOut">
              <a:rPr lang="es-PE" smtClean="0"/>
              <a:t>27/05/2024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AC74-1679-49F9-9DB2-C68309D7776A}" type="slidenum">
              <a:rPr lang="es-PE" smtClean="0"/>
              <a:t>‹Nº›</a:t>
            </a:fld>
            <a:endParaRPr lang="es-PE"/>
          </a:p>
        </p:txBody>
      </p:sp>
    </p:spTree>
    <p:extLst>
      <p:ext uri="{BB962C8B-B14F-4D97-AF65-F5344CB8AC3E}">
        <p14:creationId xmlns:p14="http://schemas.microsoft.com/office/powerpoint/2010/main" val="273429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1er Control de Lectura</a:t>
            </a:r>
            <a:endParaRPr lang="es-PE" sz="2400" b="1" u="sng" dirty="0"/>
          </a:p>
        </p:txBody>
      </p:sp>
      <p:sp>
        <p:nvSpPr>
          <p:cNvPr id="6" name="CuadroTexto 5"/>
          <p:cNvSpPr txBox="1"/>
          <p:nvPr/>
        </p:nvSpPr>
        <p:spPr>
          <a:xfrm>
            <a:off x="2547257" y="3577269"/>
            <a:ext cx="7332183" cy="2308324"/>
          </a:xfrm>
          <a:prstGeom prst="rect">
            <a:avLst/>
          </a:prstGeom>
          <a:noFill/>
        </p:spPr>
        <p:txBody>
          <a:bodyPr wrap="square" rtlCol="0">
            <a:spAutoFit/>
          </a:bodyPr>
          <a:lstStyle/>
          <a:p>
            <a:r>
              <a:rPr lang="es-PE" dirty="0" smtClean="0"/>
              <a:t>Textos:</a:t>
            </a:r>
          </a:p>
          <a:p>
            <a:pPr marL="285750" indent="-285750">
              <a:buFontTx/>
              <a:buChar char="-"/>
            </a:pPr>
            <a:r>
              <a:rPr lang="es-PE" dirty="0" err="1" smtClean="0"/>
              <a:t>Koyré</a:t>
            </a:r>
            <a:r>
              <a:rPr lang="es-PE" dirty="0" smtClean="0"/>
              <a:t>, A. Estudios de la historia del pensamiento científico. </a:t>
            </a:r>
            <a:r>
              <a:rPr lang="es-PE" dirty="0" err="1" smtClean="0"/>
              <a:t>Caps</a:t>
            </a:r>
            <a:r>
              <a:rPr lang="es-PE" dirty="0" smtClean="0"/>
              <a:t> 2 y 3.</a:t>
            </a:r>
          </a:p>
          <a:p>
            <a:pPr marL="285750" indent="-285750">
              <a:buFontTx/>
              <a:buChar char="-"/>
            </a:pPr>
            <a:r>
              <a:rPr lang="es-PE" dirty="0" smtClean="0"/>
              <a:t>Bacon, F. </a:t>
            </a:r>
            <a:r>
              <a:rPr lang="es-PE" dirty="0" err="1" smtClean="0"/>
              <a:t>Novum</a:t>
            </a:r>
            <a:r>
              <a:rPr lang="es-PE" dirty="0" smtClean="0"/>
              <a:t> </a:t>
            </a:r>
            <a:r>
              <a:rPr lang="es-PE" dirty="0" err="1" smtClean="0"/>
              <a:t>Organon</a:t>
            </a:r>
            <a:endParaRPr lang="es-PE" dirty="0" smtClean="0"/>
          </a:p>
          <a:p>
            <a:pPr marL="285750" indent="-285750">
              <a:buFontTx/>
              <a:buChar char="-"/>
            </a:pPr>
            <a:r>
              <a:rPr lang="es-PE" dirty="0" smtClean="0"/>
              <a:t>Galilei, G. Diálogos sobre dos nuevas ciencias</a:t>
            </a:r>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4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ES" dirty="0"/>
              <a:t>“el número, la figura y el movimiento” (</a:t>
            </a:r>
            <a:r>
              <a:rPr lang="es-ES" dirty="0" err="1"/>
              <a:t>Koyré</a:t>
            </a:r>
            <a:r>
              <a:rPr lang="es-ES" dirty="0"/>
              <a:t>, p. 181</a:t>
            </a:r>
            <a:r>
              <a:rPr lang="es-ES" dirty="0" smtClean="0"/>
              <a:t>)</a:t>
            </a:r>
          </a:p>
          <a:p>
            <a:r>
              <a:rPr lang="es-ES" dirty="0"/>
              <a:t>“Te equivocas en extremo, Simplicio, porque la superficie aumenta directamente como la raíz cuadrada del alargamiento, según lo puedo demostrar geométricamente” (p. 85</a:t>
            </a:r>
            <a:r>
              <a:rPr lang="es-ES" dirty="0" smtClean="0"/>
              <a:t>).</a:t>
            </a:r>
          </a:p>
          <a:p>
            <a:r>
              <a:rPr lang="es-ES" dirty="0"/>
              <a:t>“trazar figuras, porque la prueba es puramente geométricamente” (p. 56). </a:t>
            </a:r>
            <a:endParaRPr lang="es-ES" dirty="0" smtClean="0"/>
          </a:p>
          <a:p>
            <a:r>
              <a:rPr lang="es-ES" dirty="0"/>
              <a:t>“Tan pronto como el sol asoma en el horizonte, llega a nuestros ojos su resplandor; porque ¿quién me asegura que sus rayos no han llegado a dicho punto antes que a </a:t>
            </a:r>
            <a:r>
              <a:rPr lang="es-ES" dirty="0" smtClean="0"/>
              <a:t>nuestra vista?” (p. 73)</a:t>
            </a:r>
          </a:p>
          <a:p>
            <a:r>
              <a:rPr lang="es-ES" dirty="0"/>
              <a:t>es una </a:t>
            </a:r>
            <a:r>
              <a:rPr lang="es-ES" dirty="0" err="1"/>
              <a:t>stella</a:t>
            </a:r>
            <a:r>
              <a:rPr lang="es-ES" dirty="0"/>
              <a:t> </a:t>
            </a:r>
            <a:r>
              <a:rPr lang="es-ES" dirty="0" err="1"/>
              <a:t>nobilis</a:t>
            </a:r>
            <a:r>
              <a:rPr lang="es-ES" dirty="0"/>
              <a:t>, una estrella noble que por la afirmación de su infinitud pone en funcionamiento el proceso de pensamiento que desembocará en una nueva ontología, en la </a:t>
            </a:r>
            <a:r>
              <a:rPr lang="es-ES" dirty="0" err="1"/>
              <a:t>geometrización</a:t>
            </a:r>
            <a:r>
              <a:rPr lang="es-ES" dirty="0"/>
              <a:t> del espacio y en la desaparición de la síntesis jerárquica” (p. 45</a:t>
            </a:r>
            <a:r>
              <a:rPr lang="es-ES" dirty="0" smtClean="0"/>
              <a:t>)</a:t>
            </a:r>
          </a:p>
          <a:p>
            <a:r>
              <a:rPr lang="es-ES" dirty="0"/>
              <a:t>“hay regularidad y armonía en la estructura del mundo, pero esta es estrictamente geométrica” (p. 47</a:t>
            </a:r>
            <a:r>
              <a:rPr lang="es-ES" dirty="0" smtClean="0"/>
              <a:t>).</a:t>
            </a:r>
          </a:p>
          <a:p>
            <a:r>
              <a:rPr lang="es-ES" dirty="0"/>
              <a:t>“libertar y purgar definitivamente de ellos al espíritu humano, de tal suerte que no haya otro acceso al reino del hombre, que está fundado en las ciencias, como no lo hay al reino de los cielos …” (Bacon, n°68)</a:t>
            </a:r>
            <a:endParaRPr lang="es-PE" dirty="0"/>
          </a:p>
          <a:p>
            <a:endParaRPr lang="es-PE" dirty="0"/>
          </a:p>
        </p:txBody>
      </p:sp>
    </p:spTree>
    <p:extLst>
      <p:ext uri="{BB962C8B-B14F-4D97-AF65-F5344CB8AC3E}">
        <p14:creationId xmlns:p14="http://schemas.microsoft.com/office/powerpoint/2010/main" val="28318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(p. 42</a:t>
            </a:r>
            <a:r>
              <a:rPr lang="es-PE" dirty="0" smtClean="0"/>
              <a:t>)</a:t>
            </a:r>
          </a:p>
          <a:p>
            <a:r>
              <a:rPr lang="es-PE" dirty="0"/>
              <a:t>en el aforismo 39, postuló lo siguiente </a:t>
            </a:r>
            <a:endParaRPr lang="es-PE" dirty="0" smtClean="0"/>
          </a:p>
          <a:p>
            <a:r>
              <a:rPr lang="es-PE" dirty="0" smtClean="0"/>
              <a:t>Hay </a:t>
            </a:r>
            <a:r>
              <a:rPr lang="es-PE" dirty="0"/>
              <a:t>cuatro especies de ídolos que llenan el espíritu humano. Para hacernos inteligibles, los designamos con los siguientes nombres: la primera especie de ídolos, es la de los de la </a:t>
            </a:r>
            <a:r>
              <a:rPr lang="es-PE" i="1" dirty="0"/>
              <a:t>tribu; </a:t>
            </a:r>
            <a:r>
              <a:rPr lang="es-PE" dirty="0"/>
              <a:t>la segunda, los ídolos de la </a:t>
            </a:r>
            <a:r>
              <a:rPr lang="es-PE" i="1" dirty="0"/>
              <a:t>caverna; </a:t>
            </a:r>
            <a:r>
              <a:rPr lang="es-PE" dirty="0"/>
              <a:t>la tercera, los ídolos del </a:t>
            </a:r>
            <a:r>
              <a:rPr lang="es-PE" i="1" dirty="0"/>
              <a:t>foro; </a:t>
            </a:r>
            <a:r>
              <a:rPr lang="es-PE" dirty="0"/>
              <a:t>la cuarta, los ídolos del </a:t>
            </a:r>
            <a:r>
              <a:rPr lang="es-PE" i="1" dirty="0"/>
              <a:t>teatro. (p.8)</a:t>
            </a:r>
            <a:endParaRPr lang="es-PE" dirty="0"/>
          </a:p>
          <a:p>
            <a:r>
              <a:rPr lang="es-PE" dirty="0"/>
              <a:t>“… Ahora, ya que de paradojas se trata, </a:t>
            </a:r>
            <a:r>
              <a:rPr lang="es-PE" b="1" dirty="0"/>
              <a:t>veamos si de algún modo se puede demostrar </a:t>
            </a:r>
            <a:r>
              <a:rPr lang="es-PE" dirty="0"/>
              <a:t>…” (p. 49). </a:t>
            </a:r>
          </a:p>
        </p:txBody>
      </p:sp>
    </p:spTree>
    <p:extLst>
      <p:ext uri="{BB962C8B-B14F-4D97-AF65-F5344CB8AC3E}">
        <p14:creationId xmlns:p14="http://schemas.microsoft.com/office/powerpoint/2010/main" val="14688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PE" dirty="0"/>
              <a:t>el inicio de la ciencia moderna no solo “</a:t>
            </a:r>
            <a:r>
              <a:rPr lang="es-PE" i="1" dirty="0"/>
              <a:t>tiene su origen profundo en el terreno medieval, sino que – por lo menos en sus aspectos fundamentales y esenciales – por su inspiración metodológica y filosófica, es una </a:t>
            </a:r>
            <a:r>
              <a:rPr lang="es-PE" i="1" dirty="0" smtClean="0"/>
              <a:t>invención </a:t>
            </a:r>
            <a:r>
              <a:rPr lang="es-PE" i="1" dirty="0"/>
              <a:t>medieval” (</a:t>
            </a:r>
            <a:r>
              <a:rPr lang="es-PE" i="1" dirty="0" err="1"/>
              <a:t>Koyré</a:t>
            </a:r>
            <a:r>
              <a:rPr lang="es-PE" i="1" dirty="0"/>
              <a:t>, p. 52</a:t>
            </a:r>
            <a:r>
              <a:rPr lang="es-PE" i="1" dirty="0" smtClean="0"/>
              <a:t>)</a:t>
            </a:r>
          </a:p>
          <a:p>
            <a:r>
              <a:rPr lang="es-PE" dirty="0"/>
              <a:t>“</a:t>
            </a:r>
            <a:r>
              <a:rPr lang="es-PE" i="1" dirty="0"/>
              <a:t>Ni hay ni pueden haber más que dos vías para la investigación y descubrimiento de la verdad: una que, partiendo de la experiencia y de los hechos, se remonta en seguida a principios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alcanzan en </a:t>
            </a:r>
            <a:r>
              <a:rPr lang="es-PE" i="1" dirty="0" err="1"/>
              <a:t>útlimo</a:t>
            </a:r>
            <a:r>
              <a:rPr lang="es-PE" i="1" dirty="0"/>
              <a:t> término</a:t>
            </a:r>
            <a:r>
              <a:rPr lang="es-PE" dirty="0"/>
              <a:t>” (Bacon). </a:t>
            </a:r>
            <a:endParaRPr lang="es-PE" dirty="0" smtClean="0"/>
          </a:p>
          <a:p>
            <a:r>
              <a:rPr lang="es-PE" dirty="0"/>
              <a:t>“</a:t>
            </a:r>
            <a:r>
              <a:rPr lang="es-PE" i="1" dirty="0"/>
              <a:t>contra las afirmaciones de muchos filósofos, incluso probablemente el mismo Aristóteles, el movimiento en el vacío no es instantáneo</a:t>
            </a:r>
            <a:r>
              <a:rPr lang="es-PE" dirty="0"/>
              <a:t>” (Galileo). </a:t>
            </a:r>
            <a:endParaRPr lang="es-PE" dirty="0" smtClean="0"/>
          </a:p>
          <a:p>
            <a:r>
              <a:rPr lang="es-PE" i="1" dirty="0"/>
              <a:t>“mientras una resistencia no sea infinita, puede ser sobrepujada por una multitud de diminutas fuerzas, de tal manera que hasta un número de hormigas podría echar por tierra a una nave cargada de granos” (Galileo)</a:t>
            </a:r>
            <a:endParaRPr lang="es-PE" dirty="0"/>
          </a:p>
        </p:txBody>
      </p:sp>
    </p:spTree>
    <p:extLst>
      <p:ext uri="{BB962C8B-B14F-4D97-AF65-F5344CB8AC3E}">
        <p14:creationId xmlns:p14="http://schemas.microsoft.com/office/powerpoint/2010/main" val="34939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PE" dirty="0"/>
              <a:t>“descubrir y elaborar las estructuras fundamentales del método experimental de la ciencia moderna”, hallando “el verdadero sentido y la verdadera función de una teoría científica”, comprendiendo la importancia “de la relación entre la teoría y la observación, (…), métodos que permiten tratar los problemas físicos” (p. 53). </a:t>
            </a:r>
            <a:endParaRPr lang="es-PE" dirty="0" smtClean="0"/>
          </a:p>
          <a:p>
            <a:r>
              <a:rPr lang="es-PE" dirty="0"/>
              <a:t>“Ni hay ni pueden haber más que dos vías para la investigación y descubrimiento de la verdad: una que, partiendo de la experiencia y de los hechos, se remonta en seguida a los principios más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 en último término. Ésta es la verdadera vía; pero jamás se la ha puesto en práctica</a:t>
            </a:r>
            <a:r>
              <a:rPr lang="es-PE" dirty="0" smtClean="0"/>
              <a:t>”.</a:t>
            </a:r>
          </a:p>
          <a:p>
            <a:r>
              <a:rPr lang="es-PE" dirty="0"/>
              <a:t>“elevan gradualmente a las leyes que en la realidad son más familiares a la naturaleza” (aforismo 22, </a:t>
            </a:r>
            <a:r>
              <a:rPr lang="es-PE" dirty="0" err="1"/>
              <a:t>Novum</a:t>
            </a:r>
            <a:r>
              <a:rPr lang="es-PE" dirty="0"/>
              <a:t> </a:t>
            </a:r>
            <a:r>
              <a:rPr lang="es-PE" dirty="0" err="1"/>
              <a:t>Orgagum</a:t>
            </a:r>
            <a:r>
              <a:rPr lang="es-PE" dirty="0" smtClean="0"/>
              <a:t>)</a:t>
            </a:r>
          </a:p>
          <a:p>
            <a:r>
              <a:rPr lang="es-PE" dirty="0"/>
              <a:t>“de mí sé decir, que estoy lleno de confusión, y que encuentro serios tropiezos por una y otra senda, y en particular por esta nueva; porque según esta teoría, una onza de oro se podría rarefacer y expandir en una mole mayor que la Tierra, y toda la Tierra condensarse y reducirse hasta ser menor que una nuez; cosa que yo no creo, ni creo que tú mismo creas. Los razonamientos y abstracciones que tú has hecho aquí, por ser matemáticos, abstractos y alejados de la materia sensible, paréceme que, aplicados al mundo físico y natural, no se comportarían de acuerdo con estas reglas” (Galileo, 1981, p. 83-84). </a:t>
            </a:r>
          </a:p>
          <a:p>
            <a:endParaRPr lang="es-PE" dirty="0"/>
          </a:p>
        </p:txBody>
      </p:sp>
    </p:spTree>
    <p:extLst>
      <p:ext uri="{BB962C8B-B14F-4D97-AF65-F5344CB8AC3E}">
        <p14:creationId xmlns:p14="http://schemas.microsoft.com/office/powerpoint/2010/main" val="2981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a:t>
            </a:r>
            <a:r>
              <a:rPr lang="es-PE" dirty="0" err="1"/>
              <a:t>Koyré</a:t>
            </a:r>
            <a:r>
              <a:rPr lang="es-PE" dirty="0"/>
              <a:t>, 1990, p.42)</a:t>
            </a:r>
          </a:p>
          <a:p>
            <a:r>
              <a:rPr lang="es-PE" dirty="0"/>
              <a:t>“Habría comenzado Aristóteles por establecer principios generales, sin consultar la experiencia y fundar legítimamente sobre ella los principios (…) hizo de la experiencia la esclava violentada de su sistema” (Bacon, 1984, p.54)</a:t>
            </a:r>
          </a:p>
          <a:p>
            <a:r>
              <a:rPr lang="es-PE" dirty="0"/>
              <a:t>“dudo mucho que Aristóteles haya jamás sometido a experimento, si es verdad que dos piedras, una diez veces más pesada que la otra, dejadas caer al mismo tiempo desde una altura (…) fuesen de tal modo diferentes en sus velocidades” (Galilei, 2003, p.96)</a:t>
            </a:r>
          </a:p>
          <a:p>
            <a:endParaRPr lang="es-PE" dirty="0"/>
          </a:p>
        </p:txBody>
      </p:sp>
    </p:spTree>
    <p:extLst>
      <p:ext uri="{BB962C8B-B14F-4D97-AF65-F5344CB8AC3E}">
        <p14:creationId xmlns:p14="http://schemas.microsoft.com/office/powerpoint/2010/main" val="3155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0000" lnSpcReduction="20000"/>
          </a:bodyPr>
          <a:lstStyle/>
          <a:p>
            <a:r>
              <a:rPr lang="es-ES" dirty="0"/>
              <a:t>“En cuanto a </a:t>
            </a:r>
            <a:r>
              <a:rPr lang="es-ES" dirty="0" err="1"/>
              <a:t>Ockham</a:t>
            </a:r>
            <a:r>
              <a:rPr lang="es-ES" dirty="0"/>
              <a:t>, que no era en modo alguno un experimentador, indicaba, sin embargo, a los filósofos de la naturaleza a esforzarse por conocerla a través de la experimentación; pues criticaba violentamente las concepciones tradicionales de la causalidad – no sólo las de las causas finales, que, según él, eran más que &lt;&lt;metafísicas&gt;&gt;, sino también las de las causas eficientes—y reducía el conocimiento a la simple observación de las secuencias de los hechos y de acontecimientos</a:t>
            </a:r>
            <a:r>
              <a:rPr lang="es-ES" dirty="0" smtClean="0"/>
              <a:t>”</a:t>
            </a:r>
          </a:p>
          <a:p>
            <a:pPr marL="0" indent="0">
              <a:buNone/>
            </a:pPr>
            <a:r>
              <a:rPr lang="es-ES" dirty="0"/>
              <a:t>Entorno a la coherencia de las partes en los cuerpos sólidos- Galileo. </a:t>
            </a:r>
            <a:endParaRPr lang="es-PE" dirty="0"/>
          </a:p>
          <a:p>
            <a:r>
              <a:rPr lang="es-ES" dirty="0"/>
              <a:t> “A eso me refiero, y principalmente a la última conclusión que el añadió, la que he considerado siempre como falso concepto del vulgo; en una palabra, que en estas y otras máquinas semejantes, no se puede argumentar de las pequeñas a las grandes, porque muchos proyectos de máquinas tienen éxito en tamaño pequeño y no dan resultado en el grande, sim embargo, si las razones de la matemática tienen sus fundamentos en la geometría, en la que veo que el grandor y la pequeñez no hacen cambiar la leyes a que están sujetos los círculos, triángulos, cilindros, conos, y cualquier otra figura sólida; no alcanzo a comprender, por qué una máquina grande, cuando está fabricada en todas sus piezas conforme a las proporciones de otra menor, que es fuerte y resistente para el propósito a la que ha sido destinada, no ha de poder también ella ser capaz de resistir los encontronazos adversos, que le sobrevengan”. </a:t>
            </a:r>
            <a:endParaRPr lang="es-ES" dirty="0" smtClean="0"/>
          </a:p>
          <a:p>
            <a:pPr marL="0" indent="0">
              <a:buNone/>
            </a:pPr>
            <a:r>
              <a:rPr lang="es-ES" b="1" dirty="0"/>
              <a:t>Francis Bacon- </a:t>
            </a:r>
            <a:r>
              <a:rPr lang="es-ES" b="1" i="1" dirty="0"/>
              <a:t>“</a:t>
            </a:r>
            <a:r>
              <a:rPr lang="es-ES" b="1" i="1" dirty="0" err="1"/>
              <a:t>Novum</a:t>
            </a:r>
            <a:r>
              <a:rPr lang="es-ES" b="1" i="1" dirty="0"/>
              <a:t> </a:t>
            </a:r>
            <a:r>
              <a:rPr lang="es-ES" b="1" i="1" dirty="0" err="1"/>
              <a:t>Organum</a:t>
            </a:r>
            <a:r>
              <a:rPr lang="es-ES" b="1" i="1" dirty="0"/>
              <a:t>”</a:t>
            </a:r>
            <a:endParaRPr lang="es-PE" dirty="0"/>
          </a:p>
          <a:p>
            <a:r>
              <a:rPr lang="es-ES" dirty="0"/>
              <a:t>“Pero en la verdadera carrera de la experiencia, y en el orden según el que deben hacerse operaciones nuevas, es preciso tomar por modelo el orden y la prudencia divina. Dios el primer día, creó solamente la luz, y consagró a esta obra un día entero, durante el cual no hizo obra material alguna. Pues semejante, en toda investigación, es preciso descubrir ante todo las causas y los principios verdaderos, buscar los experimentos luminosos y no los fructíferos”.</a:t>
            </a:r>
            <a:endParaRPr lang="es-PE" dirty="0"/>
          </a:p>
          <a:p>
            <a:endParaRPr lang="es-PE" dirty="0"/>
          </a:p>
          <a:p>
            <a:endParaRPr lang="es-PE" dirty="0"/>
          </a:p>
        </p:txBody>
      </p:sp>
    </p:spTree>
    <p:extLst>
      <p:ext uri="{BB962C8B-B14F-4D97-AF65-F5344CB8AC3E}">
        <p14:creationId xmlns:p14="http://schemas.microsoft.com/office/powerpoint/2010/main" val="269199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2ndo Control de Lectura</a:t>
            </a:r>
            <a:endParaRPr lang="es-PE" sz="2400" b="1" u="sng" dirty="0"/>
          </a:p>
        </p:txBody>
      </p:sp>
      <p:sp>
        <p:nvSpPr>
          <p:cNvPr id="6" name="CuadroTexto 5"/>
          <p:cNvSpPr txBox="1"/>
          <p:nvPr/>
        </p:nvSpPr>
        <p:spPr>
          <a:xfrm>
            <a:off x="2547257" y="3577269"/>
            <a:ext cx="7332183" cy="1754326"/>
          </a:xfrm>
          <a:prstGeom prst="rect">
            <a:avLst/>
          </a:prstGeom>
          <a:noFill/>
        </p:spPr>
        <p:txBody>
          <a:bodyPr wrap="square" rtlCol="0">
            <a:spAutoFit/>
          </a:bodyPr>
          <a:lstStyle/>
          <a:p>
            <a:r>
              <a:rPr lang="es-PE" dirty="0" smtClean="0"/>
              <a:t>Texto:</a:t>
            </a:r>
          </a:p>
          <a:p>
            <a:pPr marL="285750" indent="-285750">
              <a:buFontTx/>
              <a:buChar char="-"/>
            </a:pPr>
            <a:r>
              <a:rPr lang="es-PE" dirty="0" smtClean="0"/>
              <a:t>Descartes, R. </a:t>
            </a:r>
            <a:r>
              <a:rPr lang="es-PE" i="1" dirty="0" smtClean="0"/>
              <a:t>Meditaciones metafísicas 1 y 2</a:t>
            </a:r>
            <a:endParaRPr lang="es-PE" dirty="0" smtClean="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83624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974222"/>
          </a:xfrm>
        </p:spPr>
        <p:txBody>
          <a:bodyPr>
            <a:normAutofit fontScale="85000" lnSpcReduction="20000"/>
          </a:bodyPr>
          <a:lstStyle/>
          <a:p>
            <a:r>
              <a:rPr lang="es-PE" b="1" dirty="0"/>
              <a:t>“Todo lo que hasta ahora he tenido por verdadero y cierto ha llegado a mí por los sentidos; algunas veces he experimentado que los sentidos engañan; y como del que nos engaña una vez no debemos fiarnos, yo no debo fiarme de los sentidos”</a:t>
            </a:r>
            <a:r>
              <a:rPr lang="es-PE" dirty="0"/>
              <a:t> (Descartes, p. 68) </a:t>
            </a:r>
          </a:p>
          <a:p>
            <a:r>
              <a:rPr lang="es-PE" dirty="0"/>
              <a:t>Dios no habrá querido que yo sea tan desgraciado equivocándome siempre, porque es la Suma Bondad. Pero si a esta bondad repugnaba el haberme hecho de tal modo que siempre me engañara, tampoco debía permitir que me engañe algunas veces; y, sin embargo, estoy seguro de que me engaño (p. 70). </a:t>
            </a:r>
          </a:p>
          <a:p>
            <a:r>
              <a:rPr lang="es-PE" b="1" dirty="0"/>
              <a:t>“… Otro atributo es el del pensar; este es el que me pertenece, el que no se separa de mí. Yo soy, yo existo; pero ¿cuánto tiempo? El tiempo que pienso; porque si yo cesara de pensar en el mismo momento dejaría de existir. Nada quiero admitir, si no es necesariamente verdadero. Hablando con precisión no soy más que una cosa que piensa, es decir, un espíritu, un entendimiento, una razón, términos que antes me eran desconocidos.”</a:t>
            </a:r>
            <a:r>
              <a:rPr lang="es-PE" dirty="0"/>
              <a:t> (p. 75)</a:t>
            </a:r>
          </a:p>
          <a:p>
            <a:r>
              <a:rPr lang="es-PE" dirty="0"/>
              <a:t>… Pero hay un no sé qué muy poderoso y astuto que emplea toda su industria en engañarme siempre. No hay duda de que soy, si él me engaña; y me engañe todo lo que quiera, no podrá hacer que yo no sea en tanto piense ser alguna cosa. De suerte, que después de pensar mucho y examinar cuidadosamente todas las cosas, es preciso concluir que esta proposición: yo soy, yo existo, es necesariamente verdadera, siempre que la pronuncio o la concibo en mi espíritu.” (p. 74)   </a:t>
            </a:r>
          </a:p>
          <a:p>
            <a:endParaRPr lang="es-PE" dirty="0"/>
          </a:p>
        </p:txBody>
      </p:sp>
    </p:spTree>
    <p:extLst>
      <p:ext uri="{BB962C8B-B14F-4D97-AF65-F5344CB8AC3E}">
        <p14:creationId xmlns:p14="http://schemas.microsoft.com/office/powerpoint/2010/main" val="382685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“Permaneceré obstinadamente fijo en ese pensamiento, y si, por dicho medio, no me es posible llegar al conocimiento de alguna verdad, al menos está en mi mano suspender el juicio. Por ello, tendré sumo cuidado en no dar crédito a ninguna falsedad, y dispondré tan bien mi espíritu contra las malas artes de ese gran engañador que, por muy poderoso y astuto que sea, nunca podrá imponerme nada.” (Descartes, 1977, p.19)</a:t>
            </a:r>
          </a:p>
          <a:p>
            <a:r>
              <a:rPr lang="es-ES" dirty="0"/>
              <a:t>“Ya estoy persuadido de que nada hay en el mundo; ni cielo, ni tierra, ni espíritus, ni cuerpos, ¿y no estoy asimismo persuadido de que yo tampoco existo? Pues no: si yo estoy persuadido de algo, o meramente si pienso algo, es por yo soy.” (Descartes, 1977, p. 24)</a:t>
            </a:r>
            <a:endParaRPr lang="es-PE" dirty="0"/>
          </a:p>
          <a:p>
            <a:endParaRPr lang="es-PE" dirty="0"/>
          </a:p>
        </p:txBody>
      </p:sp>
    </p:spTree>
    <p:extLst>
      <p:ext uri="{BB962C8B-B14F-4D97-AF65-F5344CB8AC3E}">
        <p14:creationId xmlns:p14="http://schemas.microsoft.com/office/powerpoint/2010/main" val="365715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Todo lo que he admitido hasta el presente como más seguro y verdadero, lo he aprendido de los sentidos o por lo menos por los sentidos; ahora bien, he experimentado a veces que tales sentidos me engañan, y es prudente no fiarse nunca por entero de quienes nos han engañado una vez. (1641, p.18)</a:t>
            </a:r>
          </a:p>
          <a:p>
            <a:r>
              <a:rPr lang="es-PE" dirty="0"/>
              <a:t>“… si pienso algo, es porque soy” (p.24) </a:t>
            </a:r>
          </a:p>
        </p:txBody>
      </p:sp>
    </p:spTree>
    <p:extLst>
      <p:ext uri="{BB962C8B-B14F-4D97-AF65-F5344CB8AC3E}">
        <p14:creationId xmlns:p14="http://schemas.microsoft.com/office/powerpoint/2010/main" val="280444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456" y="318300"/>
            <a:ext cx="11832336" cy="6395662"/>
          </a:xfrm>
          <a:prstGeom prst="rect">
            <a:avLst/>
          </a:prstGeom>
        </p:spPr>
        <p:txBody>
          <a:bodyPr wrap="square">
            <a:spAutoFit/>
          </a:bodyPr>
          <a:lstStyle/>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“Galileo fue quizá el primero que creyó que las formas matemáticas se realizaban efectivamente en el mundo. Todo lo que está en el mundo está sometido a la forma geométrica; todos los movimientos están sometidos a leyes matemáticas, no solo los movimientos regulares y las formas regulares, que quizá no se encuentran en absoluto en la naturaleza, sino también las mismas formas irregulares. La forma irregular es tan geométrica como la forma regular, es tan precisa como esta; solamente es más complicada. La ausencia en la naturaleza de rectas y círculos perfectos no es una objeción al papel preponderante de las matemáticas en la física” (</a:t>
            </a:r>
            <a:r>
              <a:rPr lang="es-PE" sz="2400" dirty="0" err="1">
                <a:latin typeface="Times New Roman" panose="02020603050405020304" pitchFamily="18" charset="0"/>
                <a:ea typeface="Calibri" panose="020F0502020204030204" pitchFamily="34" charset="0"/>
                <a:cs typeface="Times New Roman" panose="02020603050405020304" pitchFamily="18" charset="0"/>
              </a:rPr>
              <a:t>Koyré</a:t>
            </a:r>
            <a:r>
              <a:rPr lang="es-PE" sz="2400" dirty="0">
                <a:latin typeface="Times New Roman" panose="02020603050405020304" pitchFamily="18" charset="0"/>
                <a:ea typeface="Calibri" panose="020F0502020204030204" pitchFamily="34" charset="0"/>
                <a:cs typeface="Times New Roman" panose="02020603050405020304" pitchFamily="18" charset="0"/>
              </a:rPr>
              <a:t>, 2007, p. 49)</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“38. Los ídolos y las nociones falsas que han invadido ya la humana inteligencia, echando en ella hondas raíces, ocupan la inteligencia de tal suerte, que la verdad sólo puede encontrar a ella difícil acceso; y no sólo esto: sino que, obtenido el acceso, esas falsas nociones, concurrirán a la restauración de las ciencias, y suscitarán a dicha obra obstáculos mil, a menos que, prevenidos los hombres, se pongan en guardia contra ellos, en los límites de lo posible.” (Bacon, 1985, p. 8) </a:t>
            </a:r>
            <a:endParaRPr lang="es-PE"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3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293199"/>
          </a:xfrm>
        </p:spPr>
        <p:txBody>
          <a:bodyPr>
            <a:normAutofit fontScale="70000" lnSpcReduction="20000"/>
          </a:bodyPr>
          <a:lstStyle/>
          <a:p>
            <a:r>
              <a:rPr lang="es-PE" b="1" dirty="0"/>
              <a:t>“no hay indicios por los que podamos distinguir netamente la vigilia del sueño” (p. 69).</a:t>
            </a:r>
            <a:endParaRPr lang="es-PE" dirty="0"/>
          </a:p>
          <a:p>
            <a:r>
              <a:rPr lang="es-PE" dirty="0"/>
              <a:t>Descartes, René. Meditaciones metafísicas. En: Obras escogidas. Buenos Aires: Editorial Sudamericana, 1967. </a:t>
            </a:r>
            <a:endParaRPr lang="es-PE" dirty="0" smtClean="0"/>
          </a:p>
          <a:p>
            <a:endParaRPr lang="es-PE" dirty="0"/>
          </a:p>
          <a:p>
            <a:r>
              <a:rPr lang="es-PE" dirty="0"/>
              <a:t>No creo hacer nada malo al adoptar deliberadamente un sentido contrario al mío, engañándome a mis mismo, y al fingir por algún tiempo que todas mis antiguas opiniones son falsas e imaginarias;  quiero con esto equilibrar mis anteriores y mis actuales prejuicios con el fin de que mi inteligencia no se incline a ningún lado con preferencia a otro y mi juicio no sea vea dominado por prácticas perjudiciales, que lo desvíen del recto camino que puede conducirle al conocimiento de la verdad (p. 71).</a:t>
            </a:r>
          </a:p>
          <a:p>
            <a:r>
              <a:rPr lang="es-PE" dirty="0"/>
              <a:t>¿Qué hay, pues, digno de ser considerado como verdadero?  Tal vez una sola cosa, que nada hay cierto en el mundo (p. 73</a:t>
            </a:r>
            <a:r>
              <a:rPr lang="es-PE" dirty="0" smtClean="0"/>
              <a:t>).</a:t>
            </a:r>
          </a:p>
          <a:p>
            <a:r>
              <a:rPr lang="es-PE" dirty="0"/>
              <a:t>De suerte, que después de pensar mucho y examinar cuidadosamente todas las cosas, es preciso concluir que esta proposición:  yo soy, yo existo, es necesariamente verdadera, siempre que la pronuncio o la concibo en mi espíritu (p. 75)</a:t>
            </a:r>
          </a:p>
          <a:p>
            <a:r>
              <a:rPr lang="es-PE" dirty="0"/>
              <a:t>Observemos que mi percepción no es una visión ni un contacto ni una imaginación, ni lo ha sido nunca aunque lo pareciera;  es una inspección del espíritu, imperfecta y confusa antes, clara y distinta ahora, porque la atención se ha fijado detenidamente en el objeto y en los elementos de que se compone (p. 79).</a:t>
            </a:r>
          </a:p>
          <a:p>
            <a:r>
              <a:rPr lang="es-PE" dirty="0"/>
              <a:t>Heme aquí en el punto a que quería llegar.  Si puedo afirmar con pleno convencimiento que los cuerpos no son conocidos propiamente por los sentidos o por la facultad de imaginar, sino por el entendimiento;  si puedo asegurar que no los conocemos en cuanto los vemos o tocamos sino en cuanto el pensamiento los comprende o entiende bien,  veo claramente que nada es tan fácil de conocer como mi espíritu.   (p. 81).</a:t>
            </a:r>
          </a:p>
          <a:p>
            <a:pPr marL="0" indent="0">
              <a:buNone/>
            </a:pPr>
            <a:endParaRPr lang="es-PE" dirty="0"/>
          </a:p>
        </p:txBody>
      </p:sp>
    </p:spTree>
    <p:extLst>
      <p:ext uri="{BB962C8B-B14F-4D97-AF65-F5344CB8AC3E}">
        <p14:creationId xmlns:p14="http://schemas.microsoft.com/office/powerpoint/2010/main" val="194360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t>
            </a:r>
            <a:r>
              <a:rPr lang="es-PE" i="1" dirty="0"/>
              <a:t>ahora bien, para cumplir tal designio, no me será necesario probar que son todas falsas, lo que acaso no conseguiría nunca; sino que, por cuanto la razón me persuade desde el principio para que no dé más crédito a las cosas no enteramente ciertas e indudables que a las manifiestamente falsas, me bastará para rechazarlas todas con encontrar en cada una el más pequeño motivo de duda</a:t>
            </a:r>
            <a:r>
              <a:rPr lang="es-PE" dirty="0"/>
              <a:t>” (Descartes, p. 17</a:t>
            </a:r>
            <a:r>
              <a:rPr lang="es-PE" dirty="0" smtClean="0"/>
              <a:t>).</a:t>
            </a:r>
          </a:p>
          <a:p>
            <a:r>
              <a:rPr lang="es-PE" i="1" dirty="0"/>
              <a:t>“¿Qué soy, entonces? Una cosa que piensa. Y ¿Qué es una cosa que piensa? Es una cosa que duda, que entiende, que afirma, que niega, que quiere, que no quiere, que imagina, y que siente […] Pues es de suyo tan evidente que soy quien duda, entiende y desea, que no hace falta añadir aquí nada para explicarlo”</a:t>
            </a:r>
            <a:r>
              <a:rPr lang="es-PE" dirty="0"/>
              <a:t> </a:t>
            </a:r>
            <a:r>
              <a:rPr lang="es-PE" i="1" dirty="0"/>
              <a:t>(Descartes, p. 26)</a:t>
            </a:r>
            <a:r>
              <a:rPr lang="es-PE" dirty="0"/>
              <a:t>.</a:t>
            </a:r>
          </a:p>
        </p:txBody>
      </p:sp>
    </p:spTree>
    <p:extLst>
      <p:ext uri="{BB962C8B-B14F-4D97-AF65-F5344CB8AC3E}">
        <p14:creationId xmlns:p14="http://schemas.microsoft.com/office/powerpoint/2010/main" val="90571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i="1" dirty="0"/>
              <a:t>"Acaso-decís-esas cosas que supongo no existir son algo real y en nada diferentes de mí, a quién conozco. No sé nada de ello; de eso no disputo ahora; pero si no </a:t>
            </a:r>
            <a:r>
              <a:rPr lang="es-PE" i="1" dirty="0" err="1"/>
              <a:t>sabeís</a:t>
            </a:r>
            <a:r>
              <a:rPr lang="es-PE" i="1" dirty="0"/>
              <a:t> nada y no disputáis eso, ¿por qué decís que no sois nada de eso? Decís: sé que existo; ahora bien, este conocimiento, aún considerado, no puede depender de las cosas que aún no conozco"</a:t>
            </a:r>
            <a:endParaRPr lang="es-PE" dirty="0"/>
          </a:p>
        </p:txBody>
      </p:sp>
    </p:spTree>
    <p:extLst>
      <p:ext uri="{BB962C8B-B14F-4D97-AF65-F5344CB8AC3E}">
        <p14:creationId xmlns:p14="http://schemas.microsoft.com/office/powerpoint/2010/main" val="264495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 veces he experimentado que esos mismos sentidos me </a:t>
            </a:r>
            <a:r>
              <a:rPr lang="es-ES" dirty="0"/>
              <a:t>engañaban, y es prudente no fiarse nunca enteramente de quienes alguna vez han engañado (…) lo que me ocurre en sueños no parece ni tan claro ni tan distinto como todo esto” (Descartes, 2011, p.58-59).</a:t>
            </a:r>
            <a:endParaRPr lang="es-PE" dirty="0"/>
          </a:p>
          <a:p>
            <a:endParaRPr lang="es-PE" dirty="0" smtClean="0"/>
          </a:p>
          <a:p>
            <a:r>
              <a:rPr lang="es-ES" dirty="0"/>
              <a:t>“al menos es muy cierto que me parece que veo, que oigo y que siento el calor; y esto es propiamente lo que en mí se llama sentir, que, considerado precisamente de tal manera, no es otra cosa que pensar” (Descartes, 2011, p.71-72).</a:t>
            </a:r>
            <a:endParaRPr lang="es-PE" dirty="0"/>
          </a:p>
          <a:p>
            <a:endParaRPr lang="es-PE" dirty="0"/>
          </a:p>
        </p:txBody>
      </p:sp>
    </p:spTree>
    <p:extLst>
      <p:ext uri="{BB962C8B-B14F-4D97-AF65-F5344CB8AC3E}">
        <p14:creationId xmlns:p14="http://schemas.microsoft.com/office/powerpoint/2010/main" val="125678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i="1" dirty="0"/>
              <a:t>Así pues, supongamos ahora que estamos dormidos, y que todas estas particularidades, a saber: que abrimos los ojos, movemos la cabeza, alargamos las manos, no son sino mentirosas ilusiones; y pensemos que, acaso, ni nuestras manos ni todo nuestro cuerpo son tal y como los vemos.  (Descartes, 1977, p.18)</a:t>
            </a:r>
            <a:endParaRPr lang="es-PE" dirty="0"/>
          </a:p>
          <a:p>
            <a:r>
              <a:rPr lang="es-PE" i="1" dirty="0"/>
              <a:t>Y por igual razón, aun pudiendo ser imaginarias - esas cosas ^generales —a saber: ojos, cabeza, manos y otras semejantes-— es preciso confesar, de todos modos, que hay cosas aún más simples y universales realmente existentes, por cuya mezcla, ni más ni menos que por la de algunos colores verdaderos, se forman todas las imágenes de las cosas que residen en nuestro pensamiento, ya sean verdaderas y reales, ya fingidas y fantásticas.( descartes, 1997, p. </a:t>
            </a:r>
            <a:r>
              <a:rPr lang="es-PE" i="1"/>
              <a:t>19)</a:t>
            </a:r>
            <a:endParaRPr lang="es-PE"/>
          </a:p>
          <a:p>
            <a:endParaRPr lang="es-PE"/>
          </a:p>
        </p:txBody>
      </p:sp>
    </p:spTree>
    <p:extLst>
      <p:ext uri="{BB962C8B-B14F-4D97-AF65-F5344CB8AC3E}">
        <p14:creationId xmlns:p14="http://schemas.microsoft.com/office/powerpoint/2010/main" val="221125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a:bodyPr>
          <a:lstStyle/>
          <a:p>
            <a:r>
              <a:rPr lang="es-PE" i="1" dirty="0"/>
              <a:t>“Pasemos, pues, a los atributos del alma, y veamos si hay alguno que esté en mí. Los primeros son nutrirme y andar; pero, si es cierto que no tengo cuerpo, es cierto entonces también que no puedo andar ni nutrirme. Un tercero es sentir: pero no puede uno sentir sin cuerpo, aparte de que yo he creído sentir en sueños muchas cosas y, al despertar, me he dado cuenta de que no las había sentido realmente”. (Descartes, 1977, p.25).</a:t>
            </a:r>
            <a:endParaRPr lang="es-PE" dirty="0"/>
          </a:p>
          <a:p>
            <a:r>
              <a:rPr lang="es-PE" i="1" dirty="0"/>
              <a:t>“Un cuarto es pensar: y aquí sí hallo que el pensamiento es un atributo que me pertenece, siendo el único que no puede separarse de mí. Yo soy, yo existo; eso es cierto, pero ¿cuánto tiempo? Todo el tiempo que estoy pensando: pues quizá ocurriese que, si yo cesara de pensar, cesaría al mismo tiempo de existir. No admito ahora nada que no sea necesariamente verdadero: así, pues, hablando con precisión, no soy más que una cosa que piensa, es decir, un espíritu, un entendimiento o una razón, términos cuyo significado me era antes desconocido. Soy, entonces, una cosa verdadera, y verdaderamente existente” (Descartes, 1977, p.25-26). </a:t>
            </a:r>
            <a:endParaRPr lang="es-PE" dirty="0"/>
          </a:p>
          <a:p>
            <a:endParaRPr lang="es-PE" dirty="0"/>
          </a:p>
        </p:txBody>
      </p:sp>
    </p:spTree>
    <p:extLst>
      <p:ext uri="{BB962C8B-B14F-4D97-AF65-F5344CB8AC3E}">
        <p14:creationId xmlns:p14="http://schemas.microsoft.com/office/powerpoint/2010/main" val="45644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2336"/>
            <a:ext cx="10515600" cy="6236208"/>
          </a:xfrm>
        </p:spPr>
        <p:txBody>
          <a:bodyPr>
            <a:normAutofit fontScale="85000" lnSpcReduction="20000"/>
          </a:bodyPr>
          <a:lstStyle/>
          <a:p>
            <a:r>
              <a:rPr lang="es-ES" b="1" dirty="0"/>
              <a:t>“Haciendo así de la matemática el fondo de la realidad física, Galileo es llevado necesariamente a abandonar el mundo cualitativo y a relegar a una esfera subjetiva, o relativa al ser vivo, todas las cualidades sensibles de las que está hecho el mundo aristotélico. La ruptura es, pues, extremadamente profunda. Antes del advenimiento de la ciencia </a:t>
            </a:r>
            <a:r>
              <a:rPr lang="es-ES" b="1" dirty="0" err="1"/>
              <a:t>galileana</a:t>
            </a:r>
            <a:r>
              <a:rPr lang="es-ES" b="1" dirty="0"/>
              <a:t>, aceptamos con más o menos acomodación e interpretación, sin duda el mundo que se ofrece a nuestros sentidos como el mundo real” (</a:t>
            </a:r>
            <a:r>
              <a:rPr lang="es-ES" b="1" dirty="0" err="1"/>
              <a:t>Koyré</a:t>
            </a:r>
            <a:r>
              <a:rPr lang="es-ES" b="1" dirty="0"/>
              <a:t>, p.50</a:t>
            </a:r>
            <a:r>
              <a:rPr lang="es-ES" b="1" dirty="0" smtClean="0"/>
              <a:t>)</a:t>
            </a:r>
          </a:p>
          <a:p>
            <a:r>
              <a:rPr lang="es-ES" b="1" dirty="0"/>
              <a:t>“22. 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 (Bacon, p.36-37</a:t>
            </a:r>
            <a:r>
              <a:rPr lang="es-ES" b="1" dirty="0" smtClean="0"/>
              <a:t>)</a:t>
            </a:r>
          </a:p>
          <a:p>
            <a:r>
              <a:rPr lang="es-ES" b="1" dirty="0"/>
              <a:t>“...nuestro Académico[Galileo], quien sobre esta materia había hecho muchas especulaciones y todas, según es su costumbre, geométricamente demostradas, de tal modo que, no sin razón, podría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(Galilei, p.33)</a:t>
            </a:r>
            <a:endParaRPr lang="es-PE" dirty="0"/>
          </a:p>
          <a:p>
            <a:endParaRPr lang="es-PE" dirty="0"/>
          </a:p>
          <a:p>
            <a:endParaRPr lang="es-PE" dirty="0"/>
          </a:p>
          <a:p>
            <a:endParaRPr lang="es-PE" dirty="0"/>
          </a:p>
        </p:txBody>
      </p:sp>
    </p:spTree>
    <p:extLst>
      <p:ext uri="{BB962C8B-B14F-4D97-AF65-F5344CB8AC3E}">
        <p14:creationId xmlns:p14="http://schemas.microsoft.com/office/powerpoint/2010/main" val="36675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MX" dirty="0"/>
              <a:t>“El mundo de Kepler, mucho más extenso, sin duda, que el de la cosmología aristotélica e incluso que el de la astronomía copernicana, aún está limitado por la bóveda celeste, dispuesta alrededor de la inmensa cavidad que ocupa nuestro sistema solar. Kepler no admite la posibilidad de un espacio que se extienda más allá, ni la de un espacio lleno, es decir, poblado por otras estrellas, estrellas que no vemos. Esto sería, piensa, una concepción gratuita y anticientífica, ni la de un espacio vacío. Está denominado siempre por la idea de un mundo, expresión del Creador e incluso de la Trinidad Divina. De este modo ve en el Sol la expresión de Dios Padre, en el mundo estelar la de Hijo, y en la luz y la fuerza que circulan entre los dos en el espacio la del Espíritu”</a:t>
            </a:r>
            <a:endParaRPr lang="es-PE" dirty="0"/>
          </a:p>
          <a:p>
            <a:r>
              <a:rPr lang="es-MX" dirty="0"/>
              <a:t>“Lo que anima a Galileo es la gran idea de la física matemática, de la reducción de lo real a lo geométrico. De este modo </a:t>
            </a:r>
            <a:r>
              <a:rPr lang="es-MX" dirty="0" err="1"/>
              <a:t>geometriza</a:t>
            </a:r>
            <a:r>
              <a:rPr lang="es-MX" dirty="0"/>
              <a:t> el universo, es decir, identifica el espacio físico con el de la geometría euclidiana. Por esto supera a Kepler. Debido a esto, es capaz de formular el concepto de movimiento que le sirve de base a la dinámica clásica. Pues, aunque no se haya pronunciado claramente, probablemente por prudencia, acerca de este problema de la finitud o infinitud del mundo, el universo </a:t>
            </a:r>
            <a:r>
              <a:rPr lang="es-MX" dirty="0" err="1"/>
              <a:t>galileano</a:t>
            </a:r>
            <a:r>
              <a:rPr lang="es-MX" dirty="0"/>
              <a:t> no está de ninguna manera delimitado por la bóveda celeste</a:t>
            </a:r>
            <a:r>
              <a:rPr lang="es-MX" dirty="0" smtClean="0"/>
              <a:t>”</a:t>
            </a:r>
          </a:p>
          <a:p>
            <a:r>
              <a:rPr lang="es-MX" dirty="0"/>
              <a:t>El hombre, servidor e intérprete de la naturaleza, ni obra ni comprende más que en proporción de sus descubrimientos experimentales y racionales sobre las leyes de esta naturaleza. Fuera de ahí, nada sabe ni nada puede</a:t>
            </a:r>
            <a:r>
              <a:rPr lang="es-MX" dirty="0" smtClean="0"/>
              <a:t>.</a:t>
            </a:r>
          </a:p>
          <a:p>
            <a:r>
              <a:rPr lang="es-MX" dirty="0" smtClean="0"/>
              <a:t>(Continúa en siguiente página)</a:t>
            </a:r>
            <a:endParaRPr lang="es-PE" dirty="0"/>
          </a:p>
          <a:p>
            <a:endParaRPr lang="es-PE" dirty="0"/>
          </a:p>
          <a:p>
            <a:endParaRPr lang="es-PE" dirty="0"/>
          </a:p>
        </p:txBody>
      </p:sp>
    </p:spTree>
    <p:extLst>
      <p:ext uri="{BB962C8B-B14F-4D97-AF65-F5344CB8AC3E}">
        <p14:creationId xmlns:p14="http://schemas.microsoft.com/office/powerpoint/2010/main" val="326258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108192"/>
          </a:xfrm>
        </p:spPr>
        <p:txBody>
          <a:bodyPr>
            <a:noAutofit/>
          </a:bodyPr>
          <a:lstStyle/>
          <a:p>
            <a:r>
              <a:rPr lang="es-MX" sz="1600" dirty="0"/>
              <a:t>SAGREDO: Permítame que te interrumpa para expresar una reflexión particular que se me ha ocurrido en este momento. Es la siguiente. El ver como la lámina inferior sigue a la superior y se levanta durante sus movimientos rápidos, nos da la seguridad de que, contra las afirmaciones de muchos filósofos, incluido probablemente el mismísimo Aristóteles, el movimiento en el vacío no es instantáneo. Si lo fuera, las dos planchas se separarían sin ninguna repugnancia, puesto que el mismo instante de tiempo bastaría para su separación, para la afluencia del aire ambiente, a llenar el vacío que entre las dos se quedara. El hecho, pues, de que la plancha inferior siga a la superior, nos lleva a concluir que el movimiento en el vacío no es instantáneo, pero al mismo tiempo nos obliga a admitir que entre esas planchas existe algún vacío, al menos durante brevísimo tiempo, es decir, durante todo el que transcurre en el movimiento del ambiente, mientras afluye a llenar el vacío, puesto que, si allí no quedase vacío, no habría necesidad ni de afluencia ni de movimiento de ambiente. Será, pues, necesario admitir que a veces se produce el vacío, aunque sea por violencia o contra las leyes de la naturaleza. Bien que, en mi opinión, nada existe contra la naturaleza salvo lo imposible, lo cual por esa razón nunca acaece. Se me ocurre aquí otra dificultad, y es que si bien el experimento me convence de la verdad de la conclusión, mi entendimiento no queda del todo satisfecho con la causa a la que tal efecto se atribuye, porque, como el efecto de la separación de las dos planchas es anterior al vacío que se producirá como consecuencia de esta separación, y como me parece que la causa debe preceder al efecto, sino en el tiempo por lo menos en la naturaleza, y que dé un efecto positivo, positiva debe ser también la causa. No puedo comprender cómo de la adherencia de dos planchas y de su repugnancia al separarse, efectos que ya están en acto, se pueda atribuir la causa al vacío, que todavía no existe, sino que debería seguirse de ellos. Y de acuerdo a la sentencia certísima del filósofo, las cosas que no existen no pueden producir efectos.</a:t>
            </a:r>
            <a:endParaRPr lang="es-PE" sz="1600" dirty="0"/>
          </a:p>
          <a:p>
            <a:r>
              <a:rPr lang="es-MX" sz="1600" dirty="0"/>
              <a:t>SIMPLICIO: 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deberá hacer aquello de lo cual el vacío se seguirá como necesaria consecuencia, y tal es la separación de las dos planchas. </a:t>
            </a:r>
            <a:endParaRPr lang="es-PE" sz="1600" dirty="0"/>
          </a:p>
          <a:p>
            <a:r>
              <a:rPr lang="es-MX" sz="1600" dirty="0"/>
              <a:t>SAGREDO: Ahora, admitida como satisfacción la solución que da a mi dificultad a dado Simplicio, peréceme siguiendo el hilo de mi raciocinio que esta misma repugnancia del vacío debería ser suficiente para mantener unidas las partes de un sólido de piedra o metal, o de cualquiera otro cuerpo de mayor cohesión y resistencia a la fractura, porque si, según tengo entendido, de un solo efecto una sola es la causa, y aunque sean muchas se reduce a una sola, porque el vacío que sin duda existe no basta para explicar todas las resistencias.</a:t>
            </a:r>
            <a:endParaRPr lang="es-PE" sz="1600" dirty="0"/>
          </a:p>
          <a:p>
            <a:endParaRPr lang="es-PE" sz="1600" dirty="0"/>
          </a:p>
        </p:txBody>
      </p:sp>
    </p:spTree>
    <p:extLst>
      <p:ext uri="{BB962C8B-B14F-4D97-AF65-F5344CB8AC3E}">
        <p14:creationId xmlns:p14="http://schemas.microsoft.com/office/powerpoint/2010/main" val="33038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MX" i="1" dirty="0"/>
              <a:t>El gran enemigo del Renacimiento, desde el punto de vista filosófico y científico, fue la síntesis aristotélica, y se puede decir que su gran obra fue la destrucción de esta síntesis. (koyre,2003, pp. 42)</a:t>
            </a:r>
            <a:endParaRPr lang="es-PE" dirty="0"/>
          </a:p>
          <a:p>
            <a:r>
              <a:rPr lang="es-PE" i="1" dirty="0"/>
              <a:t>Las leyes generales no han sido establecidas con más método y precisión que las nociones; esto es cierto aun para los primeros principios que da la inducción vulgar. Este defecto es, sobre todo, apreciable en los principios y en las leyes secundarias deducidos por el silogismo. (Bacon, 1984, pp. 35)</a:t>
            </a:r>
            <a:endParaRPr lang="es-PE" dirty="0"/>
          </a:p>
          <a:p>
            <a:r>
              <a:rPr lang="es-PE" i="1" dirty="0"/>
              <a:t>Porque, si algunas de sus conclusiones ya habían sido observadas antes por otros, y el primer lugar por Aristóteles, sin embargo, estas no son estas las más hermosas, no han sido demostradas apodícticamente desde sus fundamentos primarios e indubitables. (Galileo, 2003, pp. 33)</a:t>
            </a:r>
            <a:endParaRPr lang="es-PE" dirty="0"/>
          </a:p>
          <a:p>
            <a:endParaRPr lang="es-PE" dirty="0"/>
          </a:p>
        </p:txBody>
      </p:sp>
    </p:spTree>
    <p:extLst>
      <p:ext uri="{BB962C8B-B14F-4D97-AF65-F5344CB8AC3E}">
        <p14:creationId xmlns:p14="http://schemas.microsoft.com/office/powerpoint/2010/main" val="38170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PE" dirty="0"/>
              <a:t>En la física y la cosmología aristotélicas, para traducirlas a un lenguaje un poco moderno, la estructura misma del espacio físico es la que determina el lugar de los objetos que allí se encuentran. La tierra está en el centro del mundo, porque, por su naturaleza, es decir, porque es pesada, debe encontrarse en el centro. Los cuerpos pesados van hacia ese centro, no porque se encuentre allí algo, o porque alguna fuerza física los atraiga; van al centro porque les empuja allí su naturaleza. Y si la Tierra no existiera y si la imaginásemos destruida y no quedara de ella más que un trocito que hubiera escapado a esta destrucción, ese trozo conservado iría igualmente al centro como al “único” lugar que le conviene. Para la astronomía esto quiere decir que es tanto la estructura del espacio físico como su naturaleza propia lo que determina el lugar y el movimiento de los astros. (</a:t>
            </a:r>
            <a:r>
              <a:rPr lang="es-PE" dirty="0" err="1"/>
              <a:t>Koyre</a:t>
            </a:r>
            <a:r>
              <a:rPr lang="es-PE" dirty="0"/>
              <a:t>, 1973, pp. 45) </a:t>
            </a:r>
          </a:p>
          <a:p>
            <a:r>
              <a:rPr lang="es-PE" dirty="0"/>
              <a:t> </a:t>
            </a:r>
          </a:p>
          <a:p>
            <a:r>
              <a:rPr lang="es-PE" dirty="0"/>
              <a:t>(...) si se observa, por ejemplo, que hay en los cuerpos un principio de atracción mutua de suerte que no consisten que la continuidad de la naturaleza se rompa o interrumpa y se produzca el vacío; o si se dice que existe en los cuerpos una tendencia a recobrar su dimensión o extensión naturales, de manera que si se les comprime o se les dilata de uno u otro lado, inmediatamente se esforzarán en entrar en su esfera y recobrar su extensión primitiva; o si se dice que existe en los cuerpos una tendencia a agregarse a las masas de la naturaleza semejante, tendiendo los cuerpos densos hacia la órbita de la tierra; los cuerpos ligeros hacia la órbita celeste; esas distinciones y otras semejantes, serán los verdaderos géneros físicos de los movimientos. (Bacon, 1620, pp. 17)</a:t>
            </a:r>
          </a:p>
          <a:p>
            <a:r>
              <a:rPr lang="es-PE" dirty="0"/>
              <a:t> </a:t>
            </a:r>
          </a:p>
          <a:p>
            <a:r>
              <a:rPr lang="es-PE" dirty="0"/>
              <a:t>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veda hacer aquello de lo cual el vacío se seguirá como necesaria consecuencia: y tal es la separación de las planchas. (Galileo, 1638, pp. 40)</a:t>
            </a:r>
          </a:p>
          <a:p>
            <a:r>
              <a:rPr lang="es-PE" dirty="0" smtClean="0">
                <a:solidFill>
                  <a:srgbClr val="FF0000"/>
                </a:solidFill>
              </a:rPr>
              <a:t>NOMBRE</a:t>
            </a:r>
            <a:r>
              <a:rPr lang="es-PE" dirty="0" smtClean="0"/>
              <a:t>?!?!?!?!</a:t>
            </a:r>
            <a:endParaRPr lang="es-PE" dirty="0"/>
          </a:p>
        </p:txBody>
      </p:sp>
    </p:spTree>
    <p:extLst>
      <p:ext uri="{BB962C8B-B14F-4D97-AF65-F5344CB8AC3E}">
        <p14:creationId xmlns:p14="http://schemas.microsoft.com/office/powerpoint/2010/main" val="3081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MX" dirty="0" err="1"/>
              <a:t>Koyré</a:t>
            </a:r>
            <a:r>
              <a:rPr lang="es-MX" dirty="0"/>
              <a:t> cita a </a:t>
            </a:r>
            <a:r>
              <a:rPr lang="es-MX" dirty="0" err="1"/>
              <a:t>Crombie</a:t>
            </a:r>
            <a:r>
              <a:rPr lang="es-MX" dirty="0"/>
              <a:t>, quien decía lo siguiente:</a:t>
            </a:r>
            <a:r>
              <a:rPr lang="es-MX" b="1" dirty="0"/>
              <a:t>  “El principal resultado de este esfuerzo por comprender cómo hay que emplear la teoría para coordinar los hechos en una disciplina práctica correcta fue demostrar que en la ciencia el único </a:t>
            </a:r>
            <a:r>
              <a:rPr lang="es-PE" b="1" dirty="0"/>
              <a:t>«criterio de verdad» era la coherencia lógica y la verificación experimental.  La cuestión metafísica de las cosas, a la que se había respondido en términos de sustancias y de causas, </a:t>
            </a:r>
            <a:r>
              <a:rPr lang="es-PE" b="1" i="1" dirty="0" err="1"/>
              <a:t>quod</a:t>
            </a:r>
            <a:r>
              <a:rPr lang="es-PE" b="1" i="1" dirty="0"/>
              <a:t> quid </a:t>
            </a:r>
            <a:r>
              <a:rPr lang="es-PE" b="1" i="1" dirty="0" err="1"/>
              <a:t>est</a:t>
            </a:r>
            <a:r>
              <a:rPr lang="es-PE" b="1" i="1" dirty="0"/>
              <a:t>, </a:t>
            </a:r>
            <a:r>
              <a:rPr lang="es-PE" b="1" dirty="0"/>
              <a:t>fue progresivamente sustituida por la cuestión científica del </a:t>
            </a:r>
            <a:r>
              <a:rPr lang="es-PE" b="1" i="1" dirty="0"/>
              <a:t>cómo </a:t>
            </a:r>
            <a:r>
              <a:rPr lang="es-PE" b="1" dirty="0"/>
              <a:t>de las cosas a la que se respondió simplemente por la puesta en correlación de los hechos, por cualquier medio, lógico o matemático, que condujera a este fin.”  (p. 61)</a:t>
            </a:r>
            <a:endParaRPr lang="es-PE" dirty="0"/>
          </a:p>
          <a:p>
            <a:r>
              <a:rPr lang="es-PE" dirty="0"/>
              <a:t>KOYRÉ, Alexandre. Estudios de historia del pensamiento científico. México: Siglo XXI, 1978. 2da ed.</a:t>
            </a:r>
          </a:p>
          <a:p>
            <a:r>
              <a:rPr lang="es-MX" dirty="0"/>
              <a:t> </a:t>
            </a:r>
            <a:r>
              <a:rPr lang="es-MX" b="1" dirty="0"/>
              <a:t>28. … Las prenociones subyugan nuestro asentimiento con más imperio que las interpretaciones, porque recogidas sobre un reducido número de hechos, y sobre aquellos que más familiares nos son, hieren </a:t>
            </a:r>
            <a:r>
              <a:rPr lang="es-MX" b="1" i="1" dirty="0"/>
              <a:t>in </a:t>
            </a:r>
            <a:r>
              <a:rPr lang="es-MX" b="1" i="1" dirty="0" err="1"/>
              <a:t>contienti</a:t>
            </a:r>
            <a:r>
              <a:rPr lang="es-MX" b="1" i="1" dirty="0"/>
              <a:t> </a:t>
            </a:r>
            <a:r>
              <a:rPr lang="es-MX" b="1" dirty="0"/>
              <a:t>el espíritu  y llenan la imaginación, mientras que las interpretaciones, recogidas aquí y allí sobre hechos muy variados y diseminados, no pueden impresionar súbitamente el espíritu, y deben sucesivamente parecernos muy penosas y extrañas de recibir, casi tanto como los misterios de la fe (Aforismo 28).</a:t>
            </a:r>
            <a:endParaRPr lang="es-PE" dirty="0"/>
          </a:p>
          <a:p>
            <a:r>
              <a:rPr lang="es-PE" dirty="0"/>
              <a:t>BACON, Francis. </a:t>
            </a:r>
            <a:r>
              <a:rPr lang="es-PE" dirty="0" err="1"/>
              <a:t>Novum</a:t>
            </a:r>
            <a:r>
              <a:rPr lang="es-PE" dirty="0"/>
              <a:t> </a:t>
            </a:r>
            <a:r>
              <a:rPr lang="es-PE" dirty="0" err="1"/>
              <a:t>Organum</a:t>
            </a:r>
            <a:r>
              <a:rPr lang="es-PE" dirty="0"/>
              <a:t>. México: Editorial Porrúa, 1985.</a:t>
            </a:r>
          </a:p>
          <a:p>
            <a:r>
              <a:rPr lang="es-MX" b="1" dirty="0"/>
              <a:t>No puedo negarme a complacerte, con tal que pueda recordar aquello que ya antes aprendí de nuestro Académico (Galileo), quien sobre esta materia había hecho muchas especulaciones, y todas, según es su costumbre, geométricamente demostradas;  de tal modo que, no sin razón, podría ésta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dado que tengas aquellos conocimientos de las conclusiones mecánicas … (p.  33)</a:t>
            </a:r>
            <a:endParaRPr lang="es-PE" dirty="0"/>
          </a:p>
          <a:p>
            <a:r>
              <a:rPr lang="es-PE" dirty="0"/>
              <a:t>GALILEI, Galileo.   Diálogo acerca de dos nuevas ciencias.  Buenos Aires: Editora Lozada, 2003. 1ra ed.</a:t>
            </a:r>
          </a:p>
          <a:p>
            <a:endParaRPr lang="es-PE" dirty="0"/>
          </a:p>
          <a:p>
            <a:endParaRPr lang="es-PE" dirty="0"/>
          </a:p>
        </p:txBody>
      </p:sp>
    </p:spTree>
    <p:extLst>
      <p:ext uri="{BB962C8B-B14F-4D97-AF65-F5344CB8AC3E}">
        <p14:creationId xmlns:p14="http://schemas.microsoft.com/office/powerpoint/2010/main" val="19835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85000" lnSpcReduction="20000"/>
          </a:bodyPr>
          <a:lstStyle/>
          <a:p>
            <a:r>
              <a:rPr lang="es-PE" i="1" dirty="0"/>
              <a:t>"Por otra parte, tratamos de especular cómo podrían realizarse la condensación y la rarefacción de los cuerpos capaces de condensarse y </a:t>
            </a:r>
            <a:r>
              <a:rPr lang="es-PE" i="1" dirty="0" err="1"/>
              <a:t>rarefacerse</a:t>
            </a:r>
            <a:r>
              <a:rPr lang="es-PE" i="1" dirty="0"/>
              <a:t>, en el supuesto caso de que excluyamos el vacío y la penetrabilidad de los cuerpos; lo que no quita que en la naturaleza puedan existir materias que no admiten tales accidentes, y en consecuencia, no den lugar a eso que tú llamas inconvenientes e </a:t>
            </a:r>
            <a:r>
              <a:rPr lang="es-PE" i="1" dirty="0" smtClean="0"/>
              <a:t>imposibles“</a:t>
            </a:r>
          </a:p>
          <a:p>
            <a:r>
              <a:rPr lang="es-PE" i="1" dirty="0"/>
              <a:t>"Aquellos que se han atrevido a hablar dogmáticamente de la naturaleza como de un sujeto explorado, sea que les haya inspirado esta audacia su espíritu excesivamente confiado o su vanidad y el hábito de hablar magistralmente, han ocasionado un perjuicio muy grande a la filosofía y a las ciencias. Mandando la fe con autoridad, supieron, con no menos poderío, oponerse e impedir toda investigación, y por sus talentos más comprometieron la causa que prestaron servicio a la verdad, ahogando y corrompiendo anticipadamente el genio de los otros”. </a:t>
            </a:r>
            <a:endParaRPr lang="es-PE" i="1" dirty="0" smtClean="0"/>
          </a:p>
          <a:p>
            <a:r>
              <a:rPr lang="es-PE" i="1" dirty="0"/>
              <a:t>"En la historia del pensamiento científico, tal como se ve en la actualidad y se esfuerza en practicarla, se capta el mismo servicio por este pensamiento en el movimiento mismo de la actividad investigadora. Con este fin, es necesario colocar de nuevo las obras estudiadas en su ruta intelectual y espiritual, interpretándolas con la ayuda de las claves mentales, de las preferencias y aversiones de sus autores”</a:t>
            </a:r>
            <a:endParaRPr lang="es-PE" dirty="0"/>
          </a:p>
        </p:txBody>
      </p:sp>
    </p:spTree>
    <p:extLst>
      <p:ext uri="{BB962C8B-B14F-4D97-AF65-F5344CB8AC3E}">
        <p14:creationId xmlns:p14="http://schemas.microsoft.com/office/powerpoint/2010/main" val="3829129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5217</Words>
  <Application>Microsoft Office PowerPoint</Application>
  <PresentationFormat>Panorámica</PresentationFormat>
  <Paragraphs>102</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14</cp:revision>
  <dcterms:created xsi:type="dcterms:W3CDTF">2024-05-06T05:47:59Z</dcterms:created>
  <dcterms:modified xsi:type="dcterms:W3CDTF">2024-05-28T03:43:41Z</dcterms:modified>
</cp:coreProperties>
</file>