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2" r:id="rId3"/>
    <p:sldId id="298" r:id="rId4"/>
    <p:sldId id="299" r:id="rId5"/>
    <p:sldId id="308" r:id="rId6"/>
    <p:sldId id="300" r:id="rId7"/>
    <p:sldId id="301" r:id="rId8"/>
    <p:sldId id="256" r:id="rId9"/>
    <p:sldId id="279" r:id="rId10"/>
    <p:sldId id="280" r:id="rId11"/>
    <p:sldId id="283" r:id="rId12"/>
    <p:sldId id="288" r:id="rId13"/>
    <p:sldId id="289" r:id="rId14"/>
    <p:sldId id="319" r:id="rId15"/>
    <p:sldId id="309" r:id="rId16"/>
    <p:sldId id="310" r:id="rId17"/>
    <p:sldId id="311" r:id="rId18"/>
    <p:sldId id="312" r:id="rId19"/>
    <p:sldId id="314" r:id="rId20"/>
    <p:sldId id="318" r:id="rId21"/>
    <p:sldId id="316" r:id="rId22"/>
    <p:sldId id="317" r:id="rId23"/>
    <p:sldId id="320" r:id="rId24"/>
    <p:sldId id="304" r:id="rId25"/>
    <p:sldId id="321" r:id="rId26"/>
    <p:sldId id="306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4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1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8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2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7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7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8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9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8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501A-13EC-4A9D-BBBE-13C0FDC72354}" type="datetimeFigureOut">
              <a:rPr lang="es-PE" smtClean="0"/>
              <a:t>21/05/2023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emana.com/resizer/5PkKQWmuY2ns4L9xlnw9cbuCzTI=/1280x0/smart/filters:format(jpg):quality(80)/cloudfront-us-east-1.images.arcpublishing.com/semana/OL7WRH5SDRHNJLBW5YCG6XPQ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2991" y="2921712"/>
            <a:ext cx="6907763" cy="3311137"/>
          </a:xfrm>
        </p:spPr>
        <p:txBody>
          <a:bodyPr>
            <a:noAutofit/>
          </a:bodyPr>
          <a:lstStyle/>
          <a:p>
            <a:r>
              <a:rPr lang="es-PE" sz="6000" b="1" dirty="0" smtClean="0">
                <a:solidFill>
                  <a:srgbClr val="FF0000"/>
                </a:solidFill>
              </a:rPr>
              <a:t>Kant</a:t>
            </a:r>
            <a:r>
              <a:rPr lang="es-PE" sz="6000" b="1" dirty="0" smtClean="0">
                <a:solidFill>
                  <a:schemeClr val="bg1"/>
                </a:solidFill>
              </a:rPr>
              <a:t>: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Ilustración,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Proyecto Crítico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y Educación</a:t>
            </a:r>
            <a:endParaRPr lang="es-P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6" y="2518488"/>
            <a:ext cx="11286749" cy="197809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543689" y="4086031"/>
            <a:ext cx="7893698" cy="41054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6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1" y="2139042"/>
            <a:ext cx="10707705" cy="24053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72966" y="4152511"/>
            <a:ext cx="8315180" cy="39188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328738" y="2771581"/>
            <a:ext cx="2959408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08264" y="3126144"/>
            <a:ext cx="5126029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4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0" y="2257523"/>
            <a:ext cx="11595461" cy="229542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05600" y="3981451"/>
            <a:ext cx="1428750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2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" y="2253635"/>
            <a:ext cx="11721527" cy="214730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115300" y="3905250"/>
            <a:ext cx="1314450" cy="4956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79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4" y="190499"/>
            <a:ext cx="4333875" cy="65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9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Kant, I. </a:t>
            </a:r>
            <a:r>
              <a:rPr lang="es-PE" sz="3200" i="1" dirty="0">
                <a:solidFill>
                  <a:srgbClr val="FF0000"/>
                </a:solidFill>
              </a:rPr>
              <a:t>Lecciones de ética</a:t>
            </a:r>
            <a:r>
              <a:rPr lang="es-PE" sz="3200" dirty="0"/>
              <a:t>. Editorial Crítica, Barcelona, 1988.</a:t>
            </a:r>
            <a:br>
              <a:rPr lang="es-PE" sz="3200" dirty="0"/>
            </a:b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>“¿A qué exigencias ha de responder entonces la formación del hombre, a las de la </a:t>
            </a:r>
            <a:r>
              <a:rPr lang="es-PE" dirty="0">
                <a:solidFill>
                  <a:srgbClr val="FF0000"/>
                </a:solidFill>
              </a:rPr>
              <a:t>naturaleza</a:t>
            </a:r>
            <a:r>
              <a:rPr lang="es-PE" dirty="0"/>
              <a:t> o a las de la </a:t>
            </a:r>
            <a:r>
              <a:rPr lang="es-PE" dirty="0">
                <a:solidFill>
                  <a:srgbClr val="FF0000"/>
                </a:solidFill>
              </a:rPr>
              <a:t>sociedad civil</a:t>
            </a:r>
            <a:r>
              <a:rPr lang="es-PE" dirty="0"/>
              <a:t>? </a:t>
            </a:r>
            <a:r>
              <a:rPr lang="es-PE" dirty="0">
                <a:solidFill>
                  <a:srgbClr val="FF0000"/>
                </a:solidFill>
              </a:rPr>
              <a:t>Ambas</a:t>
            </a:r>
            <a:r>
              <a:rPr lang="es-PE" dirty="0"/>
              <a:t> cosas han de ser tenidas en cuenta por la </a:t>
            </a:r>
            <a:r>
              <a:rPr lang="es-PE" dirty="0">
                <a:solidFill>
                  <a:srgbClr val="FF0000"/>
                </a:solidFill>
              </a:rPr>
              <a:t>educación</a:t>
            </a:r>
            <a:r>
              <a:rPr lang="es-PE" dirty="0"/>
              <a:t>, regla primordial en la formación del hombre civilizado</a:t>
            </a:r>
            <a:r>
              <a:rPr lang="es-PE" dirty="0" smtClean="0"/>
              <a:t>.” </a:t>
            </a:r>
            <a:r>
              <a:rPr lang="es-PE" dirty="0"/>
              <a:t>(Kant, 1988, p.297)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310988"/>
            <a:ext cx="4286250" cy="53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4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Kant, I. </a:t>
            </a:r>
            <a:r>
              <a:rPr lang="es-PE" sz="3200" i="1" dirty="0">
                <a:solidFill>
                  <a:srgbClr val="FF0000"/>
                </a:solidFill>
              </a:rPr>
              <a:t>Lecciones de ética</a:t>
            </a:r>
            <a:r>
              <a:rPr lang="es-PE" sz="3200" dirty="0"/>
              <a:t>. Editorial Crítica, Barcelona, 1988.</a:t>
            </a:r>
            <a:br>
              <a:rPr lang="es-PE" sz="3200" dirty="0"/>
            </a:b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>
            <a:normAutofit/>
          </a:bodyPr>
          <a:lstStyle/>
          <a:p>
            <a:r>
              <a:rPr lang="es-PE" dirty="0" smtClean="0"/>
              <a:t>A </a:t>
            </a:r>
            <a:r>
              <a:rPr lang="es-PE" dirty="0"/>
              <a:t>través de la </a:t>
            </a:r>
            <a:r>
              <a:rPr lang="es-PE" dirty="0">
                <a:solidFill>
                  <a:srgbClr val="FF0000"/>
                </a:solidFill>
              </a:rPr>
              <a:t>disciplina</a:t>
            </a:r>
            <a:r>
              <a:rPr lang="es-PE" dirty="0"/>
              <a:t> se forja el </a:t>
            </a:r>
            <a:r>
              <a:rPr lang="es-PE" dirty="0">
                <a:solidFill>
                  <a:srgbClr val="FF0000"/>
                </a:solidFill>
              </a:rPr>
              <a:t>temperamento</a:t>
            </a:r>
            <a:r>
              <a:rPr lang="es-PE" dirty="0"/>
              <a:t> y mediante la doctrina el carácter. La esencia de la disciplina es la sujeción; con ella el niño no aprende nada nuevo, sino que </a:t>
            </a:r>
            <a:r>
              <a:rPr lang="es-PE" dirty="0">
                <a:solidFill>
                  <a:srgbClr val="FF0000"/>
                </a:solidFill>
              </a:rPr>
              <a:t>pone bridas a una libertad desenfrenada</a:t>
            </a:r>
            <a:r>
              <a:rPr lang="es-PE" dirty="0" smtClean="0"/>
              <a:t>.” </a:t>
            </a:r>
            <a:r>
              <a:rPr lang="es-PE" dirty="0"/>
              <a:t>(Kant, 1928, 298)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385887"/>
            <a:ext cx="3962400" cy="45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0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Kant, I. </a:t>
            </a:r>
            <a:r>
              <a:rPr lang="es-PE" sz="3200" i="1" dirty="0">
                <a:solidFill>
                  <a:srgbClr val="FF0000"/>
                </a:solidFill>
              </a:rPr>
              <a:t>Lecciones de ética</a:t>
            </a:r>
            <a:r>
              <a:rPr lang="es-PE" sz="3200" dirty="0"/>
              <a:t>. Editorial Crítica, Barcelona, 1988.</a:t>
            </a:r>
            <a:br>
              <a:rPr lang="es-PE" sz="3200" dirty="0"/>
            </a:b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76749"/>
            <a:ext cx="10515600" cy="2081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>“La libertad representa, sin embargo, el mayor valor del ser humano, por lo que disciplinar a la juventud no debe significar someterla a una coerción servil y anuladora de toda libertad. </a:t>
            </a:r>
            <a:r>
              <a:rPr lang="es-PE" dirty="0">
                <a:solidFill>
                  <a:srgbClr val="FF0000"/>
                </a:solidFill>
              </a:rPr>
              <a:t>La educación ha de respetar la libertad</a:t>
            </a:r>
            <a:r>
              <a:rPr lang="es-PE" dirty="0"/>
              <a:t>, en tanto que ésta haga lo propio con la de los demás.” (Kant, 1988, p.298)</a:t>
            </a:r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275038"/>
            <a:ext cx="5291138" cy="28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400" dirty="0" err="1"/>
              <a:t>Vandewalle</a:t>
            </a:r>
            <a:r>
              <a:rPr lang="es-PE" sz="2400" dirty="0"/>
              <a:t>, Bernard. </a:t>
            </a:r>
            <a:r>
              <a:rPr lang="es-PE" sz="2400" i="1" dirty="0"/>
              <a:t>Kant. Educación y crítica.</a:t>
            </a:r>
            <a:r>
              <a:rPr lang="es-PE" sz="2400" dirty="0"/>
              <a:t> Ed. Nueva Visión, Buenos Aires, 2005.</a:t>
            </a:r>
            <a:r>
              <a:rPr lang="es-PE" sz="1600" dirty="0"/>
              <a:t/>
            </a:r>
            <a:br>
              <a:rPr lang="es-PE" sz="1600" dirty="0"/>
            </a:br>
            <a:endParaRPr lang="es-PE" sz="1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550" y="2244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“¿Qué debe ser la </a:t>
            </a:r>
            <a:r>
              <a:rPr lang="es-PE" dirty="0">
                <a:solidFill>
                  <a:srgbClr val="FF0000"/>
                </a:solidFill>
              </a:rPr>
              <a:t>educación</a:t>
            </a:r>
            <a:r>
              <a:rPr lang="es-PE" dirty="0"/>
              <a:t> a la hora de la </a:t>
            </a:r>
            <a:r>
              <a:rPr lang="es-PE" dirty="0">
                <a:solidFill>
                  <a:srgbClr val="FF0000"/>
                </a:solidFill>
              </a:rPr>
              <a:t>filosofía crítica</a:t>
            </a:r>
            <a:r>
              <a:rPr lang="es-PE" dirty="0"/>
              <a:t>? </a:t>
            </a:r>
            <a:r>
              <a:rPr lang="es-PE" dirty="0" smtClean="0"/>
              <a:t>(…) </a:t>
            </a:r>
            <a:r>
              <a:rPr lang="es-PE" dirty="0"/>
              <a:t>¿cómo hay que pensar una educación auténticamente </a:t>
            </a:r>
            <a:r>
              <a:rPr lang="es-PE" dirty="0">
                <a:solidFill>
                  <a:srgbClr val="FF0000"/>
                </a:solidFill>
              </a:rPr>
              <a:t>ilustrada</a:t>
            </a:r>
            <a:r>
              <a:rPr lang="es-PE" dirty="0"/>
              <a:t>? Al instituir una nueva manera de pensar y tal vez de sentir y existir, la filosofía crítica impone un nuevo enfoque de la educación que se convierte en un objetivo filosófico e histórico fundamental. (…) </a:t>
            </a:r>
            <a:r>
              <a:rPr lang="es-PE" dirty="0" smtClean="0"/>
              <a:t>como </a:t>
            </a:r>
            <a:r>
              <a:rPr lang="es-PE" dirty="0">
                <a:solidFill>
                  <a:srgbClr val="FF0000"/>
                </a:solidFill>
              </a:rPr>
              <a:t>salida del dogmatismo </a:t>
            </a:r>
            <a:r>
              <a:rPr lang="es-PE" dirty="0"/>
              <a:t>y de la minoría de edad. (…) cuando para el dogmatismo lo importante es la doctrina en la escuela o la tradición, y por lo tanto aprender pensamientos en vez de </a:t>
            </a:r>
            <a:r>
              <a:rPr lang="es-PE" dirty="0">
                <a:solidFill>
                  <a:srgbClr val="FF0000"/>
                </a:solidFill>
              </a:rPr>
              <a:t>aprender a pensar</a:t>
            </a:r>
            <a:r>
              <a:rPr lang="es-PE" dirty="0"/>
              <a:t>.” (</a:t>
            </a:r>
            <a:r>
              <a:rPr lang="es-PE" dirty="0" err="1"/>
              <a:t>Vandewalle</a:t>
            </a:r>
            <a:r>
              <a:rPr lang="es-PE" dirty="0"/>
              <a:t>, 2005, p.9)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545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000" dirty="0" err="1"/>
              <a:t>Agazzi</a:t>
            </a:r>
            <a:r>
              <a:rPr lang="es-PE" sz="2000" dirty="0"/>
              <a:t>, Aldo. </a:t>
            </a:r>
            <a:r>
              <a:rPr lang="es-PE" sz="2000" i="1" dirty="0"/>
              <a:t>Historia de la filosofía y de la pedagogía. Tomo II.</a:t>
            </a:r>
            <a:r>
              <a:rPr lang="es-PE" sz="2000" dirty="0"/>
              <a:t> Ed. Marfil, Valencia, 1966.</a:t>
            </a:r>
            <a:r>
              <a:rPr lang="es-PE" sz="800" dirty="0"/>
              <a:t/>
            </a:r>
            <a:br>
              <a:rPr lang="es-PE" sz="800" dirty="0"/>
            </a:br>
            <a:endParaRPr lang="es-PE" sz="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“El fin de la </a:t>
            </a:r>
            <a:r>
              <a:rPr lang="es-PE" dirty="0">
                <a:solidFill>
                  <a:srgbClr val="FF0000"/>
                </a:solidFill>
              </a:rPr>
              <a:t>educación</a:t>
            </a:r>
            <a:r>
              <a:rPr lang="es-PE" dirty="0"/>
              <a:t> es el mismo fin del hombre y de la historia (…) La moralidad, aun siendo propia del hombre, </a:t>
            </a:r>
            <a:r>
              <a:rPr lang="es-PE" dirty="0">
                <a:solidFill>
                  <a:srgbClr val="FF0000"/>
                </a:solidFill>
              </a:rPr>
              <a:t>no es un punto de partida sino el fruto de una conquista</a:t>
            </a:r>
            <a:r>
              <a:rPr lang="es-PE" dirty="0"/>
              <a:t>.” (1966, p.360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“Este es el lado individual de la educación; junto a él, está el del progreso universal del género humano, en cuya virtud los niños deben ser educados, no de acuerdo con el estado presente de la humanidad, sino </a:t>
            </a:r>
            <a:r>
              <a:rPr lang="es-PE" dirty="0">
                <a:solidFill>
                  <a:srgbClr val="FF0000"/>
                </a:solidFill>
              </a:rPr>
              <a:t>para un estado mejor y superior, posible en el futuro según el ideal de la humanidad </a:t>
            </a:r>
            <a:r>
              <a:rPr lang="es-PE" dirty="0"/>
              <a:t>y de su destino.” (1966, p.361)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28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¿Es la educación un asunto político?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90662"/>
            <a:ext cx="8191500" cy="51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</a:t>
            </a:r>
            <a:r>
              <a:rPr lang="es-PE" dirty="0" smtClean="0"/>
              <a:t>qué pasa con la educación </a:t>
            </a:r>
            <a:r>
              <a:rPr lang="es-PE" dirty="0" smtClean="0"/>
              <a:t>HOY?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1404937"/>
            <a:ext cx="7915275" cy="51534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734548" y="1404937"/>
            <a:ext cx="171451" cy="51534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8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>
            <a:noAutofit/>
          </a:bodyPr>
          <a:lstStyle/>
          <a:p>
            <a:r>
              <a:rPr lang="es-PE" sz="2000" dirty="0"/>
              <a:t>Figueroa, Maximiliano. </a:t>
            </a:r>
            <a:r>
              <a:rPr lang="es-PE" sz="2000" i="1" dirty="0"/>
              <a:t>Kant y el sentido ético de la educación. Una lectura en la época de la globalización.</a:t>
            </a:r>
            <a:r>
              <a:rPr lang="es-PE" sz="2000" dirty="0"/>
              <a:t> En: Persona y Sociedad, Universidad Alberto Hurtado, Vol. XX, Nº3, 2006, pp. 73-87. </a:t>
            </a:r>
            <a:br>
              <a:rPr lang="es-PE" sz="2000" dirty="0"/>
            </a:br>
            <a:r>
              <a:rPr lang="es-PE" sz="200" dirty="0"/>
              <a:t/>
            </a:r>
            <a:br>
              <a:rPr lang="es-PE" sz="200" dirty="0"/>
            </a:br>
            <a:endParaRPr lang="es-PE" sz="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325563"/>
            <a:ext cx="11391900" cy="50482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E" dirty="0"/>
              <a:t>“La creciente complejidad de las relaciones económicas a nivel mundial –que exigen mayor eficiencia y sofisticación técnica, productiva y comercial- intensifica el carácter competitivo de nuestras sociedades y el énfasis en </a:t>
            </a:r>
            <a:r>
              <a:rPr lang="es-PE" dirty="0">
                <a:solidFill>
                  <a:srgbClr val="FF0000"/>
                </a:solidFill>
              </a:rPr>
              <a:t>expectativas de utilidad económica </a:t>
            </a:r>
            <a:r>
              <a:rPr lang="es-PE" dirty="0"/>
              <a:t>que los sujetos y los gobiernos dirigen a la </a:t>
            </a:r>
            <a:r>
              <a:rPr lang="es-PE" dirty="0">
                <a:solidFill>
                  <a:srgbClr val="FF0000"/>
                </a:solidFill>
              </a:rPr>
              <a:t>educación</a:t>
            </a:r>
            <a:r>
              <a:rPr lang="es-PE" dirty="0"/>
              <a:t>.” (2006, p. 73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pPr marL="0" indent="0" algn="just">
              <a:buNone/>
            </a:pPr>
            <a:r>
              <a:rPr lang="es-PE" dirty="0"/>
              <a:t>“Si la educación se transforma en pura capacitación, lo que entonces se patentiza es el influjo que </a:t>
            </a:r>
            <a:r>
              <a:rPr lang="es-PE" dirty="0">
                <a:solidFill>
                  <a:srgbClr val="FF0000"/>
                </a:solidFill>
              </a:rPr>
              <a:t>la visión instrumental </a:t>
            </a:r>
            <a:r>
              <a:rPr lang="es-PE" dirty="0"/>
              <a:t>está ejerciendo sobre nosotros y nuestras expectativas, y, por lo tanto, el drástico deterioro o </a:t>
            </a:r>
            <a:r>
              <a:rPr lang="es-PE" dirty="0">
                <a:solidFill>
                  <a:srgbClr val="FF0000"/>
                </a:solidFill>
              </a:rPr>
              <a:t>empobrecimiento de sentido </a:t>
            </a:r>
            <a:r>
              <a:rPr lang="es-PE" dirty="0"/>
              <a:t>a que esta queda expuesta.” (2006, p. 74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pPr marL="0" indent="0" algn="just">
              <a:buNone/>
            </a:pPr>
            <a:r>
              <a:rPr lang="es-PE" dirty="0"/>
              <a:t>“Paradójicamente</a:t>
            </a:r>
            <a:r>
              <a:rPr lang="es-PE" dirty="0">
                <a:solidFill>
                  <a:srgbClr val="FF0000"/>
                </a:solidFill>
              </a:rPr>
              <a:t>, la vigencia de los cánones económico-utilitarios </a:t>
            </a:r>
            <a:r>
              <a:rPr lang="es-PE" dirty="0" smtClean="0">
                <a:solidFill>
                  <a:srgbClr val="FF0000"/>
                </a:solidFill>
              </a:rPr>
              <a:t>aparece</a:t>
            </a:r>
            <a:r>
              <a:rPr lang="es-PE" dirty="0">
                <a:solidFill>
                  <a:srgbClr val="FF0000"/>
                </a:solidFill>
              </a:rPr>
              <a:t>, en los hechos, fortaleciendo la desigualdad en el acceso y en la calidad de la educación</a:t>
            </a:r>
            <a:r>
              <a:rPr lang="es-PE" dirty="0"/>
              <a:t>. (…) Se hace inevitable esta retórica que vincula educación y desarrollo resulte sospechosa al no reflejar, al mismo tiempo, impulsos efectivos hacia la inclusión y equidad en el sistema educativo.” (2006, p.75)</a:t>
            </a:r>
          </a:p>
          <a:p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171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000" dirty="0"/>
              <a:t>Figueroa, Maximiliano. </a:t>
            </a:r>
            <a:r>
              <a:rPr lang="es-PE" sz="2000" i="1" dirty="0"/>
              <a:t>Kant y el sentido ético de la educación. Una lectura en la época de la globalización.</a:t>
            </a:r>
            <a:r>
              <a:rPr lang="es-PE" sz="2000" dirty="0"/>
              <a:t> En: Persona y Sociedad, Universidad Alberto Hurtado, Vol. XX, Nº3, 2006, pp. 73-87. </a:t>
            </a:r>
            <a:br>
              <a:rPr lang="es-PE" sz="2000" dirty="0"/>
            </a:br>
            <a:r>
              <a:rPr lang="es-PE" sz="200" dirty="0"/>
              <a:t/>
            </a:r>
            <a:br>
              <a:rPr lang="es-PE" sz="200" dirty="0"/>
            </a:br>
            <a:endParaRPr lang="es-PE" sz="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dirty="0"/>
              <a:t>“La palabra escuela proviene del vocablo griego </a:t>
            </a:r>
            <a:r>
              <a:rPr lang="es-PE" i="1" dirty="0" err="1"/>
              <a:t>scholé</a:t>
            </a:r>
            <a:r>
              <a:rPr lang="es-PE" dirty="0"/>
              <a:t> que se traduce como ocio, (…) el tiempo para </a:t>
            </a:r>
            <a:r>
              <a:rPr lang="es-PE" dirty="0">
                <a:solidFill>
                  <a:srgbClr val="FF0000"/>
                </a:solidFill>
              </a:rPr>
              <a:t>experimentarse como un ser libre a través de la realización de actividades promotoras de la excelencia humana, especialmente una: la práctica del pensar</a:t>
            </a:r>
            <a:r>
              <a:rPr lang="es-PE" dirty="0"/>
              <a:t>. (…) Si la escuela ha de hacer honor a su nombre, ha de articularse, en una medida no menor, como ese espacio institucional que propicia en los niños el desarrollo del pensar reflexivo como principio de moralización.” (2006, p. 86)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795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623887"/>
            <a:ext cx="10253663" cy="56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8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72" y="4237675"/>
            <a:ext cx="7292068" cy="19726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80987"/>
            <a:ext cx="9005888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3"/>
            <a:ext cx="3901168" cy="1055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1" y="1299482"/>
            <a:ext cx="9753086" cy="51158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72000" y="6139543"/>
            <a:ext cx="6154677" cy="275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01783" y="2651759"/>
            <a:ext cx="9524894" cy="1319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71509" y="3971108"/>
            <a:ext cx="2612571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643154" y="4264286"/>
            <a:ext cx="5083523" cy="24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201783" y="4506686"/>
            <a:ext cx="9524894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92686" y="4794069"/>
            <a:ext cx="3933991" cy="22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01783" y="5087247"/>
            <a:ext cx="1763486" cy="229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643154" y="5323385"/>
            <a:ext cx="5083523" cy="254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201783" y="5577840"/>
            <a:ext cx="9524894" cy="78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451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3600" dirty="0" smtClean="0"/>
              <a:t>Reflexión final: ¿qué pasa con la educación en Perú?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828"/>
            <a:ext cx="7648897" cy="32494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9" y="2050828"/>
            <a:ext cx="5210175" cy="325268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¿Es la educación un asunto político?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93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3600" dirty="0" smtClean="0"/>
              <a:t>Reflexión final: ¿qué pasa con la educación en Perú?</a:t>
            </a:r>
            <a:endParaRPr lang="es-PE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8" y="1927759"/>
            <a:ext cx="9442579" cy="4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431798" y="758819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¿Qué puedo </a:t>
            </a:r>
            <a:r>
              <a:rPr lang="es-PE" dirty="0">
                <a:solidFill>
                  <a:srgbClr val="00B050"/>
                </a:solidFill>
              </a:rPr>
              <a:t>conocer</a:t>
            </a:r>
            <a:r>
              <a:rPr lang="es-PE" dirty="0"/>
              <a:t>?                                    (Campo de la Metafísica)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¿Qué debo </a:t>
            </a:r>
            <a:r>
              <a:rPr lang="es-PE" dirty="0">
                <a:solidFill>
                  <a:srgbClr val="00B050"/>
                </a:solidFill>
              </a:rPr>
              <a:t>hacer</a:t>
            </a:r>
            <a:r>
              <a:rPr lang="es-PE" dirty="0"/>
              <a:t>?		          (Campo de la Moral)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¿Qué puedo </a:t>
            </a:r>
            <a:r>
              <a:rPr lang="es-PE" dirty="0">
                <a:solidFill>
                  <a:srgbClr val="00B050"/>
                </a:solidFill>
              </a:rPr>
              <a:t>esperar</a:t>
            </a:r>
            <a:r>
              <a:rPr lang="es-PE" dirty="0"/>
              <a:t>?		          (Campo de la Religión)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¿Qué es el ser </a:t>
            </a:r>
            <a:r>
              <a:rPr lang="es-PE" dirty="0">
                <a:solidFill>
                  <a:srgbClr val="00B050"/>
                </a:solidFill>
              </a:rPr>
              <a:t>humano</a:t>
            </a:r>
            <a:r>
              <a:rPr lang="es-PE" dirty="0"/>
              <a:t>?                                (Campo de la Antropología)</a:t>
            </a:r>
          </a:p>
          <a:p>
            <a:endParaRPr lang="es-PE" dirty="0"/>
          </a:p>
        </p:txBody>
      </p:sp>
      <p:sp>
        <p:nvSpPr>
          <p:cNvPr id="17" name="Flecha derecha 16"/>
          <p:cNvSpPr/>
          <p:nvPr/>
        </p:nvSpPr>
        <p:spPr>
          <a:xfrm>
            <a:off x="5168102" y="5037868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5168102" y="5787857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0" name="Flecha derecha 19"/>
          <p:cNvSpPr/>
          <p:nvPr/>
        </p:nvSpPr>
        <p:spPr>
          <a:xfrm>
            <a:off x="5198546" y="3358951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1" name="Flecha derecha 20"/>
          <p:cNvSpPr/>
          <p:nvPr/>
        </p:nvSpPr>
        <p:spPr>
          <a:xfrm>
            <a:off x="5198546" y="4209994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84" y="36716"/>
            <a:ext cx="7138460" cy="29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El proyecto Crítico de Kant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13572" y="3646723"/>
            <a:ext cx="5296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/>
              <a:t>Arquitectónica de la Razón</a:t>
            </a:r>
            <a:endParaRPr lang="es-PE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976057" y="3646724"/>
            <a:ext cx="5996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/>
              <a:t>Invitación a la autonomía/libertad</a:t>
            </a:r>
            <a:endParaRPr lang="es-PE" sz="4000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724150" y="2041739"/>
            <a:ext cx="2221464" cy="1406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811215" y="2047325"/>
            <a:ext cx="2008935" cy="1400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81158" y="214291"/>
            <a:ext cx="850112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/>
              <a:t>Kant recibe la tradición alemana </a:t>
            </a:r>
            <a:r>
              <a:rPr lang="es-PE" sz="1400" dirty="0">
                <a:solidFill>
                  <a:srgbClr val="C00000"/>
                </a:solidFill>
              </a:rPr>
              <a:t>racionalista</a:t>
            </a:r>
            <a:r>
              <a:rPr lang="es-PE" sz="1400" dirty="0"/>
              <a:t>. Lo que sostiene esta tradición es que </a:t>
            </a:r>
            <a:r>
              <a:rPr lang="es-PE" sz="1400" dirty="0">
                <a:solidFill>
                  <a:srgbClr val="C00000"/>
                </a:solidFill>
              </a:rPr>
              <a:t>existen ideas innatas</a:t>
            </a:r>
            <a:r>
              <a:rPr lang="es-PE" sz="1400" dirty="0"/>
              <a:t> a la razón, de modo que no necesito salir de mi razón para tener conocimiento de la realidad, en este sentido, se prescinde totalmente de la experiencia.</a:t>
            </a:r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r>
              <a:rPr lang="es-PE" sz="1400" dirty="0"/>
              <a:t>Los mercaderes ingleses llevaron a </a:t>
            </a:r>
            <a:r>
              <a:rPr lang="es-PE" sz="1400" dirty="0" err="1"/>
              <a:t>Köningsberg</a:t>
            </a:r>
            <a:r>
              <a:rPr lang="es-PE" sz="1400" dirty="0"/>
              <a:t> los textos de </a:t>
            </a:r>
            <a:r>
              <a:rPr lang="es-PE" sz="1400" dirty="0" err="1"/>
              <a:t>Hume</a:t>
            </a:r>
            <a:r>
              <a:rPr lang="es-PE" sz="1400" dirty="0"/>
              <a:t>, el escéptico </a:t>
            </a:r>
            <a:r>
              <a:rPr lang="es-PE" sz="1400" dirty="0">
                <a:solidFill>
                  <a:srgbClr val="C00000"/>
                </a:solidFill>
              </a:rPr>
              <a:t>empirista</a:t>
            </a:r>
            <a:r>
              <a:rPr lang="es-PE" sz="1400" dirty="0"/>
              <a:t>. Al removerle las convicciones racionalistas (como por ejemplo, la idea de causalidad), Kant declara que </a:t>
            </a:r>
            <a:r>
              <a:rPr lang="es-PE" sz="1400" dirty="0" err="1"/>
              <a:t>Hume</a:t>
            </a:r>
            <a:r>
              <a:rPr lang="es-PE" sz="1400" dirty="0"/>
              <a:t> le ha despertado de su sueño dogmático</a:t>
            </a:r>
            <a:r>
              <a:rPr lang="es-PE" sz="1400" dirty="0">
                <a:solidFill>
                  <a:srgbClr val="C00000"/>
                </a:solidFill>
              </a:rPr>
              <a:t>: NO HAY IDEAS INNATAS</a:t>
            </a:r>
            <a:r>
              <a:rPr lang="es-PE" sz="1400" dirty="0"/>
              <a:t>, su origen se encuentra en la experiencia. Mientras los racionalistas consideraban las ideas innatas como intuiciones racionales, los empiristas creen en una intuición sensible. </a:t>
            </a:r>
            <a:r>
              <a:rPr lang="es-PE" sz="1400" dirty="0">
                <a:solidFill>
                  <a:srgbClr val="00B050"/>
                </a:solidFill>
              </a:rPr>
              <a:t>Kant, de algún modo, sintetiza ambas corrientes.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268760"/>
            <a:ext cx="88783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ángulo 1"/>
          <p:cNvSpPr/>
          <p:nvPr/>
        </p:nvSpPr>
        <p:spPr>
          <a:xfrm>
            <a:off x="2855640" y="1271108"/>
            <a:ext cx="2376264" cy="357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2135560" y="4725144"/>
            <a:ext cx="27363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9120336" y="2708920"/>
            <a:ext cx="108012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24033" y="29673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Éste sería el ámbito de la C.R.P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3" y="1500188"/>
            <a:ext cx="8715435" cy="5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ángulo 1"/>
          <p:cNvSpPr/>
          <p:nvPr/>
        </p:nvSpPr>
        <p:spPr>
          <a:xfrm>
            <a:off x="1738282" y="3933056"/>
            <a:ext cx="8929718" cy="271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5" name="Conector angular 4"/>
          <p:cNvCxnSpPr/>
          <p:nvPr/>
        </p:nvCxnSpPr>
        <p:spPr>
          <a:xfrm rot="16200000" flipV="1">
            <a:off x="7659160" y="1751800"/>
            <a:ext cx="2994360" cy="108012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7" y="602432"/>
            <a:ext cx="10791744" cy="303611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771900"/>
            <a:ext cx="7562850" cy="23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7" y="2147207"/>
            <a:ext cx="11333476" cy="24216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61473" y="3187957"/>
            <a:ext cx="8874470" cy="3545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03464" y="3523861"/>
            <a:ext cx="11132479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03464" y="3859763"/>
            <a:ext cx="3526972" cy="33590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027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6">
              <a:lumMod val="60000"/>
              <a:lumOff val="4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1060</Words>
  <Application>Microsoft Office PowerPoint</Application>
  <PresentationFormat>Panorámica</PresentationFormat>
  <Paragraphs>73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Kant:  Ilustración,  Proyecto Crítico  y Educación</vt:lpstr>
      <vt:lpstr>¿Es la educación un asunto político?</vt:lpstr>
      <vt:lpstr>Reflexión final: ¿qué pasa con la educación en Perú?</vt:lpstr>
      <vt:lpstr>Presentación de PowerPoint</vt:lpstr>
      <vt:lpstr>El proyecto Crítico de Kant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Kant, I. Lecciones de ética. Editorial Crítica, Barcelona, 1988. </vt:lpstr>
      <vt:lpstr>Kant, I. Lecciones de ética. Editorial Crítica, Barcelona, 1988. </vt:lpstr>
      <vt:lpstr>Kant, I. Lecciones de ética. Editorial Crítica, Barcelona, 1988. </vt:lpstr>
      <vt:lpstr>Vandewalle, Bernard. Kant. Educación y crítica. Ed. Nueva Visión, Buenos Aires, 2005. </vt:lpstr>
      <vt:lpstr>Agazzi, Aldo. Historia de la filosofía y de la pedagogía. Tomo II. Ed. Marfil, Valencia, 1966. </vt:lpstr>
      <vt:lpstr>¿qué pasa con la educación HOY?</vt:lpstr>
      <vt:lpstr>Figueroa, Maximiliano. Kant y el sentido ético de la educación. Una lectura en la época de la globalización. En: Persona y Sociedad, Universidad Alberto Hurtado, Vol. XX, Nº3, 2006, pp. 73-87.   </vt:lpstr>
      <vt:lpstr>Figueroa, Maximiliano. Kant y el sentido ético de la educación. Una lectura en la época de la globalización. En: Persona y Sociedad, Universidad Alberto Hurtado, Vol. XX, Nº3, 2006, pp. 73-87.   </vt:lpstr>
      <vt:lpstr>Presentación de PowerPoint</vt:lpstr>
      <vt:lpstr>Presentación de PowerPoint</vt:lpstr>
      <vt:lpstr>Presentación de PowerPoint</vt:lpstr>
      <vt:lpstr>Reflexión final: ¿qué pasa con la educación en Perú?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43</cp:revision>
  <dcterms:created xsi:type="dcterms:W3CDTF">2023-04-13T07:34:46Z</dcterms:created>
  <dcterms:modified xsi:type="dcterms:W3CDTF">2023-05-21T18:08:02Z</dcterms:modified>
</cp:coreProperties>
</file>