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91" r:id="rId4"/>
    <p:sldId id="265" r:id="rId5"/>
    <p:sldId id="289" r:id="rId6"/>
    <p:sldId id="270" r:id="rId7"/>
    <p:sldId id="268" r:id="rId8"/>
    <p:sldId id="266" r:id="rId9"/>
    <p:sldId id="290" r:id="rId10"/>
    <p:sldId id="271" r:id="rId11"/>
    <p:sldId id="257" r:id="rId12"/>
    <p:sldId id="258" r:id="rId13"/>
    <p:sldId id="272" r:id="rId14"/>
    <p:sldId id="273" r:id="rId15"/>
    <p:sldId id="274" r:id="rId16"/>
    <p:sldId id="275" r:id="rId17"/>
    <p:sldId id="260" r:id="rId18"/>
    <p:sldId id="276" r:id="rId19"/>
    <p:sldId id="261" r:id="rId20"/>
    <p:sldId id="277" r:id="rId21"/>
    <p:sldId id="262" r:id="rId22"/>
    <p:sldId id="278" r:id="rId23"/>
    <p:sldId id="279" r:id="rId24"/>
    <p:sldId id="280" r:id="rId25"/>
    <p:sldId id="281" r:id="rId26"/>
    <p:sldId id="263" r:id="rId27"/>
    <p:sldId id="293" r:id="rId28"/>
    <p:sldId id="294" r:id="rId29"/>
    <p:sldId id="295" r:id="rId30"/>
    <p:sldId id="296" r:id="rId31"/>
    <p:sldId id="297" r:id="rId32"/>
    <p:sldId id="299" r:id="rId33"/>
    <p:sldId id="301" r:id="rId34"/>
    <p:sldId id="302" r:id="rId35"/>
    <p:sldId id="304" r:id="rId36"/>
    <p:sldId id="321" r:id="rId37"/>
    <p:sldId id="306" r:id="rId38"/>
    <p:sldId id="308" r:id="rId39"/>
    <p:sldId id="309" r:id="rId40"/>
    <p:sldId id="310" r:id="rId41"/>
    <p:sldId id="311" r:id="rId42"/>
    <p:sldId id="312" r:id="rId43"/>
    <p:sldId id="313" r:id="rId44"/>
    <p:sldId id="314" r:id="rId45"/>
    <p:sldId id="316" r:id="rId46"/>
    <p:sldId id="318" r:id="rId47"/>
    <p:sldId id="322" r:id="rId48"/>
    <p:sldId id="320" r:id="rId4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36" autoAdjust="0"/>
    <p:restoredTop sz="94660"/>
  </p:normalViewPr>
  <p:slideViewPr>
    <p:cSldViewPr snapToGrid="0">
      <p:cViewPr varScale="1">
        <p:scale>
          <a:sx n="58" d="100"/>
          <a:sy n="58"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4/10/2023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57829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4/10/2023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57515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4/10/2023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45305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4/10/2023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924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0E97E01-ED5A-4091-B4B5-A906FD824320}" type="datetimeFigureOut">
              <a:rPr lang="es-PE" smtClean="0"/>
              <a:t>4/10/2023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187517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C0E97E01-ED5A-4091-B4B5-A906FD824320}" type="datetimeFigureOut">
              <a:rPr lang="es-PE" smtClean="0"/>
              <a:t>4/10/2023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8733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C0E97E01-ED5A-4091-B4B5-A906FD824320}" type="datetimeFigureOut">
              <a:rPr lang="es-PE" smtClean="0"/>
              <a:t>4/10/2023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92620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C0E97E01-ED5A-4091-B4B5-A906FD824320}" type="datetimeFigureOut">
              <a:rPr lang="es-PE" smtClean="0"/>
              <a:t>4/10/2023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60482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0E97E01-ED5A-4091-B4B5-A906FD824320}" type="datetimeFigureOut">
              <a:rPr lang="es-PE" smtClean="0"/>
              <a:t>4/10/2023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7343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4/10/2023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81721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4/10/2023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54249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97E01-ED5A-4091-B4B5-A906FD824320}" type="datetimeFigureOut">
              <a:rPr lang="es-PE" smtClean="0"/>
              <a:t>4/10/2023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1CB85-0BF8-43F2-B5E4-1CF710630E9E}" type="slidenum">
              <a:rPr lang="es-PE" smtClean="0"/>
              <a:t>‹Nº›</a:t>
            </a:fld>
            <a:endParaRPr lang="es-PE"/>
          </a:p>
        </p:txBody>
      </p:sp>
    </p:spTree>
    <p:extLst>
      <p:ext uri="{BB962C8B-B14F-4D97-AF65-F5344CB8AC3E}">
        <p14:creationId xmlns:p14="http://schemas.microsoft.com/office/powerpoint/2010/main" val="261431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2289"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pic>
        <p:nvPicPr>
          <p:cNvPr id="6" name="Imagen 5"/>
          <p:cNvPicPr>
            <a:picLocks noChangeAspect="1"/>
          </p:cNvPicPr>
          <p:nvPr/>
        </p:nvPicPr>
        <p:blipFill>
          <a:blip r:embed="rId4"/>
          <a:stretch>
            <a:fillRect/>
          </a:stretch>
        </p:blipFill>
        <p:spPr>
          <a:xfrm>
            <a:off x="3424315" y="4556973"/>
            <a:ext cx="5950603" cy="1730785"/>
          </a:xfrm>
          <a:prstGeom prst="rect">
            <a:avLst/>
          </a:prstGeom>
        </p:spPr>
      </p:pic>
      <p:sp>
        <p:nvSpPr>
          <p:cNvPr id="2" name="Rectángulo 1"/>
          <p:cNvSpPr/>
          <p:nvPr/>
        </p:nvSpPr>
        <p:spPr>
          <a:xfrm>
            <a:off x="3558535" y="4556973"/>
            <a:ext cx="5348982" cy="1730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p:cNvPicPr>
            <a:picLocks noChangeAspect="1"/>
          </p:cNvPicPr>
          <p:nvPr/>
        </p:nvPicPr>
        <p:blipFill>
          <a:blip r:embed="rId5"/>
          <a:stretch>
            <a:fillRect/>
          </a:stretch>
        </p:blipFill>
        <p:spPr>
          <a:xfrm>
            <a:off x="7089879" y="411331"/>
            <a:ext cx="3091225" cy="3742989"/>
          </a:xfrm>
          <a:prstGeom prst="rect">
            <a:avLst/>
          </a:prstGeom>
        </p:spPr>
      </p:pic>
      <p:pic>
        <p:nvPicPr>
          <p:cNvPr id="7" name="Imagen 6"/>
          <p:cNvPicPr>
            <a:picLocks noChangeAspect="1"/>
          </p:cNvPicPr>
          <p:nvPr/>
        </p:nvPicPr>
        <p:blipFill>
          <a:blip r:embed="rId6"/>
          <a:stretch>
            <a:fillRect/>
          </a:stretch>
        </p:blipFill>
        <p:spPr>
          <a:xfrm>
            <a:off x="1424065" y="2982431"/>
            <a:ext cx="4000500" cy="1390650"/>
          </a:xfrm>
          <a:prstGeom prst="rect">
            <a:avLst/>
          </a:prstGeom>
        </p:spPr>
      </p:pic>
    </p:spTree>
    <p:extLst>
      <p:ext uri="{BB962C8B-B14F-4D97-AF65-F5344CB8AC3E}">
        <p14:creationId xmlns:p14="http://schemas.microsoft.com/office/powerpoint/2010/main" val="2798650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5981700" y="4545106"/>
            <a:ext cx="53721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609602" y="4545106"/>
            <a:ext cx="234223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058039" y="4656744"/>
            <a:ext cx="3299011" cy="646331"/>
          </a:xfrm>
          <a:prstGeom prst="rect">
            <a:avLst/>
          </a:prstGeom>
          <a:noFill/>
        </p:spPr>
        <p:txBody>
          <a:bodyPr wrap="square" rtlCol="0">
            <a:spAutoFit/>
          </a:bodyPr>
          <a:lstStyle/>
          <a:p>
            <a:r>
              <a:rPr lang="es-PE" dirty="0" smtClean="0"/>
              <a:t>Encantamiento</a:t>
            </a:r>
          </a:p>
          <a:p>
            <a:r>
              <a:rPr lang="es-PE" dirty="0" smtClean="0"/>
              <a:t>Yo Poroso/vulnerable</a:t>
            </a:r>
            <a:endParaRPr lang="es-PE" dirty="0"/>
          </a:p>
        </p:txBody>
      </p:sp>
      <p:sp>
        <p:nvSpPr>
          <p:cNvPr id="36" name="CuadroTexto 35"/>
          <p:cNvSpPr txBox="1"/>
          <p:nvPr/>
        </p:nvSpPr>
        <p:spPr>
          <a:xfrm>
            <a:off x="7642411" y="4652350"/>
            <a:ext cx="3299011" cy="646331"/>
          </a:xfrm>
          <a:prstGeom prst="rect">
            <a:avLst/>
          </a:prstGeom>
          <a:noFill/>
        </p:spPr>
        <p:txBody>
          <a:bodyPr wrap="square" rtlCol="0">
            <a:spAutoFit/>
          </a:bodyPr>
          <a:lstStyle/>
          <a:p>
            <a:r>
              <a:rPr lang="es-PE" dirty="0" smtClean="0"/>
              <a:t>Des - Encantamiento</a:t>
            </a:r>
          </a:p>
          <a:p>
            <a:r>
              <a:rPr lang="es-PE" dirty="0" smtClean="0"/>
              <a:t>Yo Blindado / impermeable</a:t>
            </a:r>
            <a:endParaRPr lang="es-PE" dirty="0"/>
          </a:p>
        </p:txBody>
      </p:sp>
      <p:pic>
        <p:nvPicPr>
          <p:cNvPr id="40" name="Imagen 39"/>
          <p:cNvPicPr>
            <a:picLocks noChangeAspect="1"/>
          </p:cNvPicPr>
          <p:nvPr/>
        </p:nvPicPr>
        <p:blipFill>
          <a:blip r:embed="rId2"/>
          <a:stretch>
            <a:fillRect/>
          </a:stretch>
        </p:blipFill>
        <p:spPr>
          <a:xfrm>
            <a:off x="2263417" y="6006353"/>
            <a:ext cx="7436566" cy="573741"/>
          </a:xfrm>
          <a:prstGeom prst="rect">
            <a:avLst/>
          </a:prstGeom>
        </p:spPr>
      </p:pic>
      <p:sp>
        <p:nvSpPr>
          <p:cNvPr id="41" name="Rectángulo 40"/>
          <p:cNvSpPr/>
          <p:nvPr/>
        </p:nvSpPr>
        <p:spPr>
          <a:xfrm>
            <a:off x="7023848" y="6293223"/>
            <a:ext cx="2676135" cy="286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chemeClr val="tx1"/>
                </a:solidFill>
              </a:rPr>
              <a:t>p. 188</a:t>
            </a:r>
            <a:endParaRPr lang="es-PE" dirty="0">
              <a:solidFill>
                <a:schemeClr val="tx1"/>
              </a:solidFill>
            </a:endParaRPr>
          </a:p>
        </p:txBody>
      </p:sp>
      <p:sp>
        <p:nvSpPr>
          <p:cNvPr id="42" name="CuadroTexto 41"/>
          <p:cNvSpPr txBox="1"/>
          <p:nvPr/>
        </p:nvSpPr>
        <p:spPr>
          <a:xfrm>
            <a:off x="3317042" y="4340633"/>
            <a:ext cx="2810435" cy="369332"/>
          </a:xfrm>
          <a:prstGeom prst="rect">
            <a:avLst/>
          </a:prstGeom>
          <a:noFill/>
        </p:spPr>
        <p:txBody>
          <a:bodyPr wrap="square" rtlCol="0">
            <a:spAutoFit/>
          </a:bodyPr>
          <a:lstStyle/>
          <a:p>
            <a:r>
              <a:rPr lang="es-PE" dirty="0" smtClean="0">
                <a:solidFill>
                  <a:srgbClr val="FF0000"/>
                </a:solidFill>
              </a:rPr>
              <a:t>Proceso de desinserción</a:t>
            </a:r>
            <a:endParaRPr lang="es-PE" dirty="0">
              <a:solidFill>
                <a:srgbClr val="FF0000"/>
              </a:solidFill>
            </a:endParaRPr>
          </a:p>
        </p:txBody>
      </p:sp>
      <p:sp>
        <p:nvSpPr>
          <p:cNvPr id="4" name="CuadroTexto 3"/>
          <p:cNvSpPr txBox="1"/>
          <p:nvPr/>
        </p:nvSpPr>
        <p:spPr>
          <a:xfrm>
            <a:off x="2014817" y="55554"/>
            <a:ext cx="9412941" cy="369332"/>
          </a:xfrm>
          <a:prstGeom prst="rect">
            <a:avLst/>
          </a:prstGeom>
          <a:noFill/>
        </p:spPr>
        <p:txBody>
          <a:bodyPr wrap="square" rtlCol="0">
            <a:spAutoFit/>
          </a:bodyPr>
          <a:lstStyle/>
          <a:p>
            <a:r>
              <a:rPr lang="es-PE" dirty="0" smtClean="0">
                <a:solidFill>
                  <a:schemeClr val="bg1">
                    <a:lumMod val="75000"/>
                  </a:schemeClr>
                </a:solidFill>
              </a:rPr>
              <a:t>*Notar imposibilidad de plasmar linealmente un proceso cronológicamente irregular.</a:t>
            </a:r>
            <a:endParaRPr lang="es-PE" dirty="0">
              <a:solidFill>
                <a:schemeClr val="bg1">
                  <a:lumMod val="75000"/>
                </a:schemeClr>
              </a:solidFill>
            </a:endParaRPr>
          </a:p>
        </p:txBody>
      </p:sp>
      <p:sp>
        <p:nvSpPr>
          <p:cNvPr id="34" name="CuadroTexto 33"/>
          <p:cNvSpPr txBox="1"/>
          <p:nvPr/>
        </p:nvSpPr>
        <p:spPr>
          <a:xfrm>
            <a:off x="10483103" y="3791531"/>
            <a:ext cx="1741394" cy="646331"/>
          </a:xfrm>
          <a:prstGeom prst="rect">
            <a:avLst/>
          </a:prstGeom>
          <a:noFill/>
        </p:spPr>
        <p:txBody>
          <a:bodyPr wrap="square" rtlCol="0">
            <a:spAutoFit/>
          </a:bodyPr>
          <a:lstStyle/>
          <a:p>
            <a:r>
              <a:rPr lang="es-PE" dirty="0" smtClean="0">
                <a:solidFill>
                  <a:schemeClr val="accent6"/>
                </a:solidFill>
              </a:rPr>
              <a:t>Intentos de Re-Encantamiento</a:t>
            </a:r>
            <a:endParaRPr lang="es-PE" dirty="0">
              <a:solidFill>
                <a:schemeClr val="accent6"/>
              </a:solidFill>
            </a:endParaRPr>
          </a:p>
        </p:txBody>
      </p:sp>
    </p:spTree>
    <p:extLst>
      <p:ext uri="{BB962C8B-B14F-4D97-AF65-F5344CB8AC3E}">
        <p14:creationId xmlns:p14="http://schemas.microsoft.com/office/powerpoint/2010/main" val="1576520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08745" y="414722"/>
            <a:ext cx="10401591" cy="789195"/>
          </a:xfrm>
          <a:prstGeom prst="rect">
            <a:avLst/>
          </a:prstGeom>
        </p:spPr>
      </p:pic>
      <p:pic>
        <p:nvPicPr>
          <p:cNvPr id="4" name="Imagen 3"/>
          <p:cNvPicPr>
            <a:picLocks noChangeAspect="1"/>
          </p:cNvPicPr>
          <p:nvPr/>
        </p:nvPicPr>
        <p:blipFill>
          <a:blip r:embed="rId3"/>
          <a:stretch>
            <a:fillRect/>
          </a:stretch>
        </p:blipFill>
        <p:spPr>
          <a:xfrm>
            <a:off x="959184" y="5265837"/>
            <a:ext cx="10251152" cy="685487"/>
          </a:xfrm>
          <a:prstGeom prst="rect">
            <a:avLst/>
          </a:prstGeom>
        </p:spPr>
      </p:pic>
      <p:sp>
        <p:nvSpPr>
          <p:cNvPr id="5" name="Rectángulo 4"/>
          <p:cNvSpPr/>
          <p:nvPr/>
        </p:nvSpPr>
        <p:spPr>
          <a:xfrm>
            <a:off x="1150571" y="6097679"/>
            <a:ext cx="4334995" cy="2767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CuadroTexto 7"/>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a:endCxn id="4" idx="3"/>
          </p:cNvCxnSpPr>
          <p:nvPr/>
        </p:nvCxnSpPr>
        <p:spPr>
          <a:xfrm>
            <a:off x="5485566" y="5608580"/>
            <a:ext cx="5724770"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959184" y="5968607"/>
            <a:ext cx="2996128" cy="228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959184" y="5265837"/>
            <a:ext cx="4274968" cy="342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4"/>
          <a:stretch>
            <a:fillRect/>
          </a:stretch>
        </p:blipFill>
        <p:spPr>
          <a:xfrm>
            <a:off x="3033467" y="1546660"/>
            <a:ext cx="6063236" cy="3363380"/>
          </a:xfrm>
          <a:prstGeom prst="rect">
            <a:avLst/>
          </a:prstGeom>
        </p:spPr>
      </p:pic>
    </p:spTree>
    <p:extLst>
      <p:ext uri="{BB962C8B-B14F-4D97-AF65-F5344CB8AC3E}">
        <p14:creationId xmlns:p14="http://schemas.microsoft.com/office/powerpoint/2010/main" val="852080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8822" y="960363"/>
            <a:ext cx="11458430" cy="4100734"/>
          </a:xfrm>
          <a:prstGeom prst="rect">
            <a:avLst/>
          </a:prstGeom>
        </p:spPr>
      </p:pic>
      <p:pic>
        <p:nvPicPr>
          <p:cNvPr id="3" name="Imagen 2"/>
          <p:cNvPicPr>
            <a:picLocks noChangeAspect="1"/>
          </p:cNvPicPr>
          <p:nvPr/>
        </p:nvPicPr>
        <p:blipFill>
          <a:blip r:embed="rId3"/>
          <a:stretch>
            <a:fillRect/>
          </a:stretch>
        </p:blipFill>
        <p:spPr>
          <a:xfrm>
            <a:off x="665394" y="5061097"/>
            <a:ext cx="7901359" cy="538729"/>
          </a:xfrm>
          <a:prstGeom prst="rect">
            <a:avLst/>
          </a:prstGeom>
        </p:spPr>
      </p:pic>
      <p:sp>
        <p:nvSpPr>
          <p:cNvPr id="4" name="CuadroTexto 3"/>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p:nvPr/>
        </p:nvCxnSpPr>
        <p:spPr>
          <a:xfrm>
            <a:off x="4274288" y="1701209"/>
            <a:ext cx="45294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665394" y="2130056"/>
            <a:ext cx="39278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3533553" y="2980661"/>
            <a:ext cx="79070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65394" y="3384697"/>
            <a:ext cx="69557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871180" y="3384697"/>
            <a:ext cx="356945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flipV="1">
            <a:off x="665394" y="3742660"/>
            <a:ext cx="6543480" cy="4961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921961" y="5061097"/>
            <a:ext cx="26058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1686910" y="5990897"/>
            <a:ext cx="8481849" cy="461665"/>
          </a:xfrm>
          <a:prstGeom prst="rect">
            <a:avLst/>
          </a:prstGeom>
          <a:noFill/>
        </p:spPr>
        <p:txBody>
          <a:bodyPr wrap="square" rtlCol="0">
            <a:spAutoFit/>
          </a:bodyPr>
          <a:lstStyle/>
          <a:p>
            <a:pPr algn="ctr"/>
            <a:r>
              <a:rPr lang="es-PE" sz="2400" dirty="0" smtClean="0">
                <a:solidFill>
                  <a:schemeClr val="bg1">
                    <a:lumMod val="75000"/>
                  </a:schemeClr>
                </a:solidFill>
              </a:rPr>
              <a:t>Desinserción de lo encantado: Razón y Libertad</a:t>
            </a:r>
            <a:endParaRPr lang="es-PE" sz="2400" dirty="0">
              <a:solidFill>
                <a:schemeClr val="bg1">
                  <a:lumMod val="75000"/>
                </a:schemeClr>
              </a:solidFill>
            </a:endParaRPr>
          </a:p>
        </p:txBody>
      </p:sp>
      <p:sp>
        <p:nvSpPr>
          <p:cNvPr id="7" name="Rectángulo 6"/>
          <p:cNvSpPr/>
          <p:nvPr/>
        </p:nvSpPr>
        <p:spPr>
          <a:xfrm>
            <a:off x="6164317" y="2538248"/>
            <a:ext cx="3862552" cy="4424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10717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98781" y="138072"/>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
        <p:nvSpPr>
          <p:cNvPr id="3" name="CuadroTexto 2"/>
          <p:cNvSpPr txBox="1"/>
          <p:nvPr/>
        </p:nvSpPr>
        <p:spPr>
          <a:xfrm>
            <a:off x="258161" y="1274224"/>
            <a:ext cx="4644915" cy="5909310"/>
          </a:xfrm>
          <a:prstGeom prst="rect">
            <a:avLst/>
          </a:prstGeom>
          <a:noFill/>
        </p:spPr>
        <p:txBody>
          <a:bodyPr wrap="square" rtlCol="0">
            <a:spAutoFit/>
          </a:bodyPr>
          <a:lstStyle/>
          <a:p>
            <a:pPr marL="285750" indent="-285750">
              <a:buFontTx/>
              <a:buChar char="-"/>
            </a:pPr>
            <a:r>
              <a:rPr lang="es-PE" sz="5400" dirty="0" smtClean="0"/>
              <a:t>Socialmente</a:t>
            </a:r>
          </a:p>
          <a:p>
            <a:endParaRPr lang="es-PE" sz="5400" dirty="0" smtClean="0"/>
          </a:p>
          <a:p>
            <a:pPr marL="285750" indent="-285750">
              <a:buFontTx/>
              <a:buChar char="-"/>
            </a:pPr>
            <a:r>
              <a:rPr lang="es-PE" sz="5400" dirty="0" smtClean="0"/>
              <a:t>Cósmicamente</a:t>
            </a:r>
          </a:p>
          <a:p>
            <a:endParaRPr lang="es-PE" sz="5400" dirty="0" smtClean="0"/>
          </a:p>
          <a:p>
            <a:pPr marL="285750" indent="-285750">
              <a:buFontTx/>
              <a:buChar char="-"/>
            </a:pPr>
            <a:r>
              <a:rPr lang="es-PE" sz="5400" dirty="0" smtClean="0"/>
              <a:t>Sobre idea del Bien</a:t>
            </a:r>
            <a:endParaRPr lang="es-PE" sz="5400" dirty="0"/>
          </a:p>
          <a:p>
            <a:pPr marL="285750" indent="-285750">
              <a:buFontTx/>
              <a:buChar char="-"/>
            </a:pPr>
            <a:endParaRPr lang="es-PE" sz="5400" dirty="0"/>
          </a:p>
        </p:txBody>
      </p:sp>
      <p:sp>
        <p:nvSpPr>
          <p:cNvPr id="4" name="CuadroTexto 3"/>
          <p:cNvSpPr txBox="1"/>
          <p:nvPr/>
        </p:nvSpPr>
        <p:spPr>
          <a:xfrm>
            <a:off x="5046840" y="962344"/>
            <a:ext cx="7145160" cy="6247864"/>
          </a:xfrm>
          <a:prstGeom prst="rect">
            <a:avLst/>
          </a:prstGeom>
          <a:noFill/>
        </p:spPr>
        <p:txBody>
          <a:bodyPr wrap="square" rtlCol="0">
            <a:spAutoFit/>
          </a:bodyPr>
          <a:lstStyle/>
          <a:p>
            <a:r>
              <a:rPr lang="en-US" sz="1600" dirty="0" smtClean="0"/>
              <a:t>Karl Jaspers; "The </a:t>
            </a:r>
            <a:r>
              <a:rPr lang="en-US" sz="1600" dirty="0"/>
              <a:t>Origin and Goal of History," </a:t>
            </a:r>
            <a:r>
              <a:rPr lang="en-US" sz="1600" dirty="0" smtClean="0"/>
              <a:t>1949. </a:t>
            </a:r>
            <a:r>
              <a:rPr lang="en-US" sz="1600" dirty="0" smtClean="0">
                <a:solidFill>
                  <a:schemeClr val="bg1">
                    <a:lumMod val="75000"/>
                  </a:schemeClr>
                </a:solidFill>
              </a:rPr>
              <a:t>(Fuente: </a:t>
            </a:r>
            <a:r>
              <a:rPr lang="en-US" sz="1600" dirty="0" err="1" smtClean="0">
                <a:solidFill>
                  <a:schemeClr val="bg1">
                    <a:lumMod val="75000"/>
                  </a:schemeClr>
                </a:solidFill>
              </a:rPr>
              <a:t>ChatGPT</a:t>
            </a:r>
            <a:r>
              <a:rPr lang="en-US" sz="1600" dirty="0" smtClean="0"/>
              <a:t>)</a:t>
            </a:r>
          </a:p>
          <a:p>
            <a:endParaRPr lang="en-US" sz="1600" dirty="0"/>
          </a:p>
          <a:p>
            <a:r>
              <a:rPr lang="en-US" sz="1600" dirty="0" smtClean="0"/>
              <a:t>The </a:t>
            </a:r>
            <a:r>
              <a:rPr lang="en-US" sz="1600" dirty="0">
                <a:solidFill>
                  <a:srgbClr val="FF0000"/>
                </a:solidFill>
              </a:rPr>
              <a:t>Axial Age </a:t>
            </a:r>
            <a:r>
              <a:rPr lang="en-US" sz="1600" dirty="0" smtClean="0"/>
              <a:t>= a </a:t>
            </a:r>
            <a:r>
              <a:rPr lang="en-US" sz="1600" dirty="0"/>
              <a:t>pivotal period in human </a:t>
            </a:r>
            <a:r>
              <a:rPr lang="en-US" sz="1600" dirty="0" smtClean="0"/>
              <a:t>history </a:t>
            </a:r>
            <a:r>
              <a:rPr lang="en-US" sz="1600" dirty="0" smtClean="0">
                <a:solidFill>
                  <a:schemeClr val="bg1">
                    <a:lumMod val="75000"/>
                  </a:schemeClr>
                </a:solidFill>
              </a:rPr>
              <a:t>(Axial =&gt; Axis = “</a:t>
            </a:r>
            <a:r>
              <a:rPr lang="en-US" sz="1600" dirty="0" err="1" smtClean="0">
                <a:solidFill>
                  <a:schemeClr val="bg1">
                    <a:lumMod val="75000"/>
                  </a:schemeClr>
                </a:solidFill>
              </a:rPr>
              <a:t>Eje</a:t>
            </a:r>
            <a:r>
              <a:rPr lang="en-US" sz="1600" dirty="0" smtClean="0">
                <a:solidFill>
                  <a:schemeClr val="bg1">
                    <a:lumMod val="75000"/>
                  </a:schemeClr>
                </a:solidFill>
              </a:rPr>
              <a:t>”)</a:t>
            </a:r>
          </a:p>
          <a:p>
            <a:endParaRPr lang="en-US" sz="1600" dirty="0"/>
          </a:p>
          <a:p>
            <a:r>
              <a:rPr lang="en-US" sz="1600" dirty="0" smtClean="0">
                <a:solidFill>
                  <a:srgbClr val="FF0000"/>
                </a:solidFill>
              </a:rPr>
              <a:t>Spiritual </a:t>
            </a:r>
            <a:r>
              <a:rPr lang="en-US" sz="1600" dirty="0">
                <a:solidFill>
                  <a:srgbClr val="FF0000"/>
                </a:solidFill>
              </a:rPr>
              <a:t>Transformation</a:t>
            </a:r>
            <a:r>
              <a:rPr lang="en-US" sz="1600" dirty="0"/>
              <a:t>: </a:t>
            </a:r>
            <a:r>
              <a:rPr lang="en-US" sz="1600" dirty="0" smtClean="0"/>
              <a:t>remarkable </a:t>
            </a:r>
            <a:r>
              <a:rPr lang="en-US" sz="1600" dirty="0"/>
              <a:t>and simultaneous emergence of profound philosophical and religious thought in different parts of the world. </a:t>
            </a:r>
            <a:r>
              <a:rPr lang="en-US" sz="1600" dirty="0" smtClean="0"/>
              <a:t>Significant </a:t>
            </a:r>
            <a:r>
              <a:rPr lang="en-US" sz="1600" dirty="0"/>
              <a:t>transformation of human consciousness and spirituality.</a:t>
            </a:r>
          </a:p>
          <a:p>
            <a:endParaRPr lang="en-US" sz="1600" dirty="0" smtClean="0"/>
          </a:p>
          <a:p>
            <a:r>
              <a:rPr lang="en-US" sz="1600" dirty="0" smtClean="0">
                <a:solidFill>
                  <a:srgbClr val="FF0000"/>
                </a:solidFill>
              </a:rPr>
              <a:t>Multiple </a:t>
            </a:r>
            <a:r>
              <a:rPr lang="en-US" sz="1600" dirty="0">
                <a:solidFill>
                  <a:srgbClr val="FF0000"/>
                </a:solidFill>
              </a:rPr>
              <a:t>Cultural Centers</a:t>
            </a:r>
            <a:r>
              <a:rPr lang="en-US" sz="1600" dirty="0"/>
              <a:t>: The Axial Age was not limited to a single cultural or geographical region. </a:t>
            </a:r>
            <a:r>
              <a:rPr lang="en-US" sz="1600" dirty="0" smtClean="0"/>
              <a:t>Ancient </a:t>
            </a:r>
            <a:r>
              <a:rPr lang="en-US" sz="1600" dirty="0"/>
              <a:t>Greece, China, India, the Middle East </a:t>
            </a:r>
            <a:r>
              <a:rPr lang="en-US" sz="1600" dirty="0" smtClean="0"/>
              <a:t>(Judaism</a:t>
            </a:r>
            <a:r>
              <a:rPr lang="en-US" sz="1600" dirty="0"/>
              <a:t>, Christianity, and Islam), </a:t>
            </a:r>
            <a:r>
              <a:rPr lang="en-US" sz="1600" dirty="0" smtClean="0"/>
              <a:t>parts </a:t>
            </a:r>
            <a:r>
              <a:rPr lang="en-US" sz="1600" dirty="0"/>
              <a:t>of Asia.</a:t>
            </a:r>
          </a:p>
          <a:p>
            <a:endParaRPr lang="en-US" sz="1600" dirty="0" smtClean="0"/>
          </a:p>
          <a:p>
            <a:r>
              <a:rPr lang="en-US" sz="1600" dirty="0" smtClean="0">
                <a:solidFill>
                  <a:srgbClr val="FF0000"/>
                </a:solidFill>
              </a:rPr>
              <a:t>Key Thinkers: </a:t>
            </a:r>
            <a:r>
              <a:rPr lang="en-US" sz="1600" dirty="0" smtClean="0"/>
              <a:t>Confucius, Laozi, Buddha, Zoroaster, Socrates</a:t>
            </a:r>
            <a:r>
              <a:rPr lang="en-US" sz="1600" dirty="0"/>
              <a:t>, Plato, and Aristotle.</a:t>
            </a:r>
          </a:p>
          <a:p>
            <a:endParaRPr lang="en-US" sz="1600" dirty="0" smtClean="0"/>
          </a:p>
          <a:p>
            <a:r>
              <a:rPr lang="en-US" sz="1600" dirty="0" smtClean="0">
                <a:solidFill>
                  <a:srgbClr val="FF0000"/>
                </a:solidFill>
              </a:rPr>
              <a:t>New </a:t>
            </a:r>
            <a:r>
              <a:rPr lang="en-US" sz="1600" dirty="0">
                <a:solidFill>
                  <a:srgbClr val="FF0000"/>
                </a:solidFill>
              </a:rPr>
              <a:t>Worldviews</a:t>
            </a:r>
            <a:r>
              <a:rPr lang="en-US" sz="1600" dirty="0"/>
              <a:t>: </a:t>
            </a:r>
            <a:r>
              <a:rPr lang="en-US" sz="1600" dirty="0" smtClean="0"/>
              <a:t>moral </a:t>
            </a:r>
            <a:r>
              <a:rPr lang="en-US" sz="1600" dirty="0"/>
              <a:t>and ethical systems, </a:t>
            </a:r>
            <a:r>
              <a:rPr lang="en-US" sz="1600" dirty="0" smtClean="0"/>
              <a:t>religious tradition, </a:t>
            </a:r>
            <a:r>
              <a:rPr lang="en-US" sz="1600" dirty="0"/>
              <a:t>philosophical schools of thought that continue to influence the world today.</a:t>
            </a:r>
          </a:p>
          <a:p>
            <a:endParaRPr lang="en-US" sz="1600" dirty="0" smtClean="0"/>
          </a:p>
          <a:p>
            <a:r>
              <a:rPr lang="en-US" sz="1600" dirty="0" smtClean="0">
                <a:solidFill>
                  <a:srgbClr val="FF0000"/>
                </a:solidFill>
              </a:rPr>
              <a:t>Emphasis </a:t>
            </a:r>
            <a:r>
              <a:rPr lang="en-US" sz="1600" dirty="0">
                <a:solidFill>
                  <a:srgbClr val="FF0000"/>
                </a:solidFill>
              </a:rPr>
              <a:t>on Individual Transformation</a:t>
            </a:r>
            <a:r>
              <a:rPr lang="en-US" sz="1600" dirty="0"/>
              <a:t>: </a:t>
            </a:r>
            <a:r>
              <a:rPr lang="en-US" sz="1600" dirty="0" smtClean="0"/>
              <a:t>strong </a:t>
            </a:r>
            <a:r>
              <a:rPr lang="en-US" sz="1600" dirty="0"/>
              <a:t>emphasis on individual spiritual and ethical </a:t>
            </a:r>
            <a:r>
              <a:rPr lang="en-US" sz="1600" dirty="0" smtClean="0"/>
              <a:t>transformation; Self-awareness</a:t>
            </a:r>
            <a:r>
              <a:rPr lang="en-US" sz="1600" dirty="0"/>
              <a:t>, moral reflection, and the pursuit of higher truths.</a:t>
            </a:r>
          </a:p>
          <a:p>
            <a:endParaRPr lang="en-US" sz="1600" dirty="0" smtClean="0"/>
          </a:p>
          <a:p>
            <a:r>
              <a:rPr lang="en-US" sz="1600" dirty="0" smtClean="0">
                <a:solidFill>
                  <a:srgbClr val="FF0000"/>
                </a:solidFill>
              </a:rPr>
              <a:t>Transition </a:t>
            </a:r>
            <a:r>
              <a:rPr lang="en-US" sz="1600" dirty="0">
                <a:solidFill>
                  <a:srgbClr val="FF0000"/>
                </a:solidFill>
              </a:rPr>
              <a:t>to Universal Values: </a:t>
            </a:r>
            <a:r>
              <a:rPr lang="en-US" sz="1600" dirty="0" smtClean="0"/>
              <a:t>groundwork </a:t>
            </a:r>
            <a:r>
              <a:rPr lang="en-US" sz="1600" dirty="0"/>
              <a:t>for the development of universal ethical and moral principles that transcended specific cultural and religious boundaries. These principles continue to shape human thought and behavior.</a:t>
            </a:r>
          </a:p>
          <a:p>
            <a:endParaRPr lang="es-PE" sz="1600" dirty="0"/>
          </a:p>
        </p:txBody>
      </p:sp>
      <p:sp>
        <p:nvSpPr>
          <p:cNvPr id="5" name="Flecha abajo 4"/>
          <p:cNvSpPr/>
          <p:nvPr/>
        </p:nvSpPr>
        <p:spPr>
          <a:xfrm>
            <a:off x="7472855" y="599737"/>
            <a:ext cx="630621" cy="362607"/>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Flecha abajo 5"/>
          <p:cNvSpPr/>
          <p:nvPr/>
        </p:nvSpPr>
        <p:spPr>
          <a:xfrm rot="1855751">
            <a:off x="3086992" y="718868"/>
            <a:ext cx="630621" cy="626707"/>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2096814" y="138072"/>
            <a:ext cx="3105807"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7457084" y="218807"/>
            <a:ext cx="646391" cy="380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46557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457191"/>
            <a:ext cx="11315700" cy="7109639"/>
          </a:xfrm>
          <a:prstGeom prst="rect">
            <a:avLst/>
          </a:prstGeom>
          <a:noFill/>
        </p:spPr>
        <p:txBody>
          <a:bodyPr wrap="square" rtlCol="0">
            <a:spAutoFit/>
          </a:bodyPr>
          <a:lstStyle/>
          <a:p>
            <a:pPr marL="285750" indent="-285750" algn="just">
              <a:buFontTx/>
              <a:buChar char="-"/>
            </a:pPr>
            <a:r>
              <a:rPr lang="es-PE" sz="2400" dirty="0" smtClean="0">
                <a:solidFill>
                  <a:srgbClr val="FF0000"/>
                </a:solidFill>
              </a:rPr>
              <a:t>Socialmente</a:t>
            </a:r>
            <a:r>
              <a:rPr lang="es-PE" sz="2400" dirty="0" smtClean="0"/>
              <a:t>:</a:t>
            </a:r>
          </a:p>
          <a:p>
            <a:pPr marL="742950" lvl="1" indent="-285750" algn="just">
              <a:buFontTx/>
              <a:buChar char="-"/>
            </a:pPr>
            <a:r>
              <a:rPr lang="es-PE" sz="2400" dirty="0" smtClean="0"/>
              <a:t> “En las sociedades paleolíticas, e incluso en ciertas neolíticas, </a:t>
            </a:r>
            <a:r>
              <a:rPr lang="es-PE" sz="2400" dirty="0" smtClean="0">
                <a:solidFill>
                  <a:srgbClr val="FF0000"/>
                </a:solidFill>
              </a:rPr>
              <a:t>la vida religiosa está inseparablemente vinculada a la vida social</a:t>
            </a:r>
            <a:r>
              <a:rPr lang="es-PE" sz="2400" dirty="0" smtClean="0"/>
              <a:t>.” p.189. </a:t>
            </a:r>
          </a:p>
          <a:p>
            <a:pPr marL="742950" lvl="1" indent="-285750" algn="just">
              <a:buFontTx/>
              <a:buChar char="-"/>
            </a:pPr>
            <a:r>
              <a:rPr lang="es-PE" sz="2400" dirty="0" smtClean="0"/>
              <a:t>“En la religión antigua, nos relacionábamos con Dios fundamentalmente como sociedad.” p. 190.</a:t>
            </a:r>
          </a:p>
          <a:p>
            <a:pPr marL="742950" lvl="1" indent="-285750" algn="just">
              <a:buFontTx/>
              <a:buChar char="-"/>
            </a:pPr>
            <a:r>
              <a:rPr lang="es-PE" sz="2400" dirty="0" smtClean="0"/>
              <a:t>“Esta inserción en el ritual generalmente </a:t>
            </a:r>
            <a:r>
              <a:rPr lang="es-PE" sz="2400" dirty="0" smtClean="0">
                <a:solidFill>
                  <a:srgbClr val="FF0000"/>
                </a:solidFill>
              </a:rPr>
              <a:t>conlleva a (la desigualdad) </a:t>
            </a:r>
            <a:r>
              <a:rPr lang="es-PE" sz="2400" dirty="0" smtClean="0"/>
              <a:t>(…) a menudo requería que ciertos funcionarios (</a:t>
            </a:r>
            <a:r>
              <a:rPr lang="es-PE" sz="2400" dirty="0" smtClean="0">
                <a:solidFill>
                  <a:srgbClr val="FF0000"/>
                </a:solidFill>
              </a:rPr>
              <a:t>sacerdotes, chamanes </a:t>
            </a:r>
            <a:r>
              <a:rPr lang="es-PE" sz="2400" dirty="0" smtClean="0"/>
              <a:t>(…)) el orden social en el que estos roles se definían solía ser sacrosanto. (…) el aspecto de la vida religiosa que la ilustración radical identificó y menospreció más enfáticamente (…) el afianzamiento de formas de desigualdad, dominación y explotación a través de su identificación con la estructura intocable y sagrada de las cosas. (…) </a:t>
            </a:r>
            <a:r>
              <a:rPr lang="es-PE" sz="2400" dirty="0" smtClean="0">
                <a:solidFill>
                  <a:srgbClr val="FF0000"/>
                </a:solidFill>
              </a:rPr>
              <a:t>Detrás de la cuestión de la desigualdad (…) (está la identidad.)</a:t>
            </a:r>
            <a:r>
              <a:rPr lang="es-PE" sz="2400" dirty="0" smtClean="0"/>
              <a:t> </a:t>
            </a:r>
            <a:r>
              <a:rPr lang="es-PE" sz="2400" dirty="0" smtClean="0">
                <a:solidFill>
                  <a:srgbClr val="FF0000"/>
                </a:solidFill>
              </a:rPr>
              <a:t>no podían concebirse a sí mismos como potencialmente desconectados de esa matriz social</a:t>
            </a:r>
            <a:r>
              <a:rPr lang="es-PE" sz="2400" dirty="0" smtClean="0"/>
              <a:t>.”  p.191-192.</a:t>
            </a:r>
          </a:p>
          <a:p>
            <a:pPr marL="742950" lvl="1" indent="-285750" algn="just">
              <a:buFontTx/>
              <a:buChar char="-"/>
            </a:pPr>
            <a:r>
              <a:rPr lang="es-PE" sz="2400" dirty="0" smtClean="0"/>
              <a:t>“La incapacidad que existía en las sociedades antiguas para imaginar el yo fuera de un contexto particular se extendía al hecho de ser miembros de la sociedad en su orden esencial. </a:t>
            </a:r>
            <a:r>
              <a:rPr lang="es-PE" sz="2400" dirty="0" smtClean="0">
                <a:solidFill>
                  <a:srgbClr val="FF0000"/>
                </a:solidFill>
              </a:rPr>
              <a:t>El que para nosotros ya no sea así (…) es la medida de nuestra desinserción</a:t>
            </a:r>
            <a:r>
              <a:rPr lang="es-PE" sz="2400" dirty="0" smtClean="0"/>
              <a:t>.” p.192.</a:t>
            </a:r>
          </a:p>
          <a:p>
            <a:pPr marL="285750" indent="-285750" algn="just">
              <a:buFontTx/>
              <a:buChar char="-"/>
            </a:pPr>
            <a:endParaRPr lang="es-PE" sz="2400" dirty="0"/>
          </a:p>
          <a:p>
            <a:pPr marL="285750" indent="-285750" algn="just">
              <a:buFontTx/>
              <a:buChar char="-"/>
            </a:pPr>
            <a:endParaRPr lang="es-PE" sz="2400" dirty="0"/>
          </a:p>
        </p:txBody>
      </p:sp>
      <p:sp>
        <p:nvSpPr>
          <p:cNvPr id="5" name="CuadroTexto 4"/>
          <p:cNvSpPr txBox="1"/>
          <p:nvPr/>
        </p:nvSpPr>
        <p:spPr>
          <a:xfrm>
            <a:off x="1409139" y="-4474"/>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498454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1562038"/>
            <a:ext cx="11315700" cy="2246769"/>
          </a:xfrm>
          <a:prstGeom prst="rect">
            <a:avLst/>
          </a:prstGeom>
          <a:noFill/>
        </p:spPr>
        <p:txBody>
          <a:bodyPr wrap="square" rtlCol="0">
            <a:spAutoFit/>
          </a:bodyPr>
          <a:lstStyle/>
          <a:p>
            <a:pPr marL="285750" indent="-285750" algn="just">
              <a:buFontTx/>
              <a:buChar char="-"/>
            </a:pPr>
            <a:r>
              <a:rPr lang="es-PE" sz="2000" dirty="0" smtClean="0"/>
              <a:t>Cósmicamente: </a:t>
            </a:r>
          </a:p>
          <a:p>
            <a:pPr marL="742950" lvl="1" indent="-285750" algn="just">
              <a:buFontTx/>
              <a:buChar char="-"/>
            </a:pPr>
            <a:r>
              <a:rPr lang="es-PE" sz="2000" dirty="0" smtClean="0"/>
              <a:t>“Inserción, pues, en la sociedad. Pero </a:t>
            </a:r>
            <a:r>
              <a:rPr lang="es-PE" sz="2000" dirty="0" smtClean="0">
                <a:solidFill>
                  <a:srgbClr val="FF0000"/>
                </a:solidFill>
              </a:rPr>
              <a:t>también implica una inserción en el cosmos</a:t>
            </a:r>
            <a:r>
              <a:rPr lang="es-PE" sz="2000" dirty="0" smtClean="0"/>
              <a:t>. Pues en la religión antigua, los espíritus (…) están intrincados en el mundo, (…) insertos en las cosas: reliquias, lugares sagrados. ” p. 192</a:t>
            </a:r>
          </a:p>
          <a:p>
            <a:pPr marL="742950" lvl="1" indent="-285750" algn="just">
              <a:buFontTx/>
              <a:buChar char="-"/>
            </a:pPr>
            <a:endParaRPr lang="es-PE" sz="2000" dirty="0" smtClean="0"/>
          </a:p>
          <a:p>
            <a:pPr marL="742950" lvl="1" indent="-285750" algn="just">
              <a:buFontTx/>
              <a:buChar char="-"/>
            </a:pPr>
            <a:endParaRPr lang="es-PE" sz="2000" dirty="0"/>
          </a:p>
          <a:p>
            <a:pPr marL="285750" indent="-285750" algn="just">
              <a:buFontTx/>
              <a:buChar char="-"/>
            </a:pPr>
            <a:endParaRPr lang="es-PE" sz="20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pic>
        <p:nvPicPr>
          <p:cNvPr id="2" name="Imagen 1"/>
          <p:cNvPicPr>
            <a:picLocks noChangeAspect="1"/>
          </p:cNvPicPr>
          <p:nvPr/>
        </p:nvPicPr>
        <p:blipFill>
          <a:blip r:embed="rId2"/>
          <a:stretch>
            <a:fillRect/>
          </a:stretch>
        </p:blipFill>
        <p:spPr>
          <a:xfrm>
            <a:off x="3049805" y="3353126"/>
            <a:ext cx="5810415" cy="3334673"/>
          </a:xfrm>
          <a:prstGeom prst="rect">
            <a:avLst/>
          </a:prstGeom>
        </p:spPr>
      </p:pic>
      <p:sp>
        <p:nvSpPr>
          <p:cNvPr id="5" name="Rectángulo 4"/>
          <p:cNvSpPr/>
          <p:nvPr/>
        </p:nvSpPr>
        <p:spPr>
          <a:xfrm>
            <a:off x="2743200" y="3305830"/>
            <a:ext cx="3211813" cy="6670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5817476" y="2916621"/>
            <a:ext cx="3184634" cy="520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7756634" y="5376041"/>
            <a:ext cx="1103586" cy="1311758"/>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6495393" y="5650328"/>
            <a:ext cx="1261241" cy="103747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5234152" y="5924616"/>
            <a:ext cx="1261241" cy="76318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p:cNvSpPr/>
          <p:nvPr/>
        </p:nvSpPr>
        <p:spPr>
          <a:xfrm>
            <a:off x="4035973" y="6306207"/>
            <a:ext cx="1198179" cy="428888"/>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2932387" y="6574220"/>
            <a:ext cx="1085849" cy="19562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59032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926284"/>
            <a:ext cx="11845636" cy="7109639"/>
          </a:xfrm>
          <a:prstGeom prst="rect">
            <a:avLst/>
          </a:prstGeom>
          <a:noFill/>
        </p:spPr>
        <p:txBody>
          <a:bodyPr wrap="square" rtlCol="0">
            <a:spAutoFit/>
          </a:bodyPr>
          <a:lstStyle/>
          <a:p>
            <a:pPr marL="285750" indent="-285750" algn="just">
              <a:buFontTx/>
              <a:buChar char="-"/>
            </a:pPr>
            <a:r>
              <a:rPr lang="es-PE" sz="2400" dirty="0" smtClean="0">
                <a:solidFill>
                  <a:srgbClr val="FF0000"/>
                </a:solidFill>
              </a:rPr>
              <a:t>Sobre idea del bien</a:t>
            </a:r>
            <a:r>
              <a:rPr lang="es-PE" sz="2400" dirty="0" smtClean="0"/>
              <a:t>: </a:t>
            </a:r>
          </a:p>
          <a:p>
            <a:pPr marL="742950" lvl="1" indent="-285750" algn="just">
              <a:buFontTx/>
              <a:buChar char="-"/>
            </a:pPr>
            <a:r>
              <a:rPr lang="es-PE" sz="2400" dirty="0" smtClean="0"/>
              <a:t>“Lo que las personas piden cuando invocan o apaciguan a las divinidades y los poderes es prosperidad, salud, una vida prolongada, fertilidad; de lo que piden que se les preserve es de la enfermedad, la muerte, la esterilidad, la muerte prematura. Hay aquí </a:t>
            </a:r>
            <a:r>
              <a:rPr lang="es-PE" sz="2400" dirty="0" smtClean="0">
                <a:solidFill>
                  <a:srgbClr val="FF0000"/>
                </a:solidFill>
              </a:rPr>
              <a:t>cierta concepción de la bienaventuranza humana</a:t>
            </a:r>
            <a:r>
              <a:rPr lang="es-PE" sz="2400" dirty="0" smtClean="0"/>
              <a:t>.” p. 193</a:t>
            </a:r>
          </a:p>
          <a:p>
            <a:pPr marL="742950" lvl="1" indent="-285750" algn="just">
              <a:buFontTx/>
              <a:buChar char="-"/>
            </a:pPr>
            <a:r>
              <a:rPr lang="es-PE" sz="2400" dirty="0" smtClean="0"/>
              <a:t>“Los propósitos benignos de la divinidad se definen en términos de la bienaventuranza </a:t>
            </a:r>
            <a:r>
              <a:rPr lang="es-PE" sz="2400" dirty="0" smtClean="0">
                <a:solidFill>
                  <a:srgbClr val="FF0000"/>
                </a:solidFill>
              </a:rPr>
              <a:t>humana ordinaria</a:t>
            </a:r>
            <a:r>
              <a:rPr lang="es-PE" sz="2400" dirty="0" smtClean="0"/>
              <a:t>. (…) finalmente están al servicio del </a:t>
            </a:r>
            <a:r>
              <a:rPr lang="es-PE" sz="2400" dirty="0" smtClean="0">
                <a:solidFill>
                  <a:srgbClr val="FF0000"/>
                </a:solidFill>
              </a:rPr>
              <a:t>bienestar</a:t>
            </a:r>
            <a:r>
              <a:rPr lang="es-PE" sz="2400" dirty="0" smtClean="0"/>
              <a:t>.” p. 193</a:t>
            </a:r>
          </a:p>
          <a:p>
            <a:pPr marL="742950" lvl="1" indent="-285750" algn="just">
              <a:buFontTx/>
              <a:buChar char="-"/>
            </a:pPr>
            <a:r>
              <a:rPr lang="es-PE" sz="2400" dirty="0" smtClean="0"/>
              <a:t>“Con </a:t>
            </a:r>
            <a:r>
              <a:rPr lang="es-PE" sz="2400" dirty="0" smtClean="0">
                <a:solidFill>
                  <a:srgbClr val="FF0000"/>
                </a:solidFill>
              </a:rPr>
              <a:t>el cristianismo </a:t>
            </a:r>
            <a:r>
              <a:rPr lang="es-PE" sz="2400" dirty="0" smtClean="0"/>
              <a:t>(…) se hace presente una noción del bien que va mas allá de la bienaventuranza humana, que podemos adquirir incluso si fracasamos completamente en las escalas de la bienaventuranza humana. (…) La paradoja del cristianismo, con respecto de la religión antigua, es que por un lado parece afirmar la benevolencia incondicional de Dios hacia los hombres, (…) y sin embargo, </a:t>
            </a:r>
            <a:r>
              <a:rPr lang="es-PE" sz="2400" dirty="0" smtClean="0">
                <a:solidFill>
                  <a:srgbClr val="FF0000"/>
                </a:solidFill>
              </a:rPr>
              <a:t>redefine nuestros fines para llevarnos más allá de la bienaventuranza</a:t>
            </a:r>
            <a:r>
              <a:rPr lang="es-PE" sz="2400" dirty="0" smtClean="0"/>
              <a:t>. “ p. 193-194</a:t>
            </a:r>
          </a:p>
          <a:p>
            <a:pPr marL="742950" lvl="1" indent="-285750" algn="just">
              <a:buFontTx/>
              <a:buChar char="-"/>
            </a:pPr>
            <a:r>
              <a:rPr lang="es-PE" sz="2400" dirty="0" smtClean="0"/>
              <a:t>“El rasgo sorprendente de </a:t>
            </a:r>
            <a:r>
              <a:rPr lang="es-PE" sz="2400" dirty="0" smtClean="0">
                <a:solidFill>
                  <a:srgbClr val="FF0000"/>
                </a:solidFill>
              </a:rPr>
              <a:t>las religiones axiales</a:t>
            </a:r>
            <a:r>
              <a:rPr lang="es-PE" sz="2400" dirty="0" smtClean="0"/>
              <a:t>, comparado con lo que sucedía anteriormente (…) es que </a:t>
            </a:r>
            <a:r>
              <a:rPr lang="es-PE" sz="2400" dirty="0" smtClean="0">
                <a:solidFill>
                  <a:srgbClr val="FF0000"/>
                </a:solidFill>
              </a:rPr>
              <a:t>inician una ruptura en las tres dimensiones de la inserción: el orden social, el cosmos y el bien del hombre</a:t>
            </a:r>
            <a:r>
              <a:rPr lang="es-PE" sz="2400" dirty="0" smtClean="0"/>
              <a:t>.” p.194</a:t>
            </a:r>
          </a:p>
          <a:p>
            <a:pPr marL="742950" lvl="1" indent="-285750" algn="just">
              <a:buFontTx/>
              <a:buChar char="-"/>
            </a:pPr>
            <a:endParaRPr lang="es-PE" sz="2400" dirty="0" smtClean="0"/>
          </a:p>
          <a:p>
            <a:pPr marL="742950" lvl="1" indent="-285750" algn="just">
              <a:buFontTx/>
              <a:buChar char="-"/>
            </a:pPr>
            <a:endParaRPr lang="es-PE" sz="2400" dirty="0"/>
          </a:p>
          <a:p>
            <a:pPr marL="285750" indent="-285750" algn="just">
              <a:buFontTx/>
              <a:buChar char="-"/>
            </a:pPr>
            <a:endParaRPr lang="es-PE" sz="24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2306160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14882" y="567453"/>
            <a:ext cx="10887308" cy="2461347"/>
          </a:xfrm>
          <a:prstGeom prst="rect">
            <a:avLst/>
          </a:prstGeom>
        </p:spPr>
      </p:pic>
      <p:cxnSp>
        <p:nvCxnSpPr>
          <p:cNvPr id="4" name="Conector recto 3"/>
          <p:cNvCxnSpPr/>
          <p:nvPr/>
        </p:nvCxnSpPr>
        <p:spPr>
          <a:xfrm>
            <a:off x="927463" y="1014398"/>
            <a:ext cx="106747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714882" y="1450577"/>
            <a:ext cx="24039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6158536" y="2617225"/>
            <a:ext cx="25413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464150" y="3065585"/>
            <a:ext cx="65667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657443" y="6158265"/>
            <a:ext cx="1105787" cy="369332"/>
          </a:xfrm>
          <a:prstGeom prst="rect">
            <a:avLst/>
          </a:prstGeom>
          <a:noFill/>
        </p:spPr>
        <p:txBody>
          <a:bodyPr wrap="square" rtlCol="0">
            <a:spAutoFit/>
          </a:bodyPr>
          <a:lstStyle/>
          <a:p>
            <a:r>
              <a:rPr lang="es-PE" dirty="0" smtClean="0"/>
              <a:t>p. 195</a:t>
            </a:r>
            <a:endParaRPr lang="es-PE" dirty="0"/>
          </a:p>
        </p:txBody>
      </p:sp>
      <p:sp>
        <p:nvSpPr>
          <p:cNvPr id="13" name="Rectángulo 12"/>
          <p:cNvSpPr/>
          <p:nvPr/>
        </p:nvSpPr>
        <p:spPr>
          <a:xfrm>
            <a:off x="9298953" y="2617225"/>
            <a:ext cx="2303237" cy="4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455908" y="3608865"/>
            <a:ext cx="3582940" cy="2549400"/>
          </a:xfrm>
          <a:prstGeom prst="rect">
            <a:avLst/>
          </a:prstGeom>
        </p:spPr>
      </p:pic>
      <p:pic>
        <p:nvPicPr>
          <p:cNvPr id="8" name="Imagen 7"/>
          <p:cNvPicPr>
            <a:picLocks noChangeAspect="1"/>
          </p:cNvPicPr>
          <p:nvPr/>
        </p:nvPicPr>
        <p:blipFill>
          <a:blip r:embed="rId4"/>
          <a:stretch>
            <a:fillRect/>
          </a:stretch>
        </p:blipFill>
        <p:spPr>
          <a:xfrm>
            <a:off x="6515207" y="3475745"/>
            <a:ext cx="2929239" cy="2929239"/>
          </a:xfrm>
          <a:prstGeom prst="rect">
            <a:avLst/>
          </a:prstGeom>
        </p:spPr>
      </p:pic>
    </p:spTree>
    <p:extLst>
      <p:ext uri="{BB962C8B-B14F-4D97-AF65-F5344CB8AC3E}">
        <p14:creationId xmlns:p14="http://schemas.microsoft.com/office/powerpoint/2010/main" val="971113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5798" y="1967593"/>
            <a:ext cx="11714186" cy="2565796"/>
          </a:xfrm>
          <a:prstGeom prst="rect">
            <a:avLst/>
          </a:prstGeom>
        </p:spPr>
      </p:pic>
      <p:cxnSp>
        <p:nvCxnSpPr>
          <p:cNvPr id="4" name="Conector recto 3"/>
          <p:cNvCxnSpPr/>
          <p:nvPr/>
        </p:nvCxnSpPr>
        <p:spPr>
          <a:xfrm>
            <a:off x="310242" y="2802208"/>
            <a:ext cx="96053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10451637" y="2355517"/>
            <a:ext cx="14683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910420" y="4533389"/>
            <a:ext cx="75389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814197" y="4669099"/>
            <a:ext cx="1105787" cy="369332"/>
          </a:xfrm>
          <a:prstGeom prst="rect">
            <a:avLst/>
          </a:prstGeom>
          <a:noFill/>
        </p:spPr>
        <p:txBody>
          <a:bodyPr wrap="square" rtlCol="0">
            <a:spAutoFit/>
          </a:bodyPr>
          <a:lstStyle/>
          <a:p>
            <a:r>
              <a:rPr lang="es-PE" dirty="0" smtClean="0"/>
              <a:t>p. 195</a:t>
            </a:r>
            <a:endParaRPr lang="es-PE" dirty="0"/>
          </a:p>
        </p:txBody>
      </p:sp>
      <p:sp>
        <p:nvSpPr>
          <p:cNvPr id="9" name="Rectángulo 8"/>
          <p:cNvSpPr/>
          <p:nvPr/>
        </p:nvSpPr>
        <p:spPr>
          <a:xfrm>
            <a:off x="424768" y="1967593"/>
            <a:ext cx="9869214" cy="387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p:cNvSpPr/>
          <p:nvPr/>
        </p:nvSpPr>
        <p:spPr>
          <a:xfrm>
            <a:off x="8739051" y="4075611"/>
            <a:ext cx="318093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26888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0552" y="2429203"/>
            <a:ext cx="11715284" cy="1843252"/>
          </a:xfrm>
          <a:prstGeom prst="rect">
            <a:avLst/>
          </a:prstGeom>
        </p:spPr>
      </p:pic>
      <p:sp>
        <p:nvSpPr>
          <p:cNvPr id="3" name="CuadroTexto 2"/>
          <p:cNvSpPr txBox="1"/>
          <p:nvPr/>
        </p:nvSpPr>
        <p:spPr>
          <a:xfrm>
            <a:off x="10657443" y="6158265"/>
            <a:ext cx="1105787" cy="369332"/>
          </a:xfrm>
          <a:prstGeom prst="rect">
            <a:avLst/>
          </a:prstGeom>
          <a:noFill/>
        </p:spPr>
        <p:txBody>
          <a:bodyPr wrap="square" rtlCol="0">
            <a:spAutoFit/>
          </a:bodyPr>
          <a:lstStyle/>
          <a:p>
            <a:r>
              <a:rPr lang="es-PE" dirty="0" smtClean="0"/>
              <a:t>p. 196</a:t>
            </a:r>
            <a:endParaRPr lang="es-PE" dirty="0"/>
          </a:p>
        </p:txBody>
      </p:sp>
      <p:sp>
        <p:nvSpPr>
          <p:cNvPr id="4" name="Rectángulo 3"/>
          <p:cNvSpPr/>
          <p:nvPr/>
        </p:nvSpPr>
        <p:spPr>
          <a:xfrm>
            <a:off x="220552" y="2429203"/>
            <a:ext cx="8403186" cy="392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938507" y="500485"/>
            <a:ext cx="4139687" cy="1928718"/>
          </a:xfrm>
          <a:prstGeom prst="rect">
            <a:avLst/>
          </a:prstGeom>
        </p:spPr>
      </p:pic>
      <p:pic>
        <p:nvPicPr>
          <p:cNvPr id="7" name="Imagen 6"/>
          <p:cNvPicPr>
            <a:picLocks noChangeAspect="1"/>
          </p:cNvPicPr>
          <p:nvPr/>
        </p:nvPicPr>
        <p:blipFill>
          <a:blip r:embed="rId4"/>
          <a:stretch>
            <a:fillRect/>
          </a:stretch>
        </p:blipFill>
        <p:spPr>
          <a:xfrm>
            <a:off x="6276389" y="4053052"/>
            <a:ext cx="2347349" cy="2474545"/>
          </a:xfrm>
          <a:prstGeom prst="rect">
            <a:avLst/>
          </a:prstGeom>
        </p:spPr>
      </p:pic>
      <p:sp>
        <p:nvSpPr>
          <p:cNvPr id="8" name="Rectángulo 7"/>
          <p:cNvSpPr/>
          <p:nvPr/>
        </p:nvSpPr>
        <p:spPr>
          <a:xfrm>
            <a:off x="2648607" y="2822028"/>
            <a:ext cx="993227" cy="488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220552" y="3783724"/>
            <a:ext cx="1797434" cy="488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89514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105" y="96160"/>
            <a:ext cx="3649302" cy="540069"/>
          </a:xfrm>
        </p:spPr>
        <p:txBody>
          <a:bodyPr>
            <a:normAutofit/>
          </a:bodyPr>
          <a:lstStyle/>
          <a:p>
            <a:pPr marL="0" indent="0">
              <a:buNone/>
            </a:pPr>
            <a:r>
              <a:rPr lang="es-PE" dirty="0" smtClean="0"/>
              <a:t>Esferas de lo humano</a:t>
            </a:r>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p:txBody>
      </p:sp>
      <p:sp>
        <p:nvSpPr>
          <p:cNvPr id="6" name="Elipse 5"/>
          <p:cNvSpPr/>
          <p:nvPr/>
        </p:nvSpPr>
        <p:spPr>
          <a:xfrm>
            <a:off x="4442694" y="961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Política</a:t>
            </a:r>
          </a:p>
        </p:txBody>
      </p:sp>
      <p:sp>
        <p:nvSpPr>
          <p:cNvPr id="7" name="Elipse 6"/>
          <p:cNvSpPr/>
          <p:nvPr/>
        </p:nvSpPr>
        <p:spPr>
          <a:xfrm>
            <a:off x="2022344" y="2338561"/>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Ética</a:t>
            </a:r>
          </a:p>
        </p:txBody>
      </p:sp>
      <p:sp>
        <p:nvSpPr>
          <p:cNvPr id="8" name="Elipse 7"/>
          <p:cNvSpPr/>
          <p:nvPr/>
        </p:nvSpPr>
        <p:spPr>
          <a:xfrm>
            <a:off x="6428661" y="26333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Ciencia</a:t>
            </a:r>
          </a:p>
        </p:txBody>
      </p:sp>
      <p:sp>
        <p:nvSpPr>
          <p:cNvPr id="9" name="Elipse 8"/>
          <p:cNvSpPr/>
          <p:nvPr/>
        </p:nvSpPr>
        <p:spPr>
          <a:xfrm>
            <a:off x="4442693" y="4580965"/>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smtClean="0">
                <a:solidFill>
                  <a:schemeClr val="bg1"/>
                </a:solidFill>
              </a:rPr>
              <a:t>Educación  </a:t>
            </a:r>
            <a:endParaRPr lang="es-PE" sz="2000" dirty="0">
              <a:solidFill>
                <a:schemeClr val="bg1"/>
              </a:solidFill>
            </a:endParaRPr>
          </a:p>
        </p:txBody>
      </p:sp>
      <p:sp>
        <p:nvSpPr>
          <p:cNvPr id="10" name="Elipse 9"/>
          <p:cNvSpPr/>
          <p:nvPr/>
        </p:nvSpPr>
        <p:spPr>
          <a:xfrm>
            <a:off x="5805267" y="132056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Arte</a:t>
            </a:r>
          </a:p>
        </p:txBody>
      </p:sp>
      <p:sp>
        <p:nvSpPr>
          <p:cNvPr id="11" name="Elipse 10"/>
          <p:cNvSpPr/>
          <p:nvPr/>
        </p:nvSpPr>
        <p:spPr>
          <a:xfrm>
            <a:off x="3080120" y="116544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Justicia</a:t>
            </a:r>
          </a:p>
        </p:txBody>
      </p:sp>
      <p:sp>
        <p:nvSpPr>
          <p:cNvPr id="12" name="Elipse 11"/>
          <p:cNvSpPr/>
          <p:nvPr/>
        </p:nvSpPr>
        <p:spPr>
          <a:xfrm>
            <a:off x="2645738" y="356297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Social</a:t>
            </a:r>
          </a:p>
        </p:txBody>
      </p:sp>
      <p:sp>
        <p:nvSpPr>
          <p:cNvPr id="13" name="Elipse 12"/>
          <p:cNvSpPr/>
          <p:nvPr/>
        </p:nvSpPr>
        <p:spPr>
          <a:xfrm>
            <a:off x="5813855" y="3813026"/>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Antropología</a:t>
            </a:r>
          </a:p>
        </p:txBody>
      </p:sp>
      <p:sp>
        <p:nvSpPr>
          <p:cNvPr id="18" name="Elipse 17"/>
          <p:cNvSpPr/>
          <p:nvPr/>
        </p:nvSpPr>
        <p:spPr>
          <a:xfrm>
            <a:off x="4290294" y="2588617"/>
            <a:ext cx="2420349" cy="216945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bg1"/>
                </a:solidFill>
              </a:rPr>
              <a:t>Religión</a:t>
            </a:r>
          </a:p>
        </p:txBody>
      </p:sp>
      <p:pic>
        <p:nvPicPr>
          <p:cNvPr id="2" name="Imagen 1"/>
          <p:cNvPicPr>
            <a:picLocks noChangeAspect="1"/>
          </p:cNvPicPr>
          <p:nvPr/>
        </p:nvPicPr>
        <p:blipFill>
          <a:blip r:embed="rId2"/>
          <a:stretch>
            <a:fillRect/>
          </a:stretch>
        </p:blipFill>
        <p:spPr>
          <a:xfrm>
            <a:off x="6863042" y="150657"/>
            <a:ext cx="5038725" cy="257175"/>
          </a:xfrm>
          <a:prstGeom prst="rect">
            <a:avLst/>
          </a:prstGeom>
        </p:spPr>
      </p:pic>
      <p:pic>
        <p:nvPicPr>
          <p:cNvPr id="4" name="Imagen 3"/>
          <p:cNvPicPr>
            <a:picLocks noChangeAspect="1"/>
          </p:cNvPicPr>
          <p:nvPr/>
        </p:nvPicPr>
        <p:blipFill>
          <a:blip r:embed="rId3"/>
          <a:stretch>
            <a:fillRect/>
          </a:stretch>
        </p:blipFill>
        <p:spPr>
          <a:xfrm>
            <a:off x="7169194" y="417154"/>
            <a:ext cx="4829175" cy="219075"/>
          </a:xfrm>
          <a:prstGeom prst="rect">
            <a:avLst/>
          </a:prstGeom>
        </p:spPr>
      </p:pic>
      <p:sp>
        <p:nvSpPr>
          <p:cNvPr id="14" name="Marcador de contenido 2"/>
          <p:cNvSpPr txBox="1">
            <a:spLocks/>
          </p:cNvSpPr>
          <p:nvPr/>
        </p:nvSpPr>
        <p:spPr>
          <a:xfrm>
            <a:off x="11444568" y="625380"/>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Tree>
    <p:extLst>
      <p:ext uri="{BB962C8B-B14F-4D97-AF65-F5344CB8AC3E}">
        <p14:creationId xmlns:p14="http://schemas.microsoft.com/office/powerpoint/2010/main" val="2408664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196 - 197</a:t>
            </a:r>
            <a:endParaRPr lang="es-PE" dirty="0"/>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2"/>
          <a:stretch>
            <a:fillRect/>
          </a:stretch>
        </p:blipFill>
        <p:spPr>
          <a:xfrm>
            <a:off x="384468" y="612391"/>
            <a:ext cx="11378762" cy="1279471"/>
          </a:xfrm>
          <a:prstGeom prst="rect">
            <a:avLst/>
          </a:prstGeom>
        </p:spPr>
      </p:pic>
      <p:sp>
        <p:nvSpPr>
          <p:cNvPr id="4" name="Rectángulo 3"/>
          <p:cNvSpPr/>
          <p:nvPr/>
        </p:nvSpPr>
        <p:spPr>
          <a:xfrm>
            <a:off x="5297214" y="1458966"/>
            <a:ext cx="6466016" cy="432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3"/>
          <a:stretch>
            <a:fillRect/>
          </a:stretch>
        </p:blipFill>
        <p:spPr>
          <a:xfrm>
            <a:off x="1429735" y="2187793"/>
            <a:ext cx="8644430" cy="3316745"/>
          </a:xfrm>
          <a:prstGeom prst="rect">
            <a:avLst/>
          </a:prstGeom>
        </p:spPr>
      </p:pic>
      <p:cxnSp>
        <p:nvCxnSpPr>
          <p:cNvPr id="9" name="Conector recto 8"/>
          <p:cNvCxnSpPr/>
          <p:nvPr/>
        </p:nvCxnSpPr>
        <p:spPr>
          <a:xfrm>
            <a:off x="2774731" y="2554014"/>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429735" y="3468414"/>
            <a:ext cx="8502541" cy="105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429735" y="3846165"/>
            <a:ext cx="850254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429735" y="4125311"/>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2922204" y="4414345"/>
            <a:ext cx="5070913" cy="210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6763407" y="5139559"/>
            <a:ext cx="3310758" cy="3649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4"/>
          <a:stretch>
            <a:fillRect/>
          </a:stretch>
        </p:blipFill>
        <p:spPr>
          <a:xfrm>
            <a:off x="10260579" y="1748588"/>
            <a:ext cx="1695450" cy="2276475"/>
          </a:xfrm>
          <a:prstGeom prst="rect">
            <a:avLst/>
          </a:prstGeom>
        </p:spPr>
      </p:pic>
      <p:pic>
        <p:nvPicPr>
          <p:cNvPr id="8" name="Imagen 7"/>
          <p:cNvPicPr>
            <a:picLocks noChangeAspect="1"/>
          </p:cNvPicPr>
          <p:nvPr/>
        </p:nvPicPr>
        <p:blipFill>
          <a:blip r:embed="rId5"/>
          <a:stretch>
            <a:fillRect/>
          </a:stretch>
        </p:blipFill>
        <p:spPr>
          <a:xfrm>
            <a:off x="10470437" y="4125311"/>
            <a:ext cx="1390650" cy="1704975"/>
          </a:xfrm>
          <a:prstGeom prst="rect">
            <a:avLst/>
          </a:prstGeom>
        </p:spPr>
      </p:pic>
    </p:spTree>
    <p:extLst>
      <p:ext uri="{BB962C8B-B14F-4D97-AF65-F5344CB8AC3E}">
        <p14:creationId xmlns:p14="http://schemas.microsoft.com/office/powerpoint/2010/main" val="2905248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82971" y="576260"/>
            <a:ext cx="11231364" cy="2025049"/>
          </a:xfrm>
          <a:prstGeom prst="rect">
            <a:avLst/>
          </a:prstGeom>
        </p:spPr>
      </p:pic>
      <p:sp>
        <p:nvSpPr>
          <p:cNvPr id="3" name="Rectángulo 2"/>
          <p:cNvSpPr/>
          <p:nvPr/>
        </p:nvSpPr>
        <p:spPr>
          <a:xfrm>
            <a:off x="382971" y="576260"/>
            <a:ext cx="2265636"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4618639" y="2200108"/>
            <a:ext cx="6995695"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Imagen 4"/>
          <p:cNvPicPr>
            <a:picLocks noChangeAspect="1"/>
          </p:cNvPicPr>
          <p:nvPr/>
        </p:nvPicPr>
        <p:blipFill>
          <a:blip r:embed="rId3"/>
          <a:stretch>
            <a:fillRect/>
          </a:stretch>
        </p:blipFill>
        <p:spPr>
          <a:xfrm>
            <a:off x="509095" y="3183155"/>
            <a:ext cx="10968201" cy="2322097"/>
          </a:xfrm>
          <a:prstGeom prst="rect">
            <a:avLst/>
          </a:prstGeom>
        </p:spPr>
      </p:pic>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197</a:t>
            </a:r>
            <a:endParaRPr lang="es-PE" dirty="0"/>
          </a:p>
        </p:txBody>
      </p:sp>
      <p:cxnSp>
        <p:nvCxnSpPr>
          <p:cNvPr id="8" name="Conector recto 7"/>
          <p:cNvCxnSpPr/>
          <p:nvPr/>
        </p:nvCxnSpPr>
        <p:spPr>
          <a:xfrm>
            <a:off x="2774731" y="977461"/>
            <a:ext cx="68107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571296" y="1366343"/>
            <a:ext cx="35052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283669" y="1366343"/>
            <a:ext cx="43306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9095" y="1792012"/>
            <a:ext cx="8209236" cy="5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924910" y="3478923"/>
            <a:ext cx="103474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698937" y="3852041"/>
            <a:ext cx="66950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317123" y="5497827"/>
            <a:ext cx="44012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24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4534" y="391017"/>
            <a:ext cx="11761021" cy="1705797"/>
          </a:xfrm>
          <a:prstGeom prst="rect">
            <a:avLst/>
          </a:prstGeom>
        </p:spPr>
      </p:pic>
      <p:sp>
        <p:nvSpPr>
          <p:cNvPr id="3" name="Rectángulo 2"/>
          <p:cNvSpPr/>
          <p:nvPr/>
        </p:nvSpPr>
        <p:spPr>
          <a:xfrm>
            <a:off x="9522372" y="1639614"/>
            <a:ext cx="2393183"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198</a:t>
            </a:r>
            <a:endParaRPr lang="es-PE" dirty="0"/>
          </a:p>
        </p:txBody>
      </p:sp>
      <p:pic>
        <p:nvPicPr>
          <p:cNvPr id="5" name="Imagen 4"/>
          <p:cNvPicPr>
            <a:picLocks noChangeAspect="1"/>
          </p:cNvPicPr>
          <p:nvPr/>
        </p:nvPicPr>
        <p:blipFill>
          <a:blip r:embed="rId3"/>
          <a:stretch>
            <a:fillRect/>
          </a:stretch>
        </p:blipFill>
        <p:spPr>
          <a:xfrm>
            <a:off x="580203" y="2586365"/>
            <a:ext cx="11050400" cy="1181594"/>
          </a:xfrm>
          <a:prstGeom prst="rect">
            <a:avLst/>
          </a:prstGeom>
        </p:spPr>
      </p:pic>
      <p:sp>
        <p:nvSpPr>
          <p:cNvPr id="6" name="Rectángulo 5"/>
          <p:cNvSpPr/>
          <p:nvPr/>
        </p:nvSpPr>
        <p:spPr>
          <a:xfrm>
            <a:off x="10200291" y="3358055"/>
            <a:ext cx="1277006" cy="409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611735" y="3959523"/>
            <a:ext cx="10687379" cy="1160251"/>
          </a:xfrm>
          <a:prstGeom prst="rect">
            <a:avLst/>
          </a:prstGeom>
        </p:spPr>
      </p:pic>
      <p:sp>
        <p:nvSpPr>
          <p:cNvPr id="8" name="Rectángulo 7"/>
          <p:cNvSpPr/>
          <p:nvPr/>
        </p:nvSpPr>
        <p:spPr>
          <a:xfrm>
            <a:off x="611735" y="3798842"/>
            <a:ext cx="9435250" cy="50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5"/>
          <a:stretch>
            <a:fillRect/>
          </a:stretch>
        </p:blipFill>
        <p:spPr>
          <a:xfrm>
            <a:off x="387733" y="5552549"/>
            <a:ext cx="9312411" cy="975048"/>
          </a:xfrm>
          <a:prstGeom prst="rect">
            <a:avLst/>
          </a:prstGeom>
        </p:spPr>
      </p:pic>
      <p:sp>
        <p:nvSpPr>
          <p:cNvPr id="10" name="Rectángulo 9"/>
          <p:cNvSpPr/>
          <p:nvPr/>
        </p:nvSpPr>
        <p:spPr>
          <a:xfrm>
            <a:off x="387733" y="5552549"/>
            <a:ext cx="2576184" cy="249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1675825" y="6158265"/>
            <a:ext cx="8024319"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3" name="Conector recto 12"/>
          <p:cNvCxnSpPr/>
          <p:nvPr/>
        </p:nvCxnSpPr>
        <p:spPr>
          <a:xfrm>
            <a:off x="2569779" y="1166648"/>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76596" y="1639614"/>
            <a:ext cx="117389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76596" y="2096814"/>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282559" y="2932796"/>
            <a:ext cx="4556235" cy="26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3626069" y="3767959"/>
            <a:ext cx="6344032" cy="308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V="1">
            <a:off x="3719231" y="5119774"/>
            <a:ext cx="4226590" cy="105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flipV="1">
            <a:off x="5687984" y="6201054"/>
            <a:ext cx="3834388" cy="95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V="1">
            <a:off x="387733" y="6518856"/>
            <a:ext cx="1288092" cy="32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10046985" y="740979"/>
            <a:ext cx="1868570" cy="425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65315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99570" y="309070"/>
            <a:ext cx="11434122" cy="794516"/>
          </a:xfrm>
          <a:prstGeom prst="rect">
            <a:avLst/>
          </a:prstGeom>
        </p:spPr>
      </p:pic>
      <p:pic>
        <p:nvPicPr>
          <p:cNvPr id="3" name="Imagen 2"/>
          <p:cNvPicPr>
            <a:picLocks noChangeAspect="1"/>
          </p:cNvPicPr>
          <p:nvPr/>
        </p:nvPicPr>
        <p:blipFill>
          <a:blip r:embed="rId3"/>
          <a:stretch>
            <a:fillRect/>
          </a:stretch>
        </p:blipFill>
        <p:spPr>
          <a:xfrm>
            <a:off x="499570" y="1103586"/>
            <a:ext cx="11116167" cy="1631731"/>
          </a:xfrm>
          <a:prstGeom prst="rect">
            <a:avLst/>
          </a:prstGeom>
        </p:spPr>
      </p:pic>
      <p:sp>
        <p:nvSpPr>
          <p:cNvPr id="4" name="Rectángulo 3"/>
          <p:cNvSpPr/>
          <p:nvPr/>
        </p:nvSpPr>
        <p:spPr>
          <a:xfrm>
            <a:off x="499570" y="157654"/>
            <a:ext cx="8281823"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7283669" y="2328040"/>
            <a:ext cx="4491045"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199</a:t>
            </a:r>
            <a:endParaRPr lang="es-PE" dirty="0"/>
          </a:p>
        </p:txBody>
      </p:sp>
      <p:pic>
        <p:nvPicPr>
          <p:cNvPr id="7" name="Imagen 6"/>
          <p:cNvPicPr>
            <a:picLocks noChangeAspect="1"/>
          </p:cNvPicPr>
          <p:nvPr/>
        </p:nvPicPr>
        <p:blipFill>
          <a:blip r:embed="rId4"/>
          <a:stretch>
            <a:fillRect/>
          </a:stretch>
        </p:blipFill>
        <p:spPr>
          <a:xfrm>
            <a:off x="450466" y="2876713"/>
            <a:ext cx="11312765" cy="1647990"/>
          </a:xfrm>
          <a:prstGeom prst="rect">
            <a:avLst/>
          </a:prstGeom>
        </p:spPr>
      </p:pic>
      <p:sp>
        <p:nvSpPr>
          <p:cNvPr id="8" name="Rectángulo 7"/>
          <p:cNvSpPr/>
          <p:nvPr/>
        </p:nvSpPr>
        <p:spPr>
          <a:xfrm>
            <a:off x="488087" y="2876713"/>
            <a:ext cx="5885464" cy="28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0547131" y="4477407"/>
            <a:ext cx="1068606" cy="447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p:cNvPicPr>
            <a:picLocks noChangeAspect="1"/>
          </p:cNvPicPr>
          <p:nvPr/>
        </p:nvPicPr>
        <p:blipFill>
          <a:blip r:embed="rId5"/>
          <a:stretch>
            <a:fillRect/>
          </a:stretch>
        </p:blipFill>
        <p:spPr>
          <a:xfrm>
            <a:off x="375897" y="4888145"/>
            <a:ext cx="9676900" cy="1409685"/>
          </a:xfrm>
          <a:prstGeom prst="rect">
            <a:avLst/>
          </a:prstGeom>
        </p:spPr>
      </p:pic>
      <p:sp>
        <p:nvSpPr>
          <p:cNvPr id="11" name="Rectángulo 10"/>
          <p:cNvSpPr/>
          <p:nvPr/>
        </p:nvSpPr>
        <p:spPr>
          <a:xfrm>
            <a:off x="8387255" y="5943600"/>
            <a:ext cx="1513490" cy="3542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2" name="Conector recto 11"/>
          <p:cNvCxnSpPr/>
          <p:nvPr/>
        </p:nvCxnSpPr>
        <p:spPr>
          <a:xfrm flipV="1">
            <a:off x="8387255" y="4035242"/>
            <a:ext cx="3281383" cy="81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499570" y="4446341"/>
            <a:ext cx="9858375" cy="245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10547130" y="4140237"/>
            <a:ext cx="1138487" cy="384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5" name="Conector recto 14"/>
          <p:cNvCxnSpPr/>
          <p:nvPr/>
        </p:nvCxnSpPr>
        <p:spPr>
          <a:xfrm>
            <a:off x="5342709" y="2735317"/>
            <a:ext cx="16589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7213802" y="2349636"/>
            <a:ext cx="3767959" cy="369332"/>
          </a:xfrm>
          <a:prstGeom prst="rect">
            <a:avLst/>
          </a:prstGeom>
          <a:noFill/>
        </p:spPr>
        <p:txBody>
          <a:bodyPr wrap="square" rtlCol="0">
            <a:spAutoFit/>
          </a:bodyPr>
          <a:lstStyle/>
          <a:p>
            <a:r>
              <a:rPr lang="es-PE" dirty="0"/>
              <a:t>(</a:t>
            </a:r>
            <a:r>
              <a:rPr lang="es-PE" dirty="0" smtClean="0"/>
              <a:t>Cultivar virtud + autarquía + ataraxia)</a:t>
            </a:r>
            <a:endParaRPr lang="es-PE" dirty="0"/>
          </a:p>
        </p:txBody>
      </p:sp>
      <p:sp>
        <p:nvSpPr>
          <p:cNvPr id="17" name="Rectángulo 16"/>
          <p:cNvSpPr/>
          <p:nvPr/>
        </p:nvSpPr>
        <p:spPr>
          <a:xfrm>
            <a:off x="375897" y="4729655"/>
            <a:ext cx="9754514" cy="1797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94459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96347" y="3909847"/>
            <a:ext cx="10310651" cy="756745"/>
          </a:xfrm>
          <a:prstGeom prst="rect">
            <a:avLst/>
          </a:prstGeom>
        </p:spPr>
      </p:pic>
      <p:pic>
        <p:nvPicPr>
          <p:cNvPr id="3" name="Imagen 2"/>
          <p:cNvPicPr>
            <a:picLocks noChangeAspect="1"/>
          </p:cNvPicPr>
          <p:nvPr/>
        </p:nvPicPr>
        <p:blipFill>
          <a:blip r:embed="rId3"/>
          <a:stretch>
            <a:fillRect/>
          </a:stretch>
        </p:blipFill>
        <p:spPr>
          <a:xfrm>
            <a:off x="996347" y="1717621"/>
            <a:ext cx="9739971" cy="1793815"/>
          </a:xfrm>
          <a:prstGeom prst="rect">
            <a:avLst/>
          </a:prstGeom>
        </p:spPr>
      </p:pic>
      <p:sp>
        <p:nvSpPr>
          <p:cNvPr id="4" name="Rectángulo 3"/>
          <p:cNvSpPr/>
          <p:nvPr/>
        </p:nvSpPr>
        <p:spPr>
          <a:xfrm flipH="1">
            <a:off x="252247" y="187545"/>
            <a:ext cx="5155324" cy="5036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6148552" y="3184635"/>
            <a:ext cx="4587766" cy="326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996347" y="3909847"/>
            <a:ext cx="1510371" cy="299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p:cNvSpPr txBox="1"/>
          <p:nvPr/>
        </p:nvSpPr>
        <p:spPr>
          <a:xfrm>
            <a:off x="10200291" y="6158265"/>
            <a:ext cx="1562940" cy="369332"/>
          </a:xfrm>
          <a:prstGeom prst="rect">
            <a:avLst/>
          </a:prstGeom>
          <a:noFill/>
        </p:spPr>
        <p:txBody>
          <a:bodyPr wrap="square" rtlCol="0">
            <a:spAutoFit/>
          </a:bodyPr>
          <a:lstStyle/>
          <a:p>
            <a:r>
              <a:rPr lang="es-PE" dirty="0" smtClean="0"/>
              <a:t>p. 200</a:t>
            </a:r>
            <a:endParaRPr lang="es-PE" dirty="0"/>
          </a:p>
        </p:txBody>
      </p:sp>
      <p:sp>
        <p:nvSpPr>
          <p:cNvPr id="8" name="Rectángulo 7"/>
          <p:cNvSpPr/>
          <p:nvPr/>
        </p:nvSpPr>
        <p:spPr>
          <a:xfrm>
            <a:off x="996347" y="1717621"/>
            <a:ext cx="4758067" cy="268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506718" y="4209394"/>
            <a:ext cx="86710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1110686" y="4607805"/>
            <a:ext cx="8774293" cy="587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581891" y="691221"/>
            <a:ext cx="11055927" cy="48949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5455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6677" y="820627"/>
            <a:ext cx="11147244" cy="1197359"/>
          </a:xfrm>
          <a:prstGeom prst="rect">
            <a:avLst/>
          </a:prstGeom>
        </p:spPr>
      </p:pic>
      <p:sp>
        <p:nvSpPr>
          <p:cNvPr id="3" name="Rectángulo 2"/>
          <p:cNvSpPr/>
          <p:nvPr/>
        </p:nvSpPr>
        <p:spPr>
          <a:xfrm>
            <a:off x="1340069" y="1623848"/>
            <a:ext cx="10153852" cy="3941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201</a:t>
            </a:r>
            <a:endParaRPr lang="es-PE" dirty="0"/>
          </a:p>
        </p:txBody>
      </p:sp>
      <p:pic>
        <p:nvPicPr>
          <p:cNvPr id="5" name="Imagen 4"/>
          <p:cNvPicPr>
            <a:picLocks noChangeAspect="1"/>
          </p:cNvPicPr>
          <p:nvPr/>
        </p:nvPicPr>
        <p:blipFill>
          <a:blip r:embed="rId3"/>
          <a:stretch>
            <a:fillRect/>
          </a:stretch>
        </p:blipFill>
        <p:spPr>
          <a:xfrm>
            <a:off x="664971" y="2460242"/>
            <a:ext cx="10828950" cy="721930"/>
          </a:xfrm>
          <a:prstGeom prst="rect">
            <a:avLst/>
          </a:prstGeom>
        </p:spPr>
      </p:pic>
      <p:pic>
        <p:nvPicPr>
          <p:cNvPr id="6" name="Imagen 5"/>
          <p:cNvPicPr>
            <a:picLocks noChangeAspect="1"/>
          </p:cNvPicPr>
          <p:nvPr/>
        </p:nvPicPr>
        <p:blipFill>
          <a:blip r:embed="rId4"/>
          <a:stretch>
            <a:fillRect/>
          </a:stretch>
        </p:blipFill>
        <p:spPr>
          <a:xfrm>
            <a:off x="664971" y="3624428"/>
            <a:ext cx="10264600" cy="744261"/>
          </a:xfrm>
          <a:prstGeom prst="rect">
            <a:avLst/>
          </a:prstGeom>
        </p:spPr>
      </p:pic>
      <p:sp>
        <p:nvSpPr>
          <p:cNvPr id="7" name="Rectángulo 6"/>
          <p:cNvSpPr/>
          <p:nvPr/>
        </p:nvSpPr>
        <p:spPr>
          <a:xfrm>
            <a:off x="2033752" y="3996558"/>
            <a:ext cx="8781393" cy="3721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a:picLocks noChangeAspect="1"/>
          </p:cNvPicPr>
          <p:nvPr/>
        </p:nvPicPr>
        <p:blipFill>
          <a:blip r:embed="rId5"/>
          <a:stretch>
            <a:fillRect/>
          </a:stretch>
        </p:blipFill>
        <p:spPr>
          <a:xfrm>
            <a:off x="1092673" y="4478560"/>
            <a:ext cx="9409195" cy="1679705"/>
          </a:xfrm>
          <a:prstGeom prst="rect">
            <a:avLst/>
          </a:prstGeom>
        </p:spPr>
      </p:pic>
      <p:sp>
        <p:nvSpPr>
          <p:cNvPr id="9" name="Rectángulo 8"/>
          <p:cNvSpPr/>
          <p:nvPr/>
        </p:nvSpPr>
        <p:spPr>
          <a:xfrm>
            <a:off x="1092673" y="4478560"/>
            <a:ext cx="4173010" cy="332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806263" y="1181592"/>
            <a:ext cx="86876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499242" y="1623848"/>
            <a:ext cx="109946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499241" y="2017986"/>
            <a:ext cx="8408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979683" y="2821207"/>
            <a:ext cx="43828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788276" y="3958951"/>
            <a:ext cx="8970579" cy="376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2767278" y="5842931"/>
            <a:ext cx="6991577" cy="218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972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82249" y="3009735"/>
            <a:ext cx="9516417" cy="647865"/>
          </a:xfrm>
          <a:prstGeom prst="rect">
            <a:avLst/>
          </a:prstGeom>
        </p:spPr>
      </p:pic>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202</a:t>
            </a:r>
            <a:endParaRPr lang="es-PE" dirty="0"/>
          </a:p>
        </p:txBody>
      </p:sp>
      <p:cxnSp>
        <p:nvCxnSpPr>
          <p:cNvPr id="4" name="Conector recto 3"/>
          <p:cNvCxnSpPr/>
          <p:nvPr/>
        </p:nvCxnSpPr>
        <p:spPr>
          <a:xfrm>
            <a:off x="1308538" y="3657600"/>
            <a:ext cx="17026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772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2289"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sp>
        <p:nvSpPr>
          <p:cNvPr id="2" name="Rectángulo 1"/>
          <p:cNvSpPr/>
          <p:nvPr/>
        </p:nvSpPr>
        <p:spPr>
          <a:xfrm>
            <a:off x="2805340" y="4556973"/>
            <a:ext cx="6855371" cy="1730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1424065" y="2982431"/>
            <a:ext cx="4000500" cy="1390650"/>
          </a:xfrm>
          <a:prstGeom prst="rect">
            <a:avLst/>
          </a:prstGeom>
        </p:spPr>
      </p:pic>
      <p:pic>
        <p:nvPicPr>
          <p:cNvPr id="8" name="Imagen 7"/>
          <p:cNvPicPr>
            <a:picLocks noChangeAspect="1"/>
          </p:cNvPicPr>
          <p:nvPr/>
        </p:nvPicPr>
        <p:blipFill>
          <a:blip r:embed="rId5"/>
          <a:stretch>
            <a:fillRect/>
          </a:stretch>
        </p:blipFill>
        <p:spPr>
          <a:xfrm>
            <a:off x="2916620" y="4647055"/>
            <a:ext cx="6589987" cy="1550620"/>
          </a:xfrm>
          <a:prstGeom prst="rect">
            <a:avLst/>
          </a:prstGeom>
        </p:spPr>
      </p:pic>
      <p:pic>
        <p:nvPicPr>
          <p:cNvPr id="9" name="Imagen 8"/>
          <p:cNvPicPr>
            <a:picLocks noChangeAspect="1"/>
          </p:cNvPicPr>
          <p:nvPr/>
        </p:nvPicPr>
        <p:blipFill>
          <a:blip r:embed="rId6"/>
          <a:stretch>
            <a:fillRect/>
          </a:stretch>
        </p:blipFill>
        <p:spPr>
          <a:xfrm>
            <a:off x="7372698" y="310857"/>
            <a:ext cx="2965930" cy="3954573"/>
          </a:xfrm>
          <a:prstGeom prst="rect">
            <a:avLst/>
          </a:prstGeom>
        </p:spPr>
      </p:pic>
    </p:spTree>
    <p:extLst>
      <p:ext uri="{BB962C8B-B14F-4D97-AF65-F5344CB8AC3E}">
        <p14:creationId xmlns:p14="http://schemas.microsoft.com/office/powerpoint/2010/main" val="718779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50469" y="825210"/>
            <a:ext cx="10765411" cy="3696913"/>
          </a:xfrm>
          <a:prstGeom prst="rect">
            <a:avLst/>
          </a:prstGeom>
        </p:spPr>
      </p:pic>
      <p:sp>
        <p:nvSpPr>
          <p:cNvPr id="5" name="CuadroTexto 4"/>
          <p:cNvSpPr txBox="1"/>
          <p:nvPr/>
        </p:nvSpPr>
        <p:spPr>
          <a:xfrm>
            <a:off x="11415880" y="6467302"/>
            <a:ext cx="776120" cy="369332"/>
          </a:xfrm>
          <a:prstGeom prst="rect">
            <a:avLst/>
          </a:prstGeom>
          <a:noFill/>
        </p:spPr>
        <p:txBody>
          <a:bodyPr wrap="square" rtlCol="0">
            <a:spAutoFit/>
          </a:bodyPr>
          <a:lstStyle/>
          <a:p>
            <a:r>
              <a:rPr lang="es-PE" dirty="0" smtClean="0"/>
              <a:t>p. 269</a:t>
            </a:r>
            <a:endParaRPr lang="es-PE" dirty="0"/>
          </a:p>
        </p:txBody>
      </p:sp>
      <p:cxnSp>
        <p:nvCxnSpPr>
          <p:cNvPr id="3" name="Conector recto 2"/>
          <p:cNvCxnSpPr/>
          <p:nvPr/>
        </p:nvCxnSpPr>
        <p:spPr>
          <a:xfrm>
            <a:off x="10842171" y="1371600"/>
            <a:ext cx="5737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836023" y="1750423"/>
            <a:ext cx="1057985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70709" y="2194560"/>
            <a:ext cx="24558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942217" y="2142309"/>
            <a:ext cx="13977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3579223" y="2886891"/>
            <a:ext cx="24166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3344091" y="4522123"/>
            <a:ext cx="15806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814355" y="6097970"/>
            <a:ext cx="5029200" cy="369332"/>
          </a:xfrm>
          <a:prstGeom prst="rect">
            <a:avLst/>
          </a:prstGeom>
          <a:noFill/>
        </p:spPr>
        <p:txBody>
          <a:bodyPr wrap="square" rtlCol="0">
            <a:spAutoFit/>
          </a:bodyPr>
          <a:lstStyle/>
          <a:p>
            <a:r>
              <a:rPr lang="es-PE" dirty="0" smtClean="0"/>
              <a:t>Idealismo vs materialismo: falsa dicotomía</a:t>
            </a:r>
            <a:endParaRPr lang="es-PE" dirty="0"/>
          </a:p>
        </p:txBody>
      </p:sp>
    </p:spTree>
    <p:extLst>
      <p:ext uri="{BB962C8B-B14F-4D97-AF65-F5344CB8AC3E}">
        <p14:creationId xmlns:p14="http://schemas.microsoft.com/office/powerpoint/2010/main" val="2622022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1415880" y="6467302"/>
            <a:ext cx="776120" cy="369332"/>
          </a:xfrm>
          <a:prstGeom prst="rect">
            <a:avLst/>
          </a:prstGeom>
          <a:noFill/>
        </p:spPr>
        <p:txBody>
          <a:bodyPr wrap="square" rtlCol="0">
            <a:spAutoFit/>
          </a:bodyPr>
          <a:lstStyle/>
          <a:p>
            <a:r>
              <a:rPr lang="es-PE" dirty="0" smtClean="0"/>
              <a:t>p. 269</a:t>
            </a:r>
            <a:endParaRPr lang="es-PE" dirty="0"/>
          </a:p>
        </p:txBody>
      </p:sp>
      <p:pic>
        <p:nvPicPr>
          <p:cNvPr id="2" name="Imagen 1"/>
          <p:cNvPicPr>
            <a:picLocks noChangeAspect="1"/>
          </p:cNvPicPr>
          <p:nvPr/>
        </p:nvPicPr>
        <p:blipFill>
          <a:blip r:embed="rId2"/>
          <a:stretch>
            <a:fillRect/>
          </a:stretch>
        </p:blipFill>
        <p:spPr>
          <a:xfrm>
            <a:off x="275099" y="838979"/>
            <a:ext cx="11385352" cy="4464541"/>
          </a:xfrm>
          <a:prstGeom prst="rect">
            <a:avLst/>
          </a:prstGeom>
        </p:spPr>
      </p:pic>
      <p:cxnSp>
        <p:nvCxnSpPr>
          <p:cNvPr id="4" name="Conector recto 3"/>
          <p:cNvCxnSpPr/>
          <p:nvPr/>
        </p:nvCxnSpPr>
        <p:spPr>
          <a:xfrm>
            <a:off x="535577" y="1554480"/>
            <a:ext cx="108803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8647611" y="1175657"/>
            <a:ext cx="19202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8242663" y="3213463"/>
            <a:ext cx="28215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067006" y="4415246"/>
            <a:ext cx="44544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H="1" flipV="1">
            <a:off x="535577" y="4859383"/>
            <a:ext cx="10880304" cy="391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535577" y="5303520"/>
            <a:ext cx="68971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3814355" y="6097970"/>
            <a:ext cx="6570616" cy="369332"/>
          </a:xfrm>
          <a:prstGeom prst="rect">
            <a:avLst/>
          </a:prstGeom>
          <a:noFill/>
        </p:spPr>
        <p:txBody>
          <a:bodyPr wrap="square" rtlCol="0">
            <a:spAutoFit/>
          </a:bodyPr>
          <a:lstStyle/>
          <a:p>
            <a:r>
              <a:rPr lang="es-PE" dirty="0" smtClean="0"/>
              <a:t>Idealismo vs materialismo: simultáneos, inseparables, simbióticos</a:t>
            </a:r>
            <a:endParaRPr lang="es-PE" dirty="0"/>
          </a:p>
        </p:txBody>
      </p:sp>
    </p:spTree>
    <p:extLst>
      <p:ext uri="{BB962C8B-B14F-4D97-AF65-F5344CB8AC3E}">
        <p14:creationId xmlns:p14="http://schemas.microsoft.com/office/powerpoint/2010/main" val="208061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790495" y="472964"/>
            <a:ext cx="7220608" cy="646331"/>
          </a:xfrm>
          <a:prstGeom prst="rect">
            <a:avLst/>
          </a:prstGeom>
          <a:noFill/>
        </p:spPr>
        <p:txBody>
          <a:bodyPr wrap="square" rtlCol="0">
            <a:spAutoFit/>
          </a:bodyPr>
          <a:lstStyle/>
          <a:p>
            <a:pPr algn="ctr"/>
            <a:r>
              <a:rPr lang="es-PE" sz="3600" dirty="0" smtClean="0"/>
              <a:t>Encantamiento</a:t>
            </a:r>
            <a:r>
              <a:rPr lang="es-PE" dirty="0" smtClean="0"/>
              <a:t> vs </a:t>
            </a:r>
            <a:r>
              <a:rPr lang="es-PE" sz="3600" dirty="0" smtClean="0"/>
              <a:t>Desencantamiento</a:t>
            </a:r>
            <a:endParaRPr lang="es-PE" dirty="0"/>
          </a:p>
        </p:txBody>
      </p:sp>
      <p:pic>
        <p:nvPicPr>
          <p:cNvPr id="5" name="Imagen 4"/>
          <p:cNvPicPr>
            <a:picLocks noChangeAspect="1"/>
          </p:cNvPicPr>
          <p:nvPr/>
        </p:nvPicPr>
        <p:blipFill>
          <a:blip r:embed="rId2"/>
          <a:stretch>
            <a:fillRect/>
          </a:stretch>
        </p:blipFill>
        <p:spPr>
          <a:xfrm>
            <a:off x="3941378" y="1981828"/>
            <a:ext cx="1749974" cy="3284371"/>
          </a:xfrm>
          <a:prstGeom prst="rect">
            <a:avLst/>
          </a:prstGeom>
        </p:spPr>
      </p:pic>
      <p:pic>
        <p:nvPicPr>
          <p:cNvPr id="6" name="Imagen 5"/>
          <p:cNvPicPr>
            <a:picLocks noChangeAspect="1"/>
          </p:cNvPicPr>
          <p:nvPr/>
        </p:nvPicPr>
        <p:blipFill>
          <a:blip r:embed="rId3"/>
          <a:stretch>
            <a:fillRect/>
          </a:stretch>
        </p:blipFill>
        <p:spPr>
          <a:xfrm>
            <a:off x="6866868" y="2106225"/>
            <a:ext cx="4485444" cy="2891443"/>
          </a:xfrm>
          <a:prstGeom prst="rect">
            <a:avLst/>
          </a:prstGeom>
        </p:spPr>
      </p:pic>
      <p:sp>
        <p:nvSpPr>
          <p:cNvPr id="7" name="CuadroTexto 6"/>
          <p:cNvSpPr txBox="1"/>
          <p:nvPr/>
        </p:nvSpPr>
        <p:spPr>
          <a:xfrm>
            <a:off x="0" y="5534730"/>
            <a:ext cx="10105697" cy="646331"/>
          </a:xfrm>
          <a:prstGeom prst="rect">
            <a:avLst/>
          </a:prstGeom>
          <a:noFill/>
        </p:spPr>
        <p:txBody>
          <a:bodyPr wrap="square" rtlCol="0">
            <a:spAutoFit/>
          </a:bodyPr>
          <a:lstStyle/>
          <a:p>
            <a:pPr algn="r"/>
            <a:r>
              <a:rPr lang="es-PE" sz="3600" dirty="0" smtClean="0"/>
              <a:t>Fragmentos de San Thomas Becket     </a:t>
            </a:r>
            <a:r>
              <a:rPr lang="es-PE" dirty="0" smtClean="0"/>
              <a:t> vs         </a:t>
            </a:r>
            <a:r>
              <a:rPr lang="es-PE" sz="3600" dirty="0" smtClean="0"/>
              <a:t>Penicilina</a:t>
            </a:r>
            <a:endParaRPr lang="es-PE" dirty="0"/>
          </a:p>
        </p:txBody>
      </p:sp>
      <p:pic>
        <p:nvPicPr>
          <p:cNvPr id="8" name="Imagen 7"/>
          <p:cNvPicPr>
            <a:picLocks noChangeAspect="1"/>
          </p:cNvPicPr>
          <p:nvPr/>
        </p:nvPicPr>
        <p:blipFill>
          <a:blip r:embed="rId4"/>
          <a:stretch>
            <a:fillRect/>
          </a:stretch>
        </p:blipFill>
        <p:spPr>
          <a:xfrm>
            <a:off x="836393" y="2407496"/>
            <a:ext cx="2821207" cy="2391487"/>
          </a:xfrm>
          <a:prstGeom prst="rect">
            <a:avLst/>
          </a:prstGeom>
        </p:spPr>
      </p:pic>
      <p:sp>
        <p:nvSpPr>
          <p:cNvPr id="9" name="CuadroTexto 8"/>
          <p:cNvSpPr txBox="1"/>
          <p:nvPr/>
        </p:nvSpPr>
        <p:spPr>
          <a:xfrm>
            <a:off x="662151" y="6285869"/>
            <a:ext cx="11114689" cy="400110"/>
          </a:xfrm>
          <a:prstGeom prst="rect">
            <a:avLst/>
          </a:prstGeom>
          <a:noFill/>
        </p:spPr>
        <p:txBody>
          <a:bodyPr wrap="square" rtlCol="0">
            <a:spAutoFit/>
          </a:bodyPr>
          <a:lstStyle/>
          <a:p>
            <a:pPr algn="ctr"/>
            <a:r>
              <a:rPr lang="es-PE" sz="2000" dirty="0" smtClean="0"/>
              <a:t>Calvino: magia como herejía / Weber: Des-</a:t>
            </a:r>
            <a:r>
              <a:rPr lang="es-PE" sz="2000" dirty="0" err="1" smtClean="0"/>
              <a:t>magificación</a:t>
            </a:r>
            <a:r>
              <a:rPr lang="es-PE" sz="2000" dirty="0" smtClean="0"/>
              <a:t> / Taylor: Desencantamiento</a:t>
            </a:r>
            <a:endParaRPr lang="es-PE" sz="1100" dirty="0"/>
          </a:p>
        </p:txBody>
      </p:sp>
    </p:spTree>
    <p:extLst>
      <p:ext uri="{BB962C8B-B14F-4D97-AF65-F5344CB8AC3E}">
        <p14:creationId xmlns:p14="http://schemas.microsoft.com/office/powerpoint/2010/main" val="2870750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269-270</a:t>
            </a:r>
            <a:endParaRPr lang="es-PE" dirty="0"/>
          </a:p>
        </p:txBody>
      </p:sp>
      <p:pic>
        <p:nvPicPr>
          <p:cNvPr id="3" name="Imagen 2"/>
          <p:cNvPicPr>
            <a:picLocks noChangeAspect="1"/>
          </p:cNvPicPr>
          <p:nvPr/>
        </p:nvPicPr>
        <p:blipFill>
          <a:blip r:embed="rId2"/>
          <a:stretch>
            <a:fillRect/>
          </a:stretch>
        </p:blipFill>
        <p:spPr>
          <a:xfrm>
            <a:off x="308523" y="363768"/>
            <a:ext cx="11075586" cy="1731039"/>
          </a:xfrm>
          <a:prstGeom prst="rect">
            <a:avLst/>
          </a:prstGeom>
        </p:spPr>
      </p:pic>
      <p:pic>
        <p:nvPicPr>
          <p:cNvPr id="4" name="Imagen 3"/>
          <p:cNvPicPr>
            <a:picLocks noChangeAspect="1"/>
          </p:cNvPicPr>
          <p:nvPr/>
        </p:nvPicPr>
        <p:blipFill>
          <a:blip r:embed="rId3"/>
          <a:stretch>
            <a:fillRect/>
          </a:stretch>
        </p:blipFill>
        <p:spPr>
          <a:xfrm>
            <a:off x="308523" y="2094806"/>
            <a:ext cx="11172308" cy="2793077"/>
          </a:xfrm>
          <a:prstGeom prst="rect">
            <a:avLst/>
          </a:prstGeom>
        </p:spPr>
      </p:pic>
      <p:cxnSp>
        <p:nvCxnSpPr>
          <p:cNvPr id="6" name="Conector recto 5"/>
          <p:cNvCxnSpPr/>
          <p:nvPr/>
        </p:nvCxnSpPr>
        <p:spPr>
          <a:xfrm>
            <a:off x="627017" y="692331"/>
            <a:ext cx="10757092"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a:off x="2181497" y="757646"/>
            <a:ext cx="1672046" cy="4310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9" name="Conector recto 8"/>
          <p:cNvCxnSpPr/>
          <p:nvPr/>
        </p:nvCxnSpPr>
        <p:spPr>
          <a:xfrm>
            <a:off x="4532811" y="1580606"/>
            <a:ext cx="6948020"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483326" y="1996241"/>
            <a:ext cx="5362990"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3164821" y="3213463"/>
            <a:ext cx="80561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flipH="1">
            <a:off x="483326" y="3628715"/>
            <a:ext cx="29913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744583" y="5577840"/>
            <a:ext cx="11116491" cy="369332"/>
          </a:xfrm>
          <a:prstGeom prst="rect">
            <a:avLst/>
          </a:prstGeom>
          <a:noFill/>
        </p:spPr>
        <p:txBody>
          <a:bodyPr wrap="square" rtlCol="0">
            <a:spAutoFit/>
          </a:bodyPr>
          <a:lstStyle/>
          <a:p>
            <a:r>
              <a:rPr lang="es-PE" dirty="0" smtClean="0"/>
              <a:t>Cohen: Materialismo como primacía de lo material sin negar lo ideal, jurídico, horizonte del imaginario o consenso</a:t>
            </a:r>
            <a:endParaRPr lang="es-PE" dirty="0"/>
          </a:p>
        </p:txBody>
      </p:sp>
    </p:spTree>
    <p:extLst>
      <p:ext uri="{BB962C8B-B14F-4D97-AF65-F5344CB8AC3E}">
        <p14:creationId xmlns:p14="http://schemas.microsoft.com/office/powerpoint/2010/main" val="3236113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270</a:t>
            </a:r>
            <a:endParaRPr lang="es-PE" dirty="0"/>
          </a:p>
        </p:txBody>
      </p:sp>
      <p:pic>
        <p:nvPicPr>
          <p:cNvPr id="2" name="Imagen 1"/>
          <p:cNvPicPr>
            <a:picLocks noChangeAspect="1"/>
          </p:cNvPicPr>
          <p:nvPr/>
        </p:nvPicPr>
        <p:blipFill>
          <a:blip r:embed="rId2"/>
          <a:stretch>
            <a:fillRect/>
          </a:stretch>
        </p:blipFill>
        <p:spPr>
          <a:xfrm>
            <a:off x="296400" y="610985"/>
            <a:ext cx="11548498" cy="4476403"/>
          </a:xfrm>
          <a:prstGeom prst="rect">
            <a:avLst/>
          </a:prstGeom>
        </p:spPr>
      </p:pic>
      <p:cxnSp>
        <p:nvCxnSpPr>
          <p:cNvPr id="4" name="Conector recto 3"/>
          <p:cNvCxnSpPr/>
          <p:nvPr/>
        </p:nvCxnSpPr>
        <p:spPr>
          <a:xfrm flipV="1">
            <a:off x="561703" y="1345474"/>
            <a:ext cx="4781006"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flipV="1">
            <a:off x="6635931" y="1345474"/>
            <a:ext cx="4872446" cy="261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055326" y="2573383"/>
            <a:ext cx="3213463"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H="1">
            <a:off x="4663440" y="4598126"/>
            <a:ext cx="4493624"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754532" y="5723896"/>
            <a:ext cx="11090366" cy="369332"/>
          </a:xfrm>
          <a:prstGeom prst="rect">
            <a:avLst/>
          </a:prstGeom>
          <a:noFill/>
        </p:spPr>
        <p:txBody>
          <a:bodyPr wrap="square" rtlCol="0">
            <a:spAutoFit/>
          </a:bodyPr>
          <a:lstStyle/>
          <a:p>
            <a:r>
              <a:rPr lang="es-PE" dirty="0" smtClean="0"/>
              <a:t>Cohen: Materialismo: modos de producción como factor explicativo, imaginario de ideas como una teleología.</a:t>
            </a:r>
            <a:endParaRPr lang="es-PE" dirty="0"/>
          </a:p>
        </p:txBody>
      </p:sp>
    </p:spTree>
    <p:extLst>
      <p:ext uri="{BB962C8B-B14F-4D97-AF65-F5344CB8AC3E}">
        <p14:creationId xmlns:p14="http://schemas.microsoft.com/office/powerpoint/2010/main" val="3880239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270</a:t>
            </a:r>
            <a:endParaRPr lang="es-PE" dirty="0"/>
          </a:p>
        </p:txBody>
      </p:sp>
      <p:pic>
        <p:nvPicPr>
          <p:cNvPr id="3" name="Imagen 2"/>
          <p:cNvPicPr>
            <a:picLocks noChangeAspect="1"/>
          </p:cNvPicPr>
          <p:nvPr/>
        </p:nvPicPr>
        <p:blipFill>
          <a:blip r:embed="rId2"/>
          <a:stretch>
            <a:fillRect/>
          </a:stretch>
        </p:blipFill>
        <p:spPr>
          <a:xfrm>
            <a:off x="449038" y="797676"/>
            <a:ext cx="10490511" cy="5071110"/>
          </a:xfrm>
          <a:prstGeom prst="rect">
            <a:avLst/>
          </a:prstGeom>
        </p:spPr>
      </p:pic>
      <p:cxnSp>
        <p:nvCxnSpPr>
          <p:cNvPr id="6" name="Conector recto 5"/>
          <p:cNvCxnSpPr/>
          <p:nvPr/>
        </p:nvCxnSpPr>
        <p:spPr>
          <a:xfrm>
            <a:off x="7707086" y="1058091"/>
            <a:ext cx="29913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849086" y="1397726"/>
            <a:ext cx="54210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1685109" y="1058091"/>
            <a:ext cx="314814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9757954" y="3304903"/>
            <a:ext cx="9405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849086" y="3631474"/>
            <a:ext cx="98493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849086" y="3997234"/>
            <a:ext cx="45589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5786846" y="3997234"/>
            <a:ext cx="51527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849086" y="4402183"/>
            <a:ext cx="32395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2704011" y="6182640"/>
            <a:ext cx="7132320" cy="369332"/>
          </a:xfrm>
          <a:prstGeom prst="rect">
            <a:avLst/>
          </a:prstGeom>
          <a:noFill/>
        </p:spPr>
        <p:txBody>
          <a:bodyPr wrap="square" rtlCol="0">
            <a:spAutoFit/>
          </a:bodyPr>
          <a:lstStyle/>
          <a:p>
            <a:r>
              <a:rPr lang="es-PE" dirty="0" smtClean="0"/>
              <a:t>Vs Cohen: materialismo inverosímil. Taylor: no hay explicaciones absolutas.</a:t>
            </a:r>
            <a:endParaRPr lang="es-PE" dirty="0"/>
          </a:p>
        </p:txBody>
      </p:sp>
    </p:spTree>
    <p:extLst>
      <p:ext uri="{BB962C8B-B14F-4D97-AF65-F5344CB8AC3E}">
        <p14:creationId xmlns:p14="http://schemas.microsoft.com/office/powerpoint/2010/main" val="2779693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270</a:t>
            </a:r>
            <a:endParaRPr lang="es-PE" dirty="0"/>
          </a:p>
        </p:txBody>
      </p:sp>
      <p:pic>
        <p:nvPicPr>
          <p:cNvPr id="3" name="Imagen 2"/>
          <p:cNvPicPr>
            <a:picLocks noChangeAspect="1"/>
          </p:cNvPicPr>
          <p:nvPr/>
        </p:nvPicPr>
        <p:blipFill>
          <a:blip r:embed="rId2"/>
          <a:stretch>
            <a:fillRect/>
          </a:stretch>
        </p:blipFill>
        <p:spPr>
          <a:xfrm>
            <a:off x="810762" y="562802"/>
            <a:ext cx="10877173" cy="2011532"/>
          </a:xfrm>
          <a:prstGeom prst="rect">
            <a:avLst/>
          </a:prstGeom>
        </p:spPr>
      </p:pic>
      <p:pic>
        <p:nvPicPr>
          <p:cNvPr id="4" name="Imagen 3"/>
          <p:cNvPicPr>
            <a:picLocks noChangeAspect="1"/>
          </p:cNvPicPr>
          <p:nvPr/>
        </p:nvPicPr>
        <p:blipFill>
          <a:blip r:embed="rId3"/>
          <a:stretch>
            <a:fillRect/>
          </a:stretch>
        </p:blipFill>
        <p:spPr>
          <a:xfrm>
            <a:off x="908981" y="2574334"/>
            <a:ext cx="10921876" cy="2428739"/>
          </a:xfrm>
          <a:prstGeom prst="rect">
            <a:avLst/>
          </a:prstGeom>
        </p:spPr>
      </p:pic>
      <p:cxnSp>
        <p:nvCxnSpPr>
          <p:cNvPr id="6" name="Conector recto 5"/>
          <p:cNvCxnSpPr/>
          <p:nvPr/>
        </p:nvCxnSpPr>
        <p:spPr>
          <a:xfrm flipH="1" flipV="1">
            <a:off x="6688183" y="940526"/>
            <a:ext cx="4877592"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908981" y="1280160"/>
            <a:ext cx="5460938" cy="261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0541726" y="2063931"/>
            <a:ext cx="10240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908981" y="2442754"/>
            <a:ext cx="546093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3277549" y="5624790"/>
            <a:ext cx="6596742" cy="369332"/>
          </a:xfrm>
          <a:prstGeom prst="rect">
            <a:avLst/>
          </a:prstGeom>
          <a:noFill/>
        </p:spPr>
        <p:txBody>
          <a:bodyPr wrap="square" rtlCol="0">
            <a:spAutoFit/>
          </a:bodyPr>
          <a:lstStyle/>
          <a:p>
            <a:r>
              <a:rPr lang="es-PE" dirty="0" smtClean="0"/>
              <a:t>Practicas sociales &gt; condiciones materiales &gt; condiciones ideales</a:t>
            </a:r>
          </a:p>
        </p:txBody>
      </p:sp>
    </p:spTree>
    <p:extLst>
      <p:ext uri="{BB962C8B-B14F-4D97-AF65-F5344CB8AC3E}">
        <p14:creationId xmlns:p14="http://schemas.microsoft.com/office/powerpoint/2010/main" val="1250397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270-271</a:t>
            </a:r>
            <a:endParaRPr lang="es-PE" dirty="0"/>
          </a:p>
        </p:txBody>
      </p:sp>
      <p:pic>
        <p:nvPicPr>
          <p:cNvPr id="2" name="Imagen 1"/>
          <p:cNvPicPr>
            <a:picLocks noChangeAspect="1"/>
          </p:cNvPicPr>
          <p:nvPr/>
        </p:nvPicPr>
        <p:blipFill>
          <a:blip r:embed="rId2"/>
          <a:stretch>
            <a:fillRect/>
          </a:stretch>
        </p:blipFill>
        <p:spPr>
          <a:xfrm>
            <a:off x="530270" y="762544"/>
            <a:ext cx="10409279" cy="4502812"/>
          </a:xfrm>
          <a:prstGeom prst="rect">
            <a:avLst/>
          </a:prstGeom>
        </p:spPr>
      </p:pic>
      <p:cxnSp>
        <p:nvCxnSpPr>
          <p:cNvPr id="4" name="Conector recto 3"/>
          <p:cNvCxnSpPr/>
          <p:nvPr/>
        </p:nvCxnSpPr>
        <p:spPr>
          <a:xfrm>
            <a:off x="1084217" y="3013950"/>
            <a:ext cx="96926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862149" y="3357154"/>
            <a:ext cx="10077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822960" y="3749040"/>
            <a:ext cx="99538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62149" y="4088674"/>
            <a:ext cx="99147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822960" y="4506686"/>
            <a:ext cx="99538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822960" y="4872446"/>
            <a:ext cx="49769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2950977" y="5624790"/>
            <a:ext cx="6596742" cy="369332"/>
          </a:xfrm>
          <a:prstGeom prst="rect">
            <a:avLst/>
          </a:prstGeom>
          <a:noFill/>
        </p:spPr>
        <p:txBody>
          <a:bodyPr wrap="square" rtlCol="0">
            <a:spAutoFit/>
          </a:bodyPr>
          <a:lstStyle/>
          <a:p>
            <a:r>
              <a:rPr lang="es-PE" dirty="0" smtClean="0"/>
              <a:t>Practicas </a:t>
            </a:r>
            <a:r>
              <a:rPr lang="es-PE" dirty="0"/>
              <a:t>sociales &gt; </a:t>
            </a:r>
            <a:r>
              <a:rPr lang="es-PE" dirty="0" smtClean="0"/>
              <a:t>condiciones ideales &gt; </a:t>
            </a:r>
            <a:r>
              <a:rPr lang="es-PE" dirty="0"/>
              <a:t>condiciones materiales</a:t>
            </a:r>
          </a:p>
        </p:txBody>
      </p:sp>
    </p:spTree>
    <p:extLst>
      <p:ext uri="{BB962C8B-B14F-4D97-AF65-F5344CB8AC3E}">
        <p14:creationId xmlns:p14="http://schemas.microsoft.com/office/powerpoint/2010/main" val="3969832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271</a:t>
            </a:r>
            <a:endParaRPr lang="es-PE" dirty="0"/>
          </a:p>
        </p:txBody>
      </p:sp>
      <p:pic>
        <p:nvPicPr>
          <p:cNvPr id="3" name="Imagen 2"/>
          <p:cNvPicPr>
            <a:picLocks noChangeAspect="1"/>
          </p:cNvPicPr>
          <p:nvPr/>
        </p:nvPicPr>
        <p:blipFill>
          <a:blip r:embed="rId2"/>
          <a:stretch>
            <a:fillRect/>
          </a:stretch>
        </p:blipFill>
        <p:spPr>
          <a:xfrm>
            <a:off x="870016" y="659799"/>
            <a:ext cx="9899716" cy="5003370"/>
          </a:xfrm>
          <a:prstGeom prst="rect">
            <a:avLst/>
          </a:prstGeom>
        </p:spPr>
      </p:pic>
      <p:cxnSp>
        <p:nvCxnSpPr>
          <p:cNvPr id="4" name="Conector recto 3"/>
          <p:cNvCxnSpPr/>
          <p:nvPr/>
        </p:nvCxnSpPr>
        <p:spPr>
          <a:xfrm flipV="1">
            <a:off x="1371600" y="979714"/>
            <a:ext cx="9130937"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flipV="1">
            <a:off x="1162594" y="1306286"/>
            <a:ext cx="8255726"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2168434" y="5199017"/>
            <a:ext cx="8334103" cy="391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1071154" y="5571729"/>
            <a:ext cx="240356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870016" y="5913304"/>
            <a:ext cx="9737024" cy="646331"/>
          </a:xfrm>
          <a:prstGeom prst="rect">
            <a:avLst/>
          </a:prstGeom>
          <a:noFill/>
        </p:spPr>
        <p:txBody>
          <a:bodyPr wrap="square" rtlCol="0">
            <a:spAutoFit/>
          </a:bodyPr>
          <a:lstStyle/>
          <a:p>
            <a:r>
              <a:rPr lang="es-PE" dirty="0" smtClean="0"/>
              <a:t>Prácticas = condiciones materiales + ideales. No hay forma pura, antes de la experiencia, para tomar exclusivamente una, como norma total.</a:t>
            </a:r>
            <a:endParaRPr lang="es-PE" dirty="0"/>
          </a:p>
        </p:txBody>
      </p:sp>
    </p:spTree>
    <p:extLst>
      <p:ext uri="{BB962C8B-B14F-4D97-AF65-F5344CB8AC3E}">
        <p14:creationId xmlns:p14="http://schemas.microsoft.com/office/powerpoint/2010/main" val="2238402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327564" y="5536276"/>
            <a:ext cx="1330036" cy="646331"/>
          </a:xfrm>
          <a:prstGeom prst="rect">
            <a:avLst/>
          </a:prstGeom>
          <a:noFill/>
        </p:spPr>
        <p:txBody>
          <a:bodyPr wrap="square" rtlCol="0">
            <a:spAutoFit/>
          </a:bodyPr>
          <a:lstStyle/>
          <a:p>
            <a:r>
              <a:rPr lang="es-PE" dirty="0" smtClean="0"/>
              <a:t>“</a:t>
            </a:r>
            <a:r>
              <a:rPr lang="es-PE" dirty="0" err="1" smtClean="0"/>
              <a:t>chivalry</a:t>
            </a:r>
            <a:r>
              <a:rPr lang="es-PE" dirty="0" smtClean="0"/>
              <a:t>”</a:t>
            </a:r>
          </a:p>
          <a:p>
            <a:r>
              <a:rPr lang="es-PE" dirty="0" smtClean="0"/>
              <a:t>“hidalguía”</a:t>
            </a:r>
            <a:endParaRPr lang="es-PE" dirty="0"/>
          </a:p>
        </p:txBody>
      </p:sp>
      <p:pic>
        <p:nvPicPr>
          <p:cNvPr id="6" name="Imagen 5"/>
          <p:cNvPicPr>
            <a:picLocks noChangeAspect="1"/>
          </p:cNvPicPr>
          <p:nvPr/>
        </p:nvPicPr>
        <p:blipFill>
          <a:blip r:embed="rId2"/>
          <a:stretch>
            <a:fillRect/>
          </a:stretch>
        </p:blipFill>
        <p:spPr>
          <a:xfrm>
            <a:off x="7123227" y="319366"/>
            <a:ext cx="4007514" cy="5056601"/>
          </a:xfrm>
          <a:prstGeom prst="rect">
            <a:avLst/>
          </a:prstGeom>
        </p:spPr>
      </p:pic>
      <p:sp>
        <p:nvSpPr>
          <p:cNvPr id="7" name="CuadroTexto 6"/>
          <p:cNvSpPr txBox="1"/>
          <p:nvPr/>
        </p:nvSpPr>
        <p:spPr>
          <a:xfrm>
            <a:off x="8461966" y="5536276"/>
            <a:ext cx="1330036" cy="369332"/>
          </a:xfrm>
          <a:prstGeom prst="rect">
            <a:avLst/>
          </a:prstGeom>
          <a:noFill/>
        </p:spPr>
        <p:txBody>
          <a:bodyPr wrap="square" rtlCol="0">
            <a:spAutoFit/>
          </a:bodyPr>
          <a:lstStyle/>
          <a:p>
            <a:r>
              <a:rPr lang="es-PE" dirty="0" smtClean="0"/>
              <a:t>“cortesano”</a:t>
            </a:r>
            <a:endParaRPr lang="es-PE" dirty="0"/>
          </a:p>
        </p:txBody>
      </p:sp>
      <p:sp>
        <p:nvSpPr>
          <p:cNvPr id="8" name="Flecha derecha 7"/>
          <p:cNvSpPr/>
          <p:nvPr/>
        </p:nvSpPr>
        <p:spPr>
          <a:xfrm>
            <a:off x="5735782" y="2560320"/>
            <a:ext cx="648393" cy="1113905"/>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3"/>
          <a:stretch>
            <a:fillRect/>
          </a:stretch>
        </p:blipFill>
        <p:spPr>
          <a:xfrm>
            <a:off x="5650400" y="4031326"/>
            <a:ext cx="695325" cy="1504950"/>
          </a:xfrm>
          <a:prstGeom prst="rect">
            <a:avLst/>
          </a:prstGeom>
        </p:spPr>
      </p:pic>
      <p:pic>
        <p:nvPicPr>
          <p:cNvPr id="10" name="Imagen 9"/>
          <p:cNvPicPr>
            <a:picLocks noChangeAspect="1"/>
          </p:cNvPicPr>
          <p:nvPr/>
        </p:nvPicPr>
        <p:blipFill>
          <a:blip r:embed="rId4"/>
          <a:stretch>
            <a:fillRect/>
          </a:stretch>
        </p:blipFill>
        <p:spPr>
          <a:xfrm>
            <a:off x="5693351" y="1139190"/>
            <a:ext cx="504825" cy="1104900"/>
          </a:xfrm>
          <a:prstGeom prst="rect">
            <a:avLst/>
          </a:prstGeom>
        </p:spPr>
      </p:pic>
      <p:pic>
        <p:nvPicPr>
          <p:cNvPr id="11" name="Imagen 10"/>
          <p:cNvPicPr>
            <a:picLocks noChangeAspect="1"/>
          </p:cNvPicPr>
          <p:nvPr/>
        </p:nvPicPr>
        <p:blipFill>
          <a:blip r:embed="rId5"/>
          <a:stretch>
            <a:fillRect/>
          </a:stretch>
        </p:blipFill>
        <p:spPr>
          <a:xfrm>
            <a:off x="985231" y="91785"/>
            <a:ext cx="1485900" cy="1171575"/>
          </a:xfrm>
          <a:prstGeom prst="rect">
            <a:avLst/>
          </a:prstGeom>
        </p:spPr>
      </p:pic>
      <p:pic>
        <p:nvPicPr>
          <p:cNvPr id="12" name="Imagen 11"/>
          <p:cNvPicPr>
            <a:picLocks noChangeAspect="1"/>
          </p:cNvPicPr>
          <p:nvPr/>
        </p:nvPicPr>
        <p:blipFill>
          <a:blip r:embed="rId6"/>
          <a:stretch>
            <a:fillRect/>
          </a:stretch>
        </p:blipFill>
        <p:spPr>
          <a:xfrm>
            <a:off x="2523345" y="515647"/>
            <a:ext cx="2352675" cy="323850"/>
          </a:xfrm>
          <a:prstGeom prst="rect">
            <a:avLst/>
          </a:prstGeom>
        </p:spPr>
      </p:pic>
      <p:pic>
        <p:nvPicPr>
          <p:cNvPr id="13" name="Imagen 12"/>
          <p:cNvPicPr>
            <a:picLocks noChangeAspect="1"/>
          </p:cNvPicPr>
          <p:nvPr/>
        </p:nvPicPr>
        <p:blipFill>
          <a:blip r:embed="rId7"/>
          <a:stretch>
            <a:fillRect/>
          </a:stretch>
        </p:blipFill>
        <p:spPr>
          <a:xfrm>
            <a:off x="433646" y="1610834"/>
            <a:ext cx="5053534" cy="3765133"/>
          </a:xfrm>
          <a:prstGeom prst="rect">
            <a:avLst/>
          </a:prstGeom>
        </p:spPr>
      </p:pic>
    </p:spTree>
    <p:extLst>
      <p:ext uri="{BB962C8B-B14F-4D97-AF65-F5344CB8AC3E}">
        <p14:creationId xmlns:p14="http://schemas.microsoft.com/office/powerpoint/2010/main" val="511410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272</a:t>
            </a:r>
            <a:endParaRPr lang="es-PE" dirty="0"/>
          </a:p>
        </p:txBody>
      </p:sp>
      <p:pic>
        <p:nvPicPr>
          <p:cNvPr id="3" name="Imagen 2"/>
          <p:cNvPicPr>
            <a:picLocks noChangeAspect="1"/>
          </p:cNvPicPr>
          <p:nvPr/>
        </p:nvPicPr>
        <p:blipFill>
          <a:blip r:embed="rId2"/>
          <a:stretch>
            <a:fillRect/>
          </a:stretch>
        </p:blipFill>
        <p:spPr>
          <a:xfrm>
            <a:off x="499876" y="376694"/>
            <a:ext cx="10928619" cy="4717819"/>
          </a:xfrm>
          <a:prstGeom prst="rect">
            <a:avLst/>
          </a:prstGeom>
        </p:spPr>
      </p:pic>
      <p:cxnSp>
        <p:nvCxnSpPr>
          <p:cNvPr id="4" name="Conector recto 3"/>
          <p:cNvCxnSpPr/>
          <p:nvPr/>
        </p:nvCxnSpPr>
        <p:spPr>
          <a:xfrm flipV="1">
            <a:off x="7563394" y="679269"/>
            <a:ext cx="3865101" cy="391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705394" y="1071154"/>
            <a:ext cx="2272937"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3370217" y="1123406"/>
            <a:ext cx="79160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705394" y="1489166"/>
            <a:ext cx="10580915" cy="391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705394" y="1870119"/>
            <a:ext cx="743276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2677886" y="2272937"/>
            <a:ext cx="8608423" cy="391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705394" y="2640826"/>
            <a:ext cx="23905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1528354" y="3082834"/>
            <a:ext cx="42976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a:off x="9326880" y="3082834"/>
            <a:ext cx="21016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a:off x="7380514" y="4232367"/>
            <a:ext cx="3905795" cy="21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705394" y="4663440"/>
            <a:ext cx="3788229"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a:off x="1894114" y="5094513"/>
            <a:ext cx="58390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576271" y="3170014"/>
            <a:ext cx="2519626" cy="28071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31" name="Rectángulo 30"/>
          <p:cNvSpPr/>
          <p:nvPr/>
        </p:nvSpPr>
        <p:spPr>
          <a:xfrm>
            <a:off x="1763486" y="4794069"/>
            <a:ext cx="5969725" cy="30044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32" name="CuadroTexto 31"/>
          <p:cNvSpPr txBox="1"/>
          <p:nvPr/>
        </p:nvSpPr>
        <p:spPr>
          <a:xfrm>
            <a:off x="2795450" y="5773783"/>
            <a:ext cx="7511143" cy="369332"/>
          </a:xfrm>
          <a:prstGeom prst="rect">
            <a:avLst/>
          </a:prstGeom>
          <a:noFill/>
        </p:spPr>
        <p:txBody>
          <a:bodyPr wrap="square" rtlCol="0">
            <a:spAutoFit/>
          </a:bodyPr>
          <a:lstStyle/>
          <a:p>
            <a:r>
              <a:rPr lang="es-PE" dirty="0" smtClean="0"/>
              <a:t>Transformación feudal post guerras religiosas: de caballeros a cortesanos</a:t>
            </a:r>
            <a:endParaRPr lang="es-PE" dirty="0"/>
          </a:p>
        </p:txBody>
      </p:sp>
    </p:spTree>
    <p:extLst>
      <p:ext uri="{BB962C8B-B14F-4D97-AF65-F5344CB8AC3E}">
        <p14:creationId xmlns:p14="http://schemas.microsoft.com/office/powerpoint/2010/main" val="2592694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272</a:t>
            </a:r>
            <a:endParaRPr lang="es-PE" dirty="0"/>
          </a:p>
        </p:txBody>
      </p:sp>
      <p:pic>
        <p:nvPicPr>
          <p:cNvPr id="3" name="Imagen 2"/>
          <p:cNvPicPr>
            <a:picLocks noChangeAspect="1"/>
          </p:cNvPicPr>
          <p:nvPr/>
        </p:nvPicPr>
        <p:blipFill>
          <a:blip r:embed="rId2"/>
          <a:stretch>
            <a:fillRect/>
          </a:stretch>
        </p:blipFill>
        <p:spPr>
          <a:xfrm>
            <a:off x="1359216" y="442640"/>
            <a:ext cx="9051881" cy="5552630"/>
          </a:xfrm>
          <a:prstGeom prst="rect">
            <a:avLst/>
          </a:prstGeom>
        </p:spPr>
      </p:pic>
      <p:cxnSp>
        <p:nvCxnSpPr>
          <p:cNvPr id="4" name="Conector recto 3"/>
          <p:cNvCxnSpPr/>
          <p:nvPr/>
        </p:nvCxnSpPr>
        <p:spPr>
          <a:xfrm>
            <a:off x="2312126" y="783771"/>
            <a:ext cx="78377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flipV="1">
            <a:off x="1567543" y="1084217"/>
            <a:ext cx="591747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4323806" y="1371600"/>
            <a:ext cx="47418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133703" y="2651760"/>
            <a:ext cx="515982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1567543" y="3089075"/>
            <a:ext cx="87129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flipV="1">
            <a:off x="1567543" y="3357154"/>
            <a:ext cx="189411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1933302" y="6283234"/>
            <a:ext cx="7733211" cy="369332"/>
          </a:xfrm>
          <a:prstGeom prst="rect">
            <a:avLst/>
          </a:prstGeom>
          <a:noFill/>
        </p:spPr>
        <p:txBody>
          <a:bodyPr wrap="square" rtlCol="0">
            <a:spAutoFit/>
          </a:bodyPr>
          <a:lstStyle/>
          <a:p>
            <a:r>
              <a:rPr lang="es-PE" dirty="0" smtClean="0"/>
              <a:t>Autopercepción e identidad: del código de honor a un sentido civil y humanista</a:t>
            </a:r>
            <a:endParaRPr lang="es-PE" dirty="0"/>
          </a:p>
        </p:txBody>
      </p:sp>
    </p:spTree>
    <p:extLst>
      <p:ext uri="{BB962C8B-B14F-4D97-AF65-F5344CB8AC3E}">
        <p14:creationId xmlns:p14="http://schemas.microsoft.com/office/powerpoint/2010/main" val="148239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272-273</a:t>
            </a:r>
            <a:endParaRPr lang="es-PE" dirty="0"/>
          </a:p>
        </p:txBody>
      </p:sp>
      <p:pic>
        <p:nvPicPr>
          <p:cNvPr id="4" name="Imagen 3"/>
          <p:cNvPicPr>
            <a:picLocks noChangeAspect="1"/>
          </p:cNvPicPr>
          <p:nvPr/>
        </p:nvPicPr>
        <p:blipFill>
          <a:blip r:embed="rId2"/>
          <a:stretch>
            <a:fillRect/>
          </a:stretch>
        </p:blipFill>
        <p:spPr>
          <a:xfrm>
            <a:off x="1963856" y="473223"/>
            <a:ext cx="8380635" cy="642898"/>
          </a:xfrm>
          <a:prstGeom prst="rect">
            <a:avLst/>
          </a:prstGeom>
        </p:spPr>
      </p:pic>
      <p:pic>
        <p:nvPicPr>
          <p:cNvPr id="2" name="Imagen 1"/>
          <p:cNvPicPr>
            <a:picLocks noChangeAspect="1"/>
          </p:cNvPicPr>
          <p:nvPr/>
        </p:nvPicPr>
        <p:blipFill>
          <a:blip r:embed="rId3"/>
          <a:stretch>
            <a:fillRect/>
          </a:stretch>
        </p:blipFill>
        <p:spPr>
          <a:xfrm>
            <a:off x="2067179" y="1116121"/>
            <a:ext cx="8277312" cy="4259199"/>
          </a:xfrm>
          <a:prstGeom prst="rect">
            <a:avLst/>
          </a:prstGeom>
        </p:spPr>
      </p:pic>
      <p:cxnSp>
        <p:nvCxnSpPr>
          <p:cNvPr id="6" name="Conector recto 5"/>
          <p:cNvCxnSpPr/>
          <p:nvPr/>
        </p:nvCxnSpPr>
        <p:spPr>
          <a:xfrm>
            <a:off x="2913017" y="731520"/>
            <a:ext cx="64138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8869680" y="1685109"/>
            <a:ext cx="1371600" cy="130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flipV="1">
            <a:off x="2067179" y="2011680"/>
            <a:ext cx="441199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4754880" y="2625634"/>
            <a:ext cx="539496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8582297" y="2272937"/>
            <a:ext cx="125403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4741817" y="2926080"/>
            <a:ext cx="45850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4754880" y="3239589"/>
            <a:ext cx="1907177" cy="130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5956663" y="4754880"/>
            <a:ext cx="42846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a:off x="2067179" y="5055326"/>
            <a:ext cx="8174101"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a:off x="2067179" y="5375320"/>
            <a:ext cx="59142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3931920" y="5885805"/>
            <a:ext cx="4650377" cy="646331"/>
          </a:xfrm>
          <a:prstGeom prst="rect">
            <a:avLst/>
          </a:prstGeom>
          <a:noFill/>
        </p:spPr>
        <p:txBody>
          <a:bodyPr wrap="square" rtlCol="0">
            <a:spAutoFit/>
          </a:bodyPr>
          <a:lstStyle/>
          <a:p>
            <a:r>
              <a:rPr lang="es-PE" dirty="0" smtClean="0"/>
              <a:t>Nuevo contexto: de las armas a la persuasión. </a:t>
            </a:r>
          </a:p>
          <a:p>
            <a:r>
              <a:rPr lang="es-PE" dirty="0" smtClean="0"/>
              <a:t>Kant: Razón pública y republicanismo</a:t>
            </a:r>
            <a:endParaRPr lang="es-PE" dirty="0"/>
          </a:p>
        </p:txBody>
      </p:sp>
    </p:spTree>
    <p:extLst>
      <p:ext uri="{BB962C8B-B14F-4D97-AF65-F5344CB8AC3E}">
        <p14:creationId xmlns:p14="http://schemas.microsoft.com/office/powerpoint/2010/main" val="2727336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923909" y="2934601"/>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2255168" y="3310579"/>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343509" y="3314712"/>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486074" y="3314712"/>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9135580" y="3310579"/>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775992" y="1539771"/>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488250" y="2100344"/>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967426" y="2094955"/>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446602" y="2092917"/>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948191" y="1921540"/>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8127050" y="1385282"/>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6296009" y="1385732"/>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866638" y="2006355"/>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3183015"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489122" y="2652686"/>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616932" y="257968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766220"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615191" y="265268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948191" y="204771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642521" y="200635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2"/>
          <a:stretch>
            <a:fillRect/>
          </a:stretch>
        </p:blipFill>
        <p:spPr>
          <a:xfrm>
            <a:off x="0" y="205231"/>
            <a:ext cx="6353175" cy="457200"/>
          </a:xfrm>
          <a:prstGeom prst="rect">
            <a:avLst/>
          </a:prstGeom>
        </p:spPr>
      </p:pic>
      <p:sp>
        <p:nvSpPr>
          <p:cNvPr id="3" name="CuadroTexto 2"/>
          <p:cNvSpPr txBox="1"/>
          <p:nvPr/>
        </p:nvSpPr>
        <p:spPr>
          <a:xfrm>
            <a:off x="5118414" y="439424"/>
            <a:ext cx="770708" cy="369332"/>
          </a:xfrm>
          <a:prstGeom prst="rect">
            <a:avLst/>
          </a:prstGeom>
          <a:noFill/>
        </p:spPr>
        <p:txBody>
          <a:bodyPr wrap="square" rtlCol="0">
            <a:spAutoFit/>
          </a:bodyPr>
          <a:lstStyle/>
          <a:p>
            <a:r>
              <a:rPr lang="es-PE" dirty="0" smtClean="0"/>
              <a:t>p.17</a:t>
            </a:r>
            <a:endParaRPr lang="es-PE" dirty="0"/>
          </a:p>
        </p:txBody>
      </p:sp>
      <p:pic>
        <p:nvPicPr>
          <p:cNvPr id="4" name="Imagen 3"/>
          <p:cNvPicPr>
            <a:picLocks noChangeAspect="1"/>
          </p:cNvPicPr>
          <p:nvPr/>
        </p:nvPicPr>
        <p:blipFill>
          <a:blip r:embed="rId3"/>
          <a:stretch>
            <a:fillRect/>
          </a:stretch>
        </p:blipFill>
        <p:spPr>
          <a:xfrm>
            <a:off x="5321681" y="4799726"/>
            <a:ext cx="6105525" cy="885825"/>
          </a:xfrm>
          <a:prstGeom prst="rect">
            <a:avLst/>
          </a:prstGeom>
        </p:spPr>
      </p:pic>
      <p:sp>
        <p:nvSpPr>
          <p:cNvPr id="6" name="Rectángulo 5"/>
          <p:cNvSpPr/>
          <p:nvPr/>
        </p:nvSpPr>
        <p:spPr>
          <a:xfrm>
            <a:off x="6083962" y="5486400"/>
            <a:ext cx="5343244" cy="300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8" name="CuadroTexto 27"/>
          <p:cNvSpPr txBox="1"/>
          <p:nvPr/>
        </p:nvSpPr>
        <p:spPr>
          <a:xfrm>
            <a:off x="10785085" y="6514794"/>
            <a:ext cx="770708" cy="369332"/>
          </a:xfrm>
          <a:prstGeom prst="rect">
            <a:avLst/>
          </a:prstGeom>
          <a:noFill/>
        </p:spPr>
        <p:txBody>
          <a:bodyPr wrap="square" rtlCol="0">
            <a:spAutoFit/>
          </a:bodyPr>
          <a:lstStyle/>
          <a:p>
            <a:r>
              <a:rPr lang="es-PE" dirty="0" smtClean="0"/>
              <a:t>p.45</a:t>
            </a:r>
            <a:endParaRPr lang="es-PE" dirty="0"/>
          </a:p>
        </p:txBody>
      </p:sp>
      <p:pic>
        <p:nvPicPr>
          <p:cNvPr id="19" name="Imagen 18"/>
          <p:cNvPicPr>
            <a:picLocks noChangeAspect="1"/>
          </p:cNvPicPr>
          <p:nvPr/>
        </p:nvPicPr>
        <p:blipFill>
          <a:blip r:embed="rId4"/>
          <a:stretch>
            <a:fillRect/>
          </a:stretch>
        </p:blipFill>
        <p:spPr>
          <a:xfrm>
            <a:off x="5193093" y="5870217"/>
            <a:ext cx="6362700" cy="695325"/>
          </a:xfrm>
          <a:prstGeom prst="rect">
            <a:avLst/>
          </a:prstGeom>
        </p:spPr>
      </p:pic>
      <p:sp>
        <p:nvSpPr>
          <p:cNvPr id="22" name="Rectángulo 21"/>
          <p:cNvSpPr/>
          <p:nvPr/>
        </p:nvSpPr>
        <p:spPr>
          <a:xfrm>
            <a:off x="5193092" y="5870217"/>
            <a:ext cx="2187421" cy="20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9" name="Imagen 28"/>
          <p:cNvPicPr>
            <a:picLocks noChangeAspect="1"/>
          </p:cNvPicPr>
          <p:nvPr/>
        </p:nvPicPr>
        <p:blipFill>
          <a:blip r:embed="rId5"/>
          <a:stretch>
            <a:fillRect/>
          </a:stretch>
        </p:blipFill>
        <p:spPr>
          <a:xfrm>
            <a:off x="2991714" y="4544738"/>
            <a:ext cx="2126700" cy="2281625"/>
          </a:xfrm>
          <a:prstGeom prst="rect">
            <a:avLst/>
          </a:prstGeom>
        </p:spPr>
      </p:pic>
      <p:cxnSp>
        <p:nvCxnSpPr>
          <p:cNvPr id="31" name="Conector recto de flecha 30"/>
          <p:cNvCxnSpPr/>
          <p:nvPr/>
        </p:nvCxnSpPr>
        <p:spPr>
          <a:xfrm flipV="1">
            <a:off x="1698171" y="808756"/>
            <a:ext cx="556997" cy="7310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5446602" y="3216517"/>
            <a:ext cx="794385" cy="13282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0" name="Imagen 29"/>
          <p:cNvPicPr>
            <a:picLocks noChangeAspect="1"/>
          </p:cNvPicPr>
          <p:nvPr/>
        </p:nvPicPr>
        <p:blipFill>
          <a:blip r:embed="rId6"/>
          <a:stretch>
            <a:fillRect/>
          </a:stretch>
        </p:blipFill>
        <p:spPr>
          <a:xfrm>
            <a:off x="2812353" y="1011271"/>
            <a:ext cx="807300" cy="1069411"/>
          </a:xfrm>
          <a:prstGeom prst="rect">
            <a:avLst/>
          </a:prstGeom>
        </p:spPr>
      </p:pic>
      <p:sp>
        <p:nvSpPr>
          <p:cNvPr id="34" name="CuadroTexto 33"/>
          <p:cNvSpPr txBox="1"/>
          <p:nvPr/>
        </p:nvSpPr>
        <p:spPr>
          <a:xfrm>
            <a:off x="4984138" y="777028"/>
            <a:ext cx="5945164" cy="523220"/>
          </a:xfrm>
          <a:prstGeom prst="rect">
            <a:avLst/>
          </a:prstGeom>
          <a:noFill/>
        </p:spPr>
        <p:txBody>
          <a:bodyPr wrap="square" rtlCol="0">
            <a:spAutoFit/>
          </a:bodyPr>
          <a:lstStyle/>
          <a:p>
            <a:r>
              <a:rPr lang="es-PE" sz="1400" dirty="0" smtClean="0">
                <a:solidFill>
                  <a:schemeClr val="bg1">
                    <a:lumMod val="85000"/>
                  </a:schemeClr>
                </a:solidFill>
              </a:rPr>
              <a:t>Diferenciación (</a:t>
            </a:r>
            <a:r>
              <a:rPr lang="es-PE" sz="1400" dirty="0" err="1" smtClean="0">
                <a:solidFill>
                  <a:schemeClr val="bg1">
                    <a:lumMod val="85000"/>
                  </a:schemeClr>
                </a:solidFill>
              </a:rPr>
              <a:t>Luhmann</a:t>
            </a:r>
            <a:r>
              <a:rPr lang="es-PE" sz="1400" dirty="0" smtClean="0">
                <a:solidFill>
                  <a:schemeClr val="bg1">
                    <a:lumMod val="85000"/>
                  </a:schemeClr>
                </a:solidFill>
              </a:rPr>
              <a:t>/Weber): fragmentación + especialización en subsistemas = complejidad en la vida social como mecanismo de adaptación</a:t>
            </a:r>
            <a:endParaRPr lang="es-PE" sz="1400" dirty="0">
              <a:solidFill>
                <a:schemeClr val="bg1">
                  <a:lumMod val="85000"/>
                </a:schemeClr>
              </a:solidFill>
            </a:endParaRPr>
          </a:p>
        </p:txBody>
      </p:sp>
      <p:sp>
        <p:nvSpPr>
          <p:cNvPr id="35" name="CuadroTexto 34"/>
          <p:cNvSpPr txBox="1"/>
          <p:nvPr/>
        </p:nvSpPr>
        <p:spPr>
          <a:xfrm>
            <a:off x="9406464" y="1290978"/>
            <a:ext cx="1479176" cy="646331"/>
          </a:xfrm>
          <a:prstGeom prst="rect">
            <a:avLst/>
          </a:prstGeom>
          <a:noFill/>
        </p:spPr>
        <p:txBody>
          <a:bodyPr wrap="square" rtlCol="0">
            <a:spAutoFit/>
          </a:bodyPr>
          <a:lstStyle/>
          <a:p>
            <a:pPr algn="ctr"/>
            <a:r>
              <a:rPr lang="es-PE" dirty="0" smtClean="0"/>
              <a:t>Soc. Disciplinar</a:t>
            </a:r>
            <a:endParaRPr lang="es-PE" dirty="0"/>
          </a:p>
        </p:txBody>
      </p:sp>
    </p:spTree>
    <p:extLst>
      <p:ext uri="{BB962C8B-B14F-4D97-AF65-F5344CB8AC3E}">
        <p14:creationId xmlns:p14="http://schemas.microsoft.com/office/powerpoint/2010/main" val="29847055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273</a:t>
            </a:r>
            <a:endParaRPr lang="es-PE" dirty="0"/>
          </a:p>
        </p:txBody>
      </p:sp>
      <p:pic>
        <p:nvPicPr>
          <p:cNvPr id="3" name="Imagen 2"/>
          <p:cNvPicPr>
            <a:picLocks noChangeAspect="1"/>
          </p:cNvPicPr>
          <p:nvPr/>
        </p:nvPicPr>
        <p:blipFill>
          <a:blip r:embed="rId2"/>
          <a:stretch>
            <a:fillRect/>
          </a:stretch>
        </p:blipFill>
        <p:spPr>
          <a:xfrm>
            <a:off x="712061" y="1178105"/>
            <a:ext cx="10623233" cy="3354705"/>
          </a:xfrm>
          <a:prstGeom prst="rect">
            <a:avLst/>
          </a:prstGeom>
        </p:spPr>
      </p:pic>
      <p:cxnSp>
        <p:nvCxnSpPr>
          <p:cNvPr id="4" name="Conector recto 3"/>
          <p:cNvCxnSpPr/>
          <p:nvPr/>
        </p:nvCxnSpPr>
        <p:spPr>
          <a:xfrm>
            <a:off x="1293223" y="1489166"/>
            <a:ext cx="90917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1502229" y="2599509"/>
            <a:ext cx="30175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3344092" y="5869965"/>
            <a:ext cx="5682342" cy="369332"/>
          </a:xfrm>
          <a:prstGeom prst="rect">
            <a:avLst/>
          </a:prstGeom>
          <a:noFill/>
        </p:spPr>
        <p:txBody>
          <a:bodyPr wrap="square" rtlCol="0">
            <a:spAutoFit/>
          </a:bodyPr>
          <a:lstStyle/>
          <a:p>
            <a:r>
              <a:rPr lang="es-PE" dirty="0" smtClean="0"/>
              <a:t>Cortesano: ciudadano de razones; </a:t>
            </a:r>
            <a:r>
              <a:rPr lang="es-PE" dirty="0" err="1" smtClean="0"/>
              <a:t>co</a:t>
            </a:r>
            <a:r>
              <a:rPr lang="es-PE" dirty="0" smtClean="0"/>
              <a:t>-legislador</a:t>
            </a:r>
            <a:endParaRPr lang="es-PE" dirty="0"/>
          </a:p>
        </p:txBody>
      </p:sp>
    </p:spTree>
    <p:extLst>
      <p:ext uri="{BB962C8B-B14F-4D97-AF65-F5344CB8AC3E}">
        <p14:creationId xmlns:p14="http://schemas.microsoft.com/office/powerpoint/2010/main" val="3161204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273</a:t>
            </a:r>
            <a:endParaRPr lang="es-PE" dirty="0"/>
          </a:p>
        </p:txBody>
      </p:sp>
      <p:pic>
        <p:nvPicPr>
          <p:cNvPr id="2" name="Imagen 1"/>
          <p:cNvPicPr>
            <a:picLocks noChangeAspect="1"/>
          </p:cNvPicPr>
          <p:nvPr/>
        </p:nvPicPr>
        <p:blipFill>
          <a:blip r:embed="rId2"/>
          <a:stretch>
            <a:fillRect/>
          </a:stretch>
        </p:blipFill>
        <p:spPr>
          <a:xfrm>
            <a:off x="1545560" y="701632"/>
            <a:ext cx="8598170" cy="4145967"/>
          </a:xfrm>
          <a:prstGeom prst="rect">
            <a:avLst/>
          </a:prstGeom>
        </p:spPr>
      </p:pic>
      <p:pic>
        <p:nvPicPr>
          <p:cNvPr id="4" name="Imagen 3"/>
          <p:cNvPicPr>
            <a:picLocks noChangeAspect="1"/>
          </p:cNvPicPr>
          <p:nvPr/>
        </p:nvPicPr>
        <p:blipFill>
          <a:blip r:embed="rId3"/>
          <a:stretch>
            <a:fillRect/>
          </a:stretch>
        </p:blipFill>
        <p:spPr>
          <a:xfrm>
            <a:off x="1545560" y="4847599"/>
            <a:ext cx="5936271" cy="447576"/>
          </a:xfrm>
          <a:prstGeom prst="rect">
            <a:avLst/>
          </a:prstGeom>
        </p:spPr>
      </p:pic>
      <p:cxnSp>
        <p:nvCxnSpPr>
          <p:cNvPr id="6" name="Conector recto 5"/>
          <p:cNvCxnSpPr/>
          <p:nvPr/>
        </p:nvCxnSpPr>
        <p:spPr>
          <a:xfrm>
            <a:off x="4245429" y="992777"/>
            <a:ext cx="434993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1685109" y="3553097"/>
            <a:ext cx="845862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685109" y="3892731"/>
            <a:ext cx="83602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685109" y="4232366"/>
            <a:ext cx="391885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6204857" y="4232366"/>
            <a:ext cx="38404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685109" y="4480560"/>
            <a:ext cx="836022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1685109" y="4847599"/>
            <a:ext cx="83602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1685109" y="5295175"/>
            <a:ext cx="54733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2704012" y="6035231"/>
            <a:ext cx="6675120" cy="369332"/>
          </a:xfrm>
          <a:prstGeom prst="rect">
            <a:avLst/>
          </a:prstGeom>
          <a:noFill/>
        </p:spPr>
        <p:txBody>
          <a:bodyPr wrap="square" rtlCol="0">
            <a:spAutoFit/>
          </a:bodyPr>
          <a:lstStyle/>
          <a:p>
            <a:r>
              <a:rPr lang="es-PE" dirty="0" smtClean="0"/>
              <a:t>Cortesía, civilidad y humanidad: promueven armonía y paz general</a:t>
            </a:r>
            <a:endParaRPr lang="es-PE" dirty="0"/>
          </a:p>
        </p:txBody>
      </p:sp>
    </p:spTree>
    <p:extLst>
      <p:ext uri="{BB962C8B-B14F-4D97-AF65-F5344CB8AC3E}">
        <p14:creationId xmlns:p14="http://schemas.microsoft.com/office/powerpoint/2010/main" val="2740624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274</a:t>
            </a:r>
            <a:endParaRPr lang="es-PE" dirty="0"/>
          </a:p>
        </p:txBody>
      </p:sp>
      <p:pic>
        <p:nvPicPr>
          <p:cNvPr id="3" name="Imagen 2"/>
          <p:cNvPicPr>
            <a:picLocks noChangeAspect="1"/>
          </p:cNvPicPr>
          <p:nvPr/>
        </p:nvPicPr>
        <p:blipFill>
          <a:blip r:embed="rId2"/>
          <a:stretch>
            <a:fillRect/>
          </a:stretch>
        </p:blipFill>
        <p:spPr>
          <a:xfrm>
            <a:off x="1716677" y="608920"/>
            <a:ext cx="8602980" cy="5261231"/>
          </a:xfrm>
          <a:prstGeom prst="rect">
            <a:avLst/>
          </a:prstGeom>
        </p:spPr>
      </p:pic>
      <p:cxnSp>
        <p:nvCxnSpPr>
          <p:cNvPr id="4" name="Conector recto 3"/>
          <p:cNvCxnSpPr/>
          <p:nvPr/>
        </p:nvCxnSpPr>
        <p:spPr>
          <a:xfrm>
            <a:off x="4127863" y="849086"/>
            <a:ext cx="8229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8242663" y="849086"/>
            <a:ext cx="19594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959429" y="1149531"/>
            <a:ext cx="9405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3122023" y="1149531"/>
            <a:ext cx="57607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010297" y="1449977"/>
            <a:ext cx="39319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8098971" y="1449977"/>
            <a:ext cx="21031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1867989" y="1750423"/>
            <a:ext cx="1854925"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4010297" y="1750423"/>
            <a:ext cx="61917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1959429" y="2129246"/>
            <a:ext cx="14499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a:off x="5643154" y="2481943"/>
            <a:ext cx="1881052"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7942217" y="2756263"/>
            <a:ext cx="216843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a:off x="1959429" y="3082834"/>
            <a:ext cx="82426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a:xfrm>
            <a:off x="1959429" y="3383280"/>
            <a:ext cx="45066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flipV="1">
            <a:off x="7106194" y="3683726"/>
            <a:ext cx="91440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8647611" y="3683726"/>
            <a:ext cx="2351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2194560" y="3997234"/>
            <a:ext cx="1933303"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a:xfrm>
            <a:off x="1959429" y="4271554"/>
            <a:ext cx="48201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a:xfrm>
            <a:off x="3017520" y="4585063"/>
            <a:ext cx="27562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CuadroTexto 41"/>
          <p:cNvSpPr txBox="1"/>
          <p:nvPr/>
        </p:nvSpPr>
        <p:spPr>
          <a:xfrm>
            <a:off x="3657600" y="6131408"/>
            <a:ext cx="5225143" cy="646331"/>
          </a:xfrm>
          <a:prstGeom prst="rect">
            <a:avLst/>
          </a:prstGeom>
          <a:noFill/>
        </p:spPr>
        <p:txBody>
          <a:bodyPr wrap="square" rtlCol="0">
            <a:spAutoFit/>
          </a:bodyPr>
          <a:lstStyle/>
          <a:p>
            <a:r>
              <a:rPr lang="es-PE" dirty="0" smtClean="0"/>
              <a:t>Nueva civilidad moderna: nueva disciplina social. Reforma y afán de poder económico/militar</a:t>
            </a:r>
            <a:endParaRPr lang="es-PE" dirty="0"/>
          </a:p>
        </p:txBody>
      </p:sp>
    </p:spTree>
    <p:extLst>
      <p:ext uri="{BB962C8B-B14F-4D97-AF65-F5344CB8AC3E}">
        <p14:creationId xmlns:p14="http://schemas.microsoft.com/office/powerpoint/2010/main" val="1836900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274</a:t>
            </a:r>
            <a:endParaRPr lang="es-PE" dirty="0"/>
          </a:p>
        </p:txBody>
      </p:sp>
      <p:pic>
        <p:nvPicPr>
          <p:cNvPr id="2" name="Imagen 1"/>
          <p:cNvPicPr>
            <a:picLocks noChangeAspect="1"/>
          </p:cNvPicPr>
          <p:nvPr/>
        </p:nvPicPr>
        <p:blipFill>
          <a:blip r:embed="rId2"/>
          <a:stretch>
            <a:fillRect/>
          </a:stretch>
        </p:blipFill>
        <p:spPr>
          <a:xfrm>
            <a:off x="1627452" y="546820"/>
            <a:ext cx="8522389" cy="5437667"/>
          </a:xfrm>
          <a:prstGeom prst="rect">
            <a:avLst/>
          </a:prstGeom>
        </p:spPr>
      </p:pic>
      <p:cxnSp>
        <p:nvCxnSpPr>
          <p:cNvPr id="4" name="Conector recto 3"/>
          <p:cNvCxnSpPr/>
          <p:nvPr/>
        </p:nvCxnSpPr>
        <p:spPr>
          <a:xfrm>
            <a:off x="8595360" y="901337"/>
            <a:ext cx="88827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1789611" y="1149531"/>
            <a:ext cx="219456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746274" y="1162594"/>
            <a:ext cx="21684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1972491" y="2664823"/>
            <a:ext cx="181573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377440" y="2952206"/>
            <a:ext cx="548640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a:off x="7903029" y="2664823"/>
            <a:ext cx="13585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1789611" y="3566160"/>
            <a:ext cx="795528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3158509" y="6211669"/>
            <a:ext cx="5460274" cy="646331"/>
          </a:xfrm>
          <a:prstGeom prst="rect">
            <a:avLst/>
          </a:prstGeom>
          <a:noFill/>
        </p:spPr>
        <p:txBody>
          <a:bodyPr wrap="square" rtlCol="0">
            <a:spAutoFit/>
          </a:bodyPr>
          <a:lstStyle/>
          <a:p>
            <a:r>
              <a:rPr lang="es-PE" dirty="0" smtClean="0"/>
              <a:t>Cortesía, civilidad y reforma no sólo como idealismo</a:t>
            </a:r>
          </a:p>
          <a:p>
            <a:endParaRPr lang="es-PE" dirty="0"/>
          </a:p>
        </p:txBody>
      </p:sp>
    </p:spTree>
    <p:extLst>
      <p:ext uri="{BB962C8B-B14F-4D97-AF65-F5344CB8AC3E}">
        <p14:creationId xmlns:p14="http://schemas.microsoft.com/office/powerpoint/2010/main" val="1063202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275</a:t>
            </a:r>
            <a:endParaRPr lang="es-PE" dirty="0"/>
          </a:p>
        </p:txBody>
      </p:sp>
      <p:pic>
        <p:nvPicPr>
          <p:cNvPr id="3" name="Imagen 2"/>
          <p:cNvPicPr>
            <a:picLocks noChangeAspect="1"/>
          </p:cNvPicPr>
          <p:nvPr/>
        </p:nvPicPr>
        <p:blipFill>
          <a:blip r:embed="rId2"/>
          <a:stretch>
            <a:fillRect/>
          </a:stretch>
        </p:blipFill>
        <p:spPr>
          <a:xfrm>
            <a:off x="1700213" y="241662"/>
            <a:ext cx="8919890" cy="5857110"/>
          </a:xfrm>
          <a:prstGeom prst="rect">
            <a:avLst/>
          </a:prstGeom>
        </p:spPr>
      </p:pic>
      <p:cxnSp>
        <p:nvCxnSpPr>
          <p:cNvPr id="4" name="Conector recto 3"/>
          <p:cNvCxnSpPr/>
          <p:nvPr/>
        </p:nvCxnSpPr>
        <p:spPr>
          <a:xfrm>
            <a:off x="4493623" y="574766"/>
            <a:ext cx="61264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1802674" y="862149"/>
            <a:ext cx="15675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534194" y="2481943"/>
            <a:ext cx="3122023"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688183" y="1802674"/>
            <a:ext cx="210312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1802674" y="2834640"/>
            <a:ext cx="7707086"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3030583" y="5760720"/>
            <a:ext cx="7145383"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2071484" y="6234274"/>
            <a:ext cx="9063580" cy="646331"/>
          </a:xfrm>
          <a:prstGeom prst="rect">
            <a:avLst/>
          </a:prstGeom>
          <a:noFill/>
        </p:spPr>
        <p:txBody>
          <a:bodyPr wrap="square" rtlCol="0">
            <a:spAutoFit/>
          </a:bodyPr>
          <a:lstStyle/>
          <a:p>
            <a:r>
              <a:rPr lang="es-PE" dirty="0" smtClean="0"/>
              <a:t>Ideal moderno: razón privada y pública. (Kant) Legitimidad social en el intercambio e interdependencia de justificaciones. (Contrato social moderno)</a:t>
            </a:r>
            <a:endParaRPr lang="es-PE" dirty="0"/>
          </a:p>
        </p:txBody>
      </p:sp>
    </p:spTree>
    <p:extLst>
      <p:ext uri="{BB962C8B-B14F-4D97-AF65-F5344CB8AC3E}">
        <p14:creationId xmlns:p14="http://schemas.microsoft.com/office/powerpoint/2010/main" val="1503701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275-276</a:t>
            </a:r>
            <a:endParaRPr lang="es-PE" dirty="0"/>
          </a:p>
        </p:txBody>
      </p:sp>
      <p:pic>
        <p:nvPicPr>
          <p:cNvPr id="3" name="Imagen 2"/>
          <p:cNvPicPr>
            <a:picLocks noChangeAspect="1"/>
          </p:cNvPicPr>
          <p:nvPr/>
        </p:nvPicPr>
        <p:blipFill>
          <a:blip r:embed="rId2"/>
          <a:stretch>
            <a:fillRect/>
          </a:stretch>
        </p:blipFill>
        <p:spPr>
          <a:xfrm>
            <a:off x="1013966" y="306890"/>
            <a:ext cx="9803139" cy="1404344"/>
          </a:xfrm>
          <a:prstGeom prst="rect">
            <a:avLst/>
          </a:prstGeom>
        </p:spPr>
      </p:pic>
      <p:pic>
        <p:nvPicPr>
          <p:cNvPr id="4" name="Imagen 3"/>
          <p:cNvPicPr>
            <a:picLocks noChangeAspect="1"/>
          </p:cNvPicPr>
          <p:nvPr/>
        </p:nvPicPr>
        <p:blipFill>
          <a:blip r:embed="rId3"/>
          <a:stretch>
            <a:fillRect/>
          </a:stretch>
        </p:blipFill>
        <p:spPr>
          <a:xfrm>
            <a:off x="918526" y="1711234"/>
            <a:ext cx="9898579" cy="3722193"/>
          </a:xfrm>
          <a:prstGeom prst="rect">
            <a:avLst/>
          </a:prstGeom>
        </p:spPr>
      </p:pic>
      <p:cxnSp>
        <p:nvCxnSpPr>
          <p:cNvPr id="6" name="Conector recto 5"/>
          <p:cNvCxnSpPr/>
          <p:nvPr/>
        </p:nvCxnSpPr>
        <p:spPr>
          <a:xfrm>
            <a:off x="2612571" y="1009062"/>
            <a:ext cx="6191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1013966" y="1319349"/>
            <a:ext cx="7333200"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573382" y="2099897"/>
            <a:ext cx="39188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H="1">
            <a:off x="2403566" y="2465658"/>
            <a:ext cx="56431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4049486" y="2808514"/>
            <a:ext cx="5512525" cy="261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7458891" y="4040983"/>
            <a:ext cx="31481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H="1">
            <a:off x="1013966" y="4349931"/>
            <a:ext cx="2134184" cy="261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3722915" y="5776282"/>
            <a:ext cx="4754880" cy="923330"/>
          </a:xfrm>
          <a:prstGeom prst="rect">
            <a:avLst/>
          </a:prstGeom>
          <a:noFill/>
        </p:spPr>
        <p:txBody>
          <a:bodyPr wrap="square" rtlCol="0">
            <a:spAutoFit/>
          </a:bodyPr>
          <a:lstStyle/>
          <a:p>
            <a:pPr algn="ctr"/>
            <a:r>
              <a:rPr lang="es-PE" dirty="0" smtClean="0"/>
              <a:t>Criterio para inclusión ampliado para la armonía </a:t>
            </a:r>
          </a:p>
          <a:p>
            <a:pPr algn="ctr"/>
            <a:r>
              <a:rPr lang="es-PE" dirty="0" smtClean="0"/>
              <a:t>Nuevas clases </a:t>
            </a:r>
            <a:r>
              <a:rPr lang="es-PE" dirty="0" smtClean="0"/>
              <a:t>sociales</a:t>
            </a:r>
          </a:p>
          <a:p>
            <a:pPr algn="ctr"/>
            <a:r>
              <a:rPr lang="es-PE" dirty="0" smtClean="0"/>
              <a:t>Razón pública</a:t>
            </a:r>
            <a:endParaRPr lang="es-PE" dirty="0"/>
          </a:p>
        </p:txBody>
      </p:sp>
    </p:spTree>
    <p:extLst>
      <p:ext uri="{BB962C8B-B14F-4D97-AF65-F5344CB8AC3E}">
        <p14:creationId xmlns:p14="http://schemas.microsoft.com/office/powerpoint/2010/main" val="6223206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276</a:t>
            </a:r>
            <a:endParaRPr lang="es-PE" dirty="0"/>
          </a:p>
        </p:txBody>
      </p:sp>
      <p:pic>
        <p:nvPicPr>
          <p:cNvPr id="3" name="Imagen 2"/>
          <p:cNvPicPr>
            <a:picLocks noChangeAspect="1"/>
          </p:cNvPicPr>
          <p:nvPr/>
        </p:nvPicPr>
        <p:blipFill>
          <a:blip r:embed="rId2"/>
          <a:stretch>
            <a:fillRect/>
          </a:stretch>
        </p:blipFill>
        <p:spPr>
          <a:xfrm>
            <a:off x="1613534" y="413928"/>
            <a:ext cx="8693059" cy="5644534"/>
          </a:xfrm>
          <a:prstGeom prst="rect">
            <a:avLst/>
          </a:prstGeom>
        </p:spPr>
      </p:pic>
      <p:cxnSp>
        <p:nvCxnSpPr>
          <p:cNvPr id="4" name="Conector recto 3"/>
          <p:cNvCxnSpPr/>
          <p:nvPr/>
        </p:nvCxnSpPr>
        <p:spPr>
          <a:xfrm>
            <a:off x="4140926" y="1005840"/>
            <a:ext cx="5982788" cy="391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1789611" y="1332411"/>
            <a:ext cx="548640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flipV="1">
            <a:off x="1789611" y="1972491"/>
            <a:ext cx="3971109"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852160" y="4219303"/>
            <a:ext cx="116259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743200" y="4532811"/>
            <a:ext cx="438912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1789611" y="6058462"/>
            <a:ext cx="43238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2103122" y="6340323"/>
            <a:ext cx="8294914" cy="369332"/>
          </a:xfrm>
          <a:prstGeom prst="rect">
            <a:avLst/>
          </a:prstGeom>
          <a:noFill/>
        </p:spPr>
        <p:txBody>
          <a:bodyPr wrap="square" rtlCol="0">
            <a:spAutoFit/>
          </a:bodyPr>
          <a:lstStyle/>
          <a:p>
            <a:r>
              <a:rPr lang="es-PE" dirty="0" smtClean="0"/>
              <a:t>Sociedad de la cortesía: nueva identidad y autopercepción; de la guerra al comercio.</a:t>
            </a:r>
            <a:endParaRPr lang="es-PE" dirty="0"/>
          </a:p>
        </p:txBody>
      </p:sp>
    </p:spTree>
    <p:extLst>
      <p:ext uri="{BB962C8B-B14F-4D97-AF65-F5344CB8AC3E}">
        <p14:creationId xmlns:p14="http://schemas.microsoft.com/office/powerpoint/2010/main" val="3842103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
            <a:ext cx="12192000" cy="6816401"/>
          </a:xfrm>
          <a:prstGeom prst="rect">
            <a:avLst/>
          </a:prstGeom>
        </p:spPr>
      </p:pic>
    </p:spTree>
    <p:extLst>
      <p:ext uri="{BB962C8B-B14F-4D97-AF65-F5344CB8AC3E}">
        <p14:creationId xmlns:p14="http://schemas.microsoft.com/office/powerpoint/2010/main" val="2792029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2289"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pic>
        <p:nvPicPr>
          <p:cNvPr id="7" name="Imagen 6"/>
          <p:cNvPicPr>
            <a:picLocks noChangeAspect="1"/>
          </p:cNvPicPr>
          <p:nvPr/>
        </p:nvPicPr>
        <p:blipFill>
          <a:blip r:embed="rId4"/>
          <a:stretch>
            <a:fillRect/>
          </a:stretch>
        </p:blipFill>
        <p:spPr>
          <a:xfrm>
            <a:off x="1424065" y="2982431"/>
            <a:ext cx="4000500" cy="1390650"/>
          </a:xfrm>
          <a:prstGeom prst="rect">
            <a:avLst/>
          </a:prstGeom>
        </p:spPr>
      </p:pic>
      <p:pic>
        <p:nvPicPr>
          <p:cNvPr id="8" name="Imagen 7"/>
          <p:cNvPicPr>
            <a:picLocks noChangeAspect="1"/>
          </p:cNvPicPr>
          <p:nvPr/>
        </p:nvPicPr>
        <p:blipFill>
          <a:blip r:embed="rId5"/>
          <a:stretch>
            <a:fillRect/>
          </a:stretch>
        </p:blipFill>
        <p:spPr>
          <a:xfrm>
            <a:off x="1543102" y="5189350"/>
            <a:ext cx="3762425" cy="885296"/>
          </a:xfrm>
          <a:prstGeom prst="rect">
            <a:avLst/>
          </a:prstGeom>
        </p:spPr>
      </p:pic>
      <p:pic>
        <p:nvPicPr>
          <p:cNvPr id="9" name="Imagen 8"/>
          <p:cNvPicPr>
            <a:picLocks noChangeAspect="1"/>
          </p:cNvPicPr>
          <p:nvPr/>
        </p:nvPicPr>
        <p:blipFill>
          <a:blip r:embed="rId6"/>
          <a:stretch>
            <a:fillRect/>
          </a:stretch>
        </p:blipFill>
        <p:spPr>
          <a:xfrm>
            <a:off x="6648856" y="179774"/>
            <a:ext cx="4421154" cy="5894872"/>
          </a:xfrm>
          <a:prstGeom prst="rect">
            <a:avLst/>
          </a:prstGeom>
        </p:spPr>
      </p:pic>
      <p:pic>
        <p:nvPicPr>
          <p:cNvPr id="10" name="Imagen 9"/>
          <p:cNvPicPr>
            <a:picLocks noChangeAspect="1"/>
          </p:cNvPicPr>
          <p:nvPr/>
        </p:nvPicPr>
        <p:blipFill>
          <a:blip r:embed="rId7"/>
          <a:stretch>
            <a:fillRect/>
          </a:stretch>
        </p:blipFill>
        <p:spPr>
          <a:xfrm>
            <a:off x="1633918" y="4125199"/>
            <a:ext cx="3849233" cy="1119583"/>
          </a:xfrm>
          <a:prstGeom prst="rect">
            <a:avLst/>
          </a:prstGeom>
        </p:spPr>
      </p:pic>
    </p:spTree>
    <p:extLst>
      <p:ext uri="{BB962C8B-B14F-4D97-AF65-F5344CB8AC3E}">
        <p14:creationId xmlns:p14="http://schemas.microsoft.com/office/powerpoint/2010/main" val="1345490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23108" y="4147198"/>
            <a:ext cx="10394939" cy="1500460"/>
          </a:xfrm>
          <a:prstGeom prst="rect">
            <a:avLst/>
          </a:prstGeom>
        </p:spPr>
      </p:pic>
      <p:pic>
        <p:nvPicPr>
          <p:cNvPr id="3" name="Imagen 2"/>
          <p:cNvPicPr>
            <a:picLocks noChangeAspect="1"/>
          </p:cNvPicPr>
          <p:nvPr/>
        </p:nvPicPr>
        <p:blipFill>
          <a:blip r:embed="rId3"/>
          <a:stretch>
            <a:fillRect/>
          </a:stretch>
        </p:blipFill>
        <p:spPr>
          <a:xfrm>
            <a:off x="4237190" y="256517"/>
            <a:ext cx="3267196" cy="3505203"/>
          </a:xfrm>
          <a:prstGeom prst="rect">
            <a:avLst/>
          </a:prstGeom>
        </p:spPr>
      </p:pic>
      <p:sp>
        <p:nvSpPr>
          <p:cNvPr id="2" name="Rectángulo 1"/>
          <p:cNvSpPr/>
          <p:nvPr/>
        </p:nvSpPr>
        <p:spPr>
          <a:xfrm>
            <a:off x="1150883" y="4147198"/>
            <a:ext cx="3547241" cy="345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5659821" y="4855779"/>
            <a:ext cx="5658226" cy="362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1150883" y="5281448"/>
            <a:ext cx="10167164" cy="751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9779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2"/>
          <a:stretch>
            <a:fillRect/>
          </a:stretch>
        </p:blipFill>
        <p:spPr>
          <a:xfrm>
            <a:off x="5563466" y="1784129"/>
            <a:ext cx="6628534" cy="3822220"/>
          </a:xfrm>
          <a:prstGeom prst="rect">
            <a:avLst/>
          </a:prstGeom>
        </p:spPr>
      </p:pic>
      <p:pic>
        <p:nvPicPr>
          <p:cNvPr id="15" name="Imagen 14"/>
          <p:cNvPicPr>
            <a:picLocks noChangeAspect="1"/>
          </p:cNvPicPr>
          <p:nvPr/>
        </p:nvPicPr>
        <p:blipFill>
          <a:blip r:embed="rId3"/>
          <a:stretch>
            <a:fillRect/>
          </a:stretch>
        </p:blipFill>
        <p:spPr>
          <a:xfrm>
            <a:off x="0" y="1784129"/>
            <a:ext cx="4415669" cy="3792044"/>
          </a:xfrm>
          <a:prstGeom prst="rect">
            <a:avLst/>
          </a:prstGeom>
        </p:spPr>
      </p:pic>
      <p:sp>
        <p:nvSpPr>
          <p:cNvPr id="19" name="Flecha derecha 18"/>
          <p:cNvSpPr/>
          <p:nvPr/>
        </p:nvSpPr>
        <p:spPr>
          <a:xfrm>
            <a:off x="2648607" y="896471"/>
            <a:ext cx="4182499" cy="1311838"/>
          </a:xfrm>
          <a:prstGeom prst="rightArrow">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smtClean="0"/>
              <a:t>Secularización No lineal</a:t>
            </a:r>
            <a:endParaRPr lang="es-PE" sz="2800" dirty="0"/>
          </a:p>
        </p:txBody>
      </p:sp>
      <p:pic>
        <p:nvPicPr>
          <p:cNvPr id="2" name="Imagen 1"/>
          <p:cNvPicPr>
            <a:picLocks noChangeAspect="1"/>
          </p:cNvPicPr>
          <p:nvPr/>
        </p:nvPicPr>
        <p:blipFill>
          <a:blip r:embed="rId4"/>
          <a:stretch>
            <a:fillRect/>
          </a:stretch>
        </p:blipFill>
        <p:spPr>
          <a:xfrm>
            <a:off x="1689920" y="5760720"/>
            <a:ext cx="8267057" cy="956311"/>
          </a:xfrm>
          <a:prstGeom prst="rect">
            <a:avLst/>
          </a:prstGeom>
        </p:spPr>
      </p:pic>
      <p:sp>
        <p:nvSpPr>
          <p:cNvPr id="6" name="Marcador de contenido 2"/>
          <p:cNvSpPr txBox="1">
            <a:spLocks/>
          </p:cNvSpPr>
          <p:nvPr/>
        </p:nvSpPr>
        <p:spPr>
          <a:xfrm>
            <a:off x="10229722" y="6238875"/>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
        <p:nvSpPr>
          <p:cNvPr id="3" name="Rectángulo 2"/>
          <p:cNvSpPr/>
          <p:nvPr/>
        </p:nvSpPr>
        <p:spPr>
          <a:xfrm>
            <a:off x="4885509" y="6348549"/>
            <a:ext cx="5071468" cy="3684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1689920" y="5738371"/>
            <a:ext cx="1157783" cy="257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6831105" y="326571"/>
            <a:ext cx="4102505" cy="1477328"/>
          </a:xfrm>
          <a:prstGeom prst="rect">
            <a:avLst/>
          </a:prstGeom>
          <a:noFill/>
        </p:spPr>
        <p:txBody>
          <a:bodyPr wrap="square" rtlCol="0">
            <a:spAutoFit/>
          </a:bodyPr>
          <a:lstStyle/>
          <a:p>
            <a:r>
              <a:rPr lang="es-PE" dirty="0" smtClean="0"/>
              <a:t>1 separación de la esfera pública</a:t>
            </a:r>
          </a:p>
          <a:p>
            <a:r>
              <a:rPr lang="es-PE" dirty="0" smtClean="0"/>
              <a:t>2 alejamiento de ritos o prácticas; pérdida o declinación de fe</a:t>
            </a:r>
          </a:p>
          <a:p>
            <a:r>
              <a:rPr lang="es-PE" dirty="0" smtClean="0"/>
              <a:t>3 estado de la fe: una opción entre otras</a:t>
            </a:r>
          </a:p>
          <a:p>
            <a:r>
              <a:rPr lang="es-PE" dirty="0" smtClean="0"/>
              <a:t>(cfr. </a:t>
            </a:r>
            <a:r>
              <a:rPr lang="es-PE" dirty="0" err="1" smtClean="0"/>
              <a:t>pp</a:t>
            </a:r>
            <a:r>
              <a:rPr lang="es-PE" dirty="0" smtClean="0"/>
              <a:t> 17-19)</a:t>
            </a:r>
            <a:endParaRPr lang="es-PE" dirty="0"/>
          </a:p>
        </p:txBody>
      </p:sp>
      <p:pic>
        <p:nvPicPr>
          <p:cNvPr id="7" name="Imagen 6"/>
          <p:cNvPicPr>
            <a:picLocks noChangeAspect="1"/>
          </p:cNvPicPr>
          <p:nvPr/>
        </p:nvPicPr>
        <p:blipFill>
          <a:blip r:embed="rId5"/>
          <a:stretch>
            <a:fillRect/>
          </a:stretch>
        </p:blipFill>
        <p:spPr>
          <a:xfrm>
            <a:off x="283165" y="127529"/>
            <a:ext cx="5542870" cy="805016"/>
          </a:xfrm>
          <a:prstGeom prst="rect">
            <a:avLst/>
          </a:prstGeom>
        </p:spPr>
      </p:pic>
      <p:sp>
        <p:nvSpPr>
          <p:cNvPr id="8" name="Rectángulo 7"/>
          <p:cNvSpPr/>
          <p:nvPr/>
        </p:nvSpPr>
        <p:spPr>
          <a:xfrm>
            <a:off x="283165" y="127529"/>
            <a:ext cx="3243806" cy="199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689920" y="731520"/>
            <a:ext cx="4136115" cy="164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p:cNvSpPr txBox="1"/>
          <p:nvPr/>
        </p:nvSpPr>
        <p:spPr>
          <a:xfrm>
            <a:off x="1774398" y="719521"/>
            <a:ext cx="1386813" cy="276999"/>
          </a:xfrm>
          <a:prstGeom prst="rect">
            <a:avLst/>
          </a:prstGeom>
          <a:noFill/>
        </p:spPr>
        <p:txBody>
          <a:bodyPr wrap="square" rtlCol="0">
            <a:spAutoFit/>
          </a:bodyPr>
          <a:lstStyle/>
          <a:p>
            <a:r>
              <a:rPr lang="es-PE" sz="1200" dirty="0" smtClean="0"/>
              <a:t>p.18 (+ cfr. p.44)</a:t>
            </a:r>
            <a:endParaRPr lang="es-PE" sz="1200" dirty="0"/>
          </a:p>
        </p:txBody>
      </p:sp>
    </p:spTree>
    <p:extLst>
      <p:ext uri="{BB962C8B-B14F-4D97-AF65-F5344CB8AC3E}">
        <p14:creationId xmlns:p14="http://schemas.microsoft.com/office/powerpoint/2010/main" val="3308110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57656"/>
            <a:ext cx="10515600" cy="758018"/>
          </a:xfrm>
        </p:spPr>
        <p:txBody>
          <a:bodyPr/>
          <a:lstStyle/>
          <a:p>
            <a:pPr algn="ctr"/>
            <a:r>
              <a:rPr lang="es-PE" dirty="0" smtClean="0"/>
              <a:t>Secularización</a:t>
            </a:r>
            <a:endParaRPr lang="es-PE" dirty="0"/>
          </a:p>
        </p:txBody>
      </p:sp>
      <p:sp>
        <p:nvSpPr>
          <p:cNvPr id="3" name="Marcador de contenido 2"/>
          <p:cNvSpPr>
            <a:spLocks noGrp="1"/>
          </p:cNvSpPr>
          <p:nvPr>
            <p:ph idx="1"/>
          </p:nvPr>
        </p:nvSpPr>
        <p:spPr>
          <a:xfrm>
            <a:off x="838200" y="1050311"/>
            <a:ext cx="10515600" cy="4351338"/>
          </a:xfrm>
        </p:spPr>
        <p:txBody>
          <a:bodyPr>
            <a:normAutofit/>
          </a:bodyPr>
          <a:lstStyle/>
          <a:p>
            <a:r>
              <a:rPr lang="en-US" sz="2400" dirty="0" smtClean="0"/>
              <a:t>Taylor </a:t>
            </a:r>
            <a:r>
              <a:rPr lang="en-US" sz="2400" dirty="0" err="1" smtClean="0"/>
              <a:t>sostiene</a:t>
            </a:r>
            <a:r>
              <a:rPr lang="en-US" sz="2400" dirty="0" smtClean="0"/>
              <a:t> que a </a:t>
            </a:r>
            <a:r>
              <a:rPr lang="en-US" sz="2400" dirty="0" err="1" smtClean="0"/>
              <a:t>medida</a:t>
            </a:r>
            <a:r>
              <a:rPr lang="en-US" sz="2400" dirty="0" smtClean="0"/>
              <a:t> que las </a:t>
            </a:r>
            <a:r>
              <a:rPr lang="en-US" sz="2400" dirty="0" err="1" smtClean="0"/>
              <a:t>sociedades</a:t>
            </a:r>
            <a:r>
              <a:rPr lang="en-US" sz="2400" dirty="0" smtClean="0"/>
              <a:t> </a:t>
            </a:r>
            <a:r>
              <a:rPr lang="en-US" sz="2400" dirty="0" err="1" smtClean="0"/>
              <a:t>occidentales</a:t>
            </a:r>
            <a:r>
              <a:rPr lang="en-US" sz="2400" dirty="0" smtClean="0"/>
              <a:t> se </a:t>
            </a:r>
            <a:r>
              <a:rPr lang="en-US" sz="2400" dirty="0" err="1" smtClean="0">
                <a:solidFill>
                  <a:srgbClr val="FF0000"/>
                </a:solidFill>
              </a:rPr>
              <a:t>modernizan</a:t>
            </a:r>
            <a:r>
              <a:rPr lang="en-US" sz="2400" dirty="0" smtClean="0"/>
              <a:t>, se </a:t>
            </a:r>
            <a:r>
              <a:rPr lang="en-US" sz="2400" dirty="0" err="1" smtClean="0"/>
              <a:t>vuelven</a:t>
            </a:r>
            <a:r>
              <a:rPr lang="en-US" sz="2400" dirty="0" smtClean="0"/>
              <a:t> </a:t>
            </a:r>
            <a:r>
              <a:rPr lang="en-US" sz="2400" dirty="0" err="1" smtClean="0"/>
              <a:t>menos</a:t>
            </a:r>
            <a:r>
              <a:rPr lang="en-US" sz="2400" dirty="0" smtClean="0"/>
              <a:t> </a:t>
            </a:r>
            <a:r>
              <a:rPr lang="en-US" sz="2400" dirty="0" err="1" smtClean="0"/>
              <a:t>religiosas</a:t>
            </a:r>
            <a:r>
              <a:rPr lang="en-US" sz="2400" dirty="0"/>
              <a:t> </a:t>
            </a:r>
            <a:r>
              <a:rPr lang="en-US" sz="2400" dirty="0" smtClean="0"/>
              <a:t>y </a:t>
            </a:r>
            <a:r>
              <a:rPr lang="en-US" sz="2400" dirty="0" err="1" smtClean="0"/>
              <a:t>ocurre</a:t>
            </a:r>
            <a:r>
              <a:rPr lang="en-US" sz="2400" dirty="0" smtClean="0"/>
              <a:t> un </a:t>
            </a:r>
            <a:r>
              <a:rPr lang="en-US" sz="2400" dirty="0" err="1" smtClean="0">
                <a:solidFill>
                  <a:srgbClr val="FF0000"/>
                </a:solidFill>
              </a:rPr>
              <a:t>desencantamiento</a:t>
            </a:r>
            <a:r>
              <a:rPr lang="en-US" sz="2400" dirty="0" smtClean="0"/>
              <a:t> del </a:t>
            </a:r>
            <a:r>
              <a:rPr lang="en-US" sz="2400" dirty="0" err="1" smtClean="0"/>
              <a:t>mundo</a:t>
            </a:r>
            <a:r>
              <a:rPr lang="en-US" sz="2400" dirty="0" smtClean="0"/>
              <a:t>.</a:t>
            </a:r>
          </a:p>
          <a:p>
            <a:pPr marL="0" indent="0">
              <a:buNone/>
            </a:pPr>
            <a:endParaRPr lang="en-US" sz="2400" dirty="0" smtClean="0"/>
          </a:p>
          <a:p>
            <a:r>
              <a:rPr lang="en-US" sz="2400" dirty="0" smtClean="0"/>
              <a:t>La </a:t>
            </a:r>
            <a:r>
              <a:rPr lang="en-US" sz="2400" dirty="0" err="1" smtClean="0"/>
              <a:t>secularización</a:t>
            </a:r>
            <a:r>
              <a:rPr lang="en-US" sz="2400" dirty="0" smtClean="0"/>
              <a:t>, para Taylor, no </a:t>
            </a:r>
            <a:r>
              <a:rPr lang="en-US" sz="2400" dirty="0" err="1" smtClean="0"/>
              <a:t>es</a:t>
            </a:r>
            <a:r>
              <a:rPr lang="en-US" sz="2400" dirty="0" smtClean="0"/>
              <a:t> </a:t>
            </a:r>
            <a:r>
              <a:rPr lang="en-US" sz="2400" dirty="0" err="1" smtClean="0"/>
              <a:t>meramente</a:t>
            </a:r>
            <a:r>
              <a:rPr lang="en-US" sz="2400" dirty="0" smtClean="0"/>
              <a:t> la </a:t>
            </a:r>
            <a:r>
              <a:rPr lang="en-US" sz="2400" dirty="0" err="1" smtClean="0"/>
              <a:t>falta</a:t>
            </a:r>
            <a:r>
              <a:rPr lang="en-US" sz="2400" dirty="0" smtClean="0"/>
              <a:t> de </a:t>
            </a:r>
            <a:r>
              <a:rPr lang="en-US" sz="2400" dirty="0" err="1" smtClean="0"/>
              <a:t>creencias</a:t>
            </a:r>
            <a:r>
              <a:rPr lang="en-US" sz="2400" dirty="0" smtClean="0"/>
              <a:t> </a:t>
            </a:r>
            <a:r>
              <a:rPr lang="en-US" sz="2400" dirty="0" err="1" smtClean="0"/>
              <a:t>religiosas</a:t>
            </a:r>
            <a:r>
              <a:rPr lang="en-US" sz="2400" dirty="0" smtClean="0"/>
              <a:t>, </a:t>
            </a:r>
            <a:r>
              <a:rPr lang="en-US" sz="2400" dirty="0" err="1" smtClean="0"/>
              <a:t>sino</a:t>
            </a:r>
            <a:r>
              <a:rPr lang="en-US" sz="2400" dirty="0" smtClean="0"/>
              <a:t> que se </a:t>
            </a:r>
            <a:r>
              <a:rPr lang="en-US" sz="2400" dirty="0" err="1" smtClean="0"/>
              <a:t>trata</a:t>
            </a:r>
            <a:r>
              <a:rPr lang="en-US" sz="2400" dirty="0" smtClean="0"/>
              <a:t> de un </a:t>
            </a:r>
            <a:r>
              <a:rPr lang="en-US" sz="2400" dirty="0" err="1" smtClean="0">
                <a:solidFill>
                  <a:srgbClr val="FF0000"/>
                </a:solidFill>
              </a:rPr>
              <a:t>proceso</a:t>
            </a:r>
            <a:r>
              <a:rPr lang="en-US" sz="2400" dirty="0" smtClean="0">
                <a:solidFill>
                  <a:srgbClr val="FF0000"/>
                </a:solidFill>
              </a:rPr>
              <a:t> </a:t>
            </a:r>
            <a:r>
              <a:rPr lang="en-US" sz="2400" dirty="0" err="1" smtClean="0">
                <a:solidFill>
                  <a:srgbClr val="FF0000"/>
                </a:solidFill>
              </a:rPr>
              <a:t>histórico</a:t>
            </a:r>
            <a:r>
              <a:rPr lang="en-US" sz="2400" dirty="0" smtClean="0">
                <a:solidFill>
                  <a:srgbClr val="FF0000"/>
                </a:solidFill>
              </a:rPr>
              <a:t> con </a:t>
            </a:r>
            <a:r>
              <a:rPr lang="en-US" sz="2400" dirty="0" err="1" smtClean="0">
                <a:solidFill>
                  <a:srgbClr val="FF0000"/>
                </a:solidFill>
              </a:rPr>
              <a:t>sus</a:t>
            </a:r>
            <a:r>
              <a:rPr lang="en-US" sz="2400" dirty="0" smtClean="0">
                <a:solidFill>
                  <a:srgbClr val="FF0000"/>
                </a:solidFill>
              </a:rPr>
              <a:t> </a:t>
            </a:r>
            <a:r>
              <a:rPr lang="en-US" sz="2400" dirty="0" err="1" smtClean="0">
                <a:solidFill>
                  <a:srgbClr val="FF0000"/>
                </a:solidFill>
              </a:rPr>
              <a:t>propias</a:t>
            </a:r>
            <a:r>
              <a:rPr lang="en-US" sz="2400" dirty="0" smtClean="0">
                <a:solidFill>
                  <a:srgbClr val="FF0000"/>
                </a:solidFill>
              </a:rPr>
              <a:t> </a:t>
            </a:r>
            <a:r>
              <a:rPr lang="en-US" sz="2400" dirty="0" err="1" smtClean="0">
                <a:solidFill>
                  <a:srgbClr val="FF0000"/>
                </a:solidFill>
              </a:rPr>
              <a:t>características</a:t>
            </a:r>
            <a:r>
              <a:rPr lang="en-US" sz="2400" dirty="0" smtClean="0"/>
              <a:t> que </a:t>
            </a:r>
            <a:r>
              <a:rPr lang="en-US" sz="2400" dirty="0" err="1" smtClean="0"/>
              <a:t>deben</a:t>
            </a:r>
            <a:r>
              <a:rPr lang="en-US" sz="2400" dirty="0" smtClean="0"/>
              <a:t> </a:t>
            </a:r>
            <a:r>
              <a:rPr lang="en-US" sz="2400" dirty="0" err="1" smtClean="0"/>
              <a:t>apreciarse</a:t>
            </a:r>
            <a:r>
              <a:rPr lang="en-US" sz="2400" dirty="0" smtClean="0"/>
              <a:t> </a:t>
            </a:r>
            <a:r>
              <a:rPr lang="en-US" sz="2400" dirty="0" err="1" smtClean="0"/>
              <a:t>en</a:t>
            </a:r>
            <a:r>
              <a:rPr lang="en-US" sz="2400" dirty="0" smtClean="0"/>
              <a:t> </a:t>
            </a:r>
            <a:r>
              <a:rPr lang="en-US" sz="2400" dirty="0" err="1" smtClean="0"/>
              <a:t>su</a:t>
            </a:r>
            <a:r>
              <a:rPr lang="en-US" sz="2400" dirty="0" smtClean="0"/>
              <a:t> </a:t>
            </a:r>
            <a:r>
              <a:rPr lang="en-US" sz="2400" dirty="0" err="1" smtClean="0">
                <a:solidFill>
                  <a:srgbClr val="FF0000"/>
                </a:solidFill>
              </a:rPr>
              <a:t>totalidad</a:t>
            </a:r>
            <a:r>
              <a:rPr lang="en-US" sz="2400" dirty="0" smtClean="0"/>
              <a:t>. (</a:t>
            </a:r>
            <a:r>
              <a:rPr lang="en-US" sz="2400" dirty="0" err="1" smtClean="0"/>
              <a:t>Efecto</a:t>
            </a:r>
            <a:r>
              <a:rPr lang="en-US" sz="2400" dirty="0" smtClean="0"/>
              <a:t> </a:t>
            </a:r>
            <a:r>
              <a:rPr lang="en-US" sz="2400" dirty="0"/>
              <a:t>N</a:t>
            </a:r>
            <a:r>
              <a:rPr lang="en-US" sz="2400" dirty="0" smtClean="0"/>
              <a:t>ova) </a:t>
            </a:r>
            <a:endParaRPr lang="es-PE" sz="2400" dirty="0"/>
          </a:p>
        </p:txBody>
      </p:sp>
      <p:pic>
        <p:nvPicPr>
          <p:cNvPr id="4" name="Imagen 3"/>
          <p:cNvPicPr>
            <a:picLocks noChangeAspect="1"/>
          </p:cNvPicPr>
          <p:nvPr/>
        </p:nvPicPr>
        <p:blipFill>
          <a:blip r:embed="rId2"/>
          <a:stretch>
            <a:fillRect/>
          </a:stretch>
        </p:blipFill>
        <p:spPr>
          <a:xfrm>
            <a:off x="2038149" y="3958754"/>
            <a:ext cx="8207273" cy="1743893"/>
          </a:xfrm>
          <a:prstGeom prst="rect">
            <a:avLst/>
          </a:prstGeom>
        </p:spPr>
      </p:pic>
      <p:sp>
        <p:nvSpPr>
          <p:cNvPr id="5" name="CuadroTexto 4"/>
          <p:cNvSpPr txBox="1"/>
          <p:nvPr/>
        </p:nvSpPr>
        <p:spPr>
          <a:xfrm>
            <a:off x="8785549" y="5425648"/>
            <a:ext cx="587829" cy="276999"/>
          </a:xfrm>
          <a:prstGeom prst="rect">
            <a:avLst/>
          </a:prstGeom>
          <a:noFill/>
        </p:spPr>
        <p:txBody>
          <a:bodyPr wrap="square" rtlCol="0">
            <a:spAutoFit/>
          </a:bodyPr>
          <a:lstStyle/>
          <a:p>
            <a:r>
              <a:rPr lang="es-PE" sz="1200" dirty="0" smtClean="0"/>
              <a:t>p.19</a:t>
            </a:r>
          </a:p>
        </p:txBody>
      </p:sp>
      <p:cxnSp>
        <p:nvCxnSpPr>
          <p:cNvPr id="7" name="Conector recto 6"/>
          <p:cNvCxnSpPr/>
          <p:nvPr/>
        </p:nvCxnSpPr>
        <p:spPr>
          <a:xfrm>
            <a:off x="6932774" y="4228312"/>
            <a:ext cx="17112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4045883" y="5702647"/>
            <a:ext cx="12148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3209860" y="5425648"/>
            <a:ext cx="70355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778786" y="4515695"/>
            <a:ext cx="58652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4" name="Imagen 13"/>
          <p:cNvPicPr>
            <a:picLocks noChangeAspect="1"/>
          </p:cNvPicPr>
          <p:nvPr/>
        </p:nvPicPr>
        <p:blipFill>
          <a:blip r:embed="rId3"/>
          <a:stretch>
            <a:fillRect/>
          </a:stretch>
        </p:blipFill>
        <p:spPr>
          <a:xfrm rot="16200000">
            <a:off x="777414" y="4678781"/>
            <a:ext cx="1995010" cy="303838"/>
          </a:xfrm>
          <a:prstGeom prst="rect">
            <a:avLst/>
          </a:prstGeom>
        </p:spPr>
      </p:pic>
      <p:sp>
        <p:nvSpPr>
          <p:cNvPr id="6" name="CuadroTexto 5"/>
          <p:cNvSpPr txBox="1"/>
          <p:nvPr/>
        </p:nvSpPr>
        <p:spPr>
          <a:xfrm>
            <a:off x="1538150" y="6115587"/>
            <a:ext cx="9115700" cy="646331"/>
          </a:xfrm>
          <a:prstGeom prst="rect">
            <a:avLst/>
          </a:prstGeom>
          <a:noFill/>
        </p:spPr>
        <p:txBody>
          <a:bodyPr wrap="square" rtlCol="0">
            <a:spAutoFit/>
          </a:bodyPr>
          <a:lstStyle/>
          <a:p>
            <a:r>
              <a:rPr lang="es-PE" dirty="0" smtClean="0">
                <a:solidFill>
                  <a:schemeClr val="bg1">
                    <a:lumMod val="75000"/>
                  </a:schemeClr>
                </a:solidFill>
              </a:rPr>
              <a:t>Secularidad como “estructura trascendental kantiana”, o como “condición de posibilidad”, o como “una forma antes de la experiencia”.</a:t>
            </a:r>
            <a:endParaRPr lang="es-PE" dirty="0">
              <a:solidFill>
                <a:schemeClr val="bg1">
                  <a:lumMod val="75000"/>
                </a:schemeClr>
              </a:solidFill>
            </a:endParaRPr>
          </a:p>
        </p:txBody>
      </p:sp>
    </p:spTree>
    <p:extLst>
      <p:ext uri="{BB962C8B-B14F-4D97-AF65-F5344CB8AC3E}">
        <p14:creationId xmlns:p14="http://schemas.microsoft.com/office/powerpoint/2010/main" val="1349472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10640"/>
          </a:xfrm>
        </p:spPr>
        <p:txBody>
          <a:bodyPr/>
          <a:lstStyle/>
          <a:p>
            <a:pPr algn="ctr"/>
            <a:r>
              <a:rPr lang="es-PE" dirty="0" smtClean="0"/>
              <a:t>Otros 3 sentidos de secularización</a:t>
            </a:r>
            <a:endParaRPr lang="es-PE" dirty="0"/>
          </a:p>
        </p:txBody>
      </p:sp>
      <p:sp>
        <p:nvSpPr>
          <p:cNvPr id="3" name="Marcador de contenido 2"/>
          <p:cNvSpPr>
            <a:spLocks noGrp="1"/>
          </p:cNvSpPr>
          <p:nvPr>
            <p:ph idx="1"/>
          </p:nvPr>
        </p:nvSpPr>
        <p:spPr>
          <a:xfrm>
            <a:off x="838200" y="1595718"/>
            <a:ext cx="10515600" cy="4581245"/>
          </a:xfrm>
        </p:spPr>
        <p:txBody>
          <a:bodyPr>
            <a:normAutofit lnSpcReduction="10000"/>
          </a:bodyPr>
          <a:lstStyle/>
          <a:p>
            <a:r>
              <a:rPr lang="en-US" b="1" u="sng" dirty="0" err="1" smtClean="0"/>
              <a:t>Secularización</a:t>
            </a:r>
            <a:r>
              <a:rPr lang="en-US" b="1" u="sng" dirty="0" smtClean="0"/>
              <a:t> </a:t>
            </a:r>
            <a:r>
              <a:rPr lang="en-US" b="1" u="sng" dirty="0" err="1" smtClean="0"/>
              <a:t>como</a:t>
            </a:r>
            <a:r>
              <a:rPr lang="en-US" b="1" u="sng" dirty="0" smtClean="0"/>
              <a:t> “</a:t>
            </a:r>
            <a:r>
              <a:rPr lang="en-US" b="1" u="sng" dirty="0" err="1" smtClean="0"/>
              <a:t>privatización</a:t>
            </a:r>
            <a:r>
              <a:rPr lang="en-US" b="1" u="sng" dirty="0" smtClean="0"/>
              <a:t>”: </a:t>
            </a:r>
            <a:r>
              <a:rPr lang="en-US" dirty="0" smtClean="0"/>
              <a:t>Las </a:t>
            </a:r>
            <a:r>
              <a:rPr lang="en-US" dirty="0" err="1" smtClean="0"/>
              <a:t>creencias</a:t>
            </a:r>
            <a:r>
              <a:rPr lang="en-US" dirty="0" smtClean="0"/>
              <a:t> </a:t>
            </a:r>
            <a:r>
              <a:rPr lang="en-US" dirty="0" err="1" smtClean="0"/>
              <a:t>religiosas</a:t>
            </a:r>
            <a:r>
              <a:rPr lang="en-US" dirty="0" smtClean="0"/>
              <a:t> son del </a:t>
            </a:r>
            <a:r>
              <a:rPr lang="en-US" dirty="0" err="1" smtClean="0"/>
              <a:t>ámbito</a:t>
            </a:r>
            <a:r>
              <a:rPr lang="en-US" dirty="0" smtClean="0"/>
              <a:t> </a:t>
            </a:r>
            <a:r>
              <a:rPr lang="en-US" dirty="0" err="1" smtClean="0">
                <a:solidFill>
                  <a:srgbClr val="FF0000"/>
                </a:solidFill>
              </a:rPr>
              <a:t>privado</a:t>
            </a:r>
            <a:r>
              <a:rPr lang="en-US" dirty="0" smtClean="0"/>
              <a:t>, </a:t>
            </a:r>
            <a:r>
              <a:rPr lang="en-US" dirty="0" err="1" smtClean="0"/>
              <a:t>separadas</a:t>
            </a:r>
            <a:r>
              <a:rPr lang="en-US" dirty="0" smtClean="0"/>
              <a:t> del </a:t>
            </a:r>
            <a:r>
              <a:rPr lang="en-US" dirty="0" err="1" smtClean="0"/>
              <a:t>ámbito</a:t>
            </a:r>
            <a:r>
              <a:rPr lang="en-US" dirty="0" smtClean="0"/>
              <a:t> </a:t>
            </a:r>
            <a:r>
              <a:rPr lang="en-US" dirty="0" err="1" smtClean="0"/>
              <a:t>público</a:t>
            </a:r>
            <a:r>
              <a:rPr lang="en-US" dirty="0" smtClean="0"/>
              <a:t>. </a:t>
            </a:r>
          </a:p>
          <a:p>
            <a:endParaRPr lang="en-US" dirty="0" smtClean="0"/>
          </a:p>
          <a:p>
            <a:r>
              <a:rPr lang="en-US" b="1" u="sng" dirty="0" err="1"/>
              <a:t>Secularización</a:t>
            </a:r>
            <a:r>
              <a:rPr lang="en-US" b="1" u="sng" dirty="0"/>
              <a:t> </a:t>
            </a:r>
            <a:r>
              <a:rPr lang="en-US" b="1" u="sng" dirty="0" err="1"/>
              <a:t>como</a:t>
            </a:r>
            <a:r>
              <a:rPr lang="en-US" b="1" u="sng" dirty="0"/>
              <a:t> </a:t>
            </a:r>
            <a:r>
              <a:rPr lang="en-US" b="1" u="sng" dirty="0" smtClean="0"/>
              <a:t>“</a:t>
            </a:r>
            <a:r>
              <a:rPr lang="en-US" b="1" u="sng" dirty="0" err="1" smtClean="0"/>
              <a:t>diferenciación</a:t>
            </a:r>
            <a:r>
              <a:rPr lang="en-US" b="1" u="sng" dirty="0" smtClean="0"/>
              <a:t>”: </a:t>
            </a:r>
            <a:r>
              <a:rPr lang="en-US" dirty="0" err="1"/>
              <a:t>En</a:t>
            </a:r>
            <a:r>
              <a:rPr lang="en-US" dirty="0"/>
              <a:t> la era </a:t>
            </a:r>
            <a:r>
              <a:rPr lang="en-US" dirty="0" err="1"/>
              <a:t>moderna</a:t>
            </a:r>
            <a:r>
              <a:rPr lang="en-US" dirty="0"/>
              <a:t> se da el </a:t>
            </a:r>
            <a:r>
              <a:rPr lang="en-US" dirty="0" err="1"/>
              <a:t>proceso</a:t>
            </a:r>
            <a:r>
              <a:rPr lang="en-US" dirty="0"/>
              <a:t> de </a:t>
            </a:r>
            <a:r>
              <a:rPr lang="en-US" dirty="0" err="1">
                <a:solidFill>
                  <a:srgbClr val="FF0000"/>
                </a:solidFill>
              </a:rPr>
              <a:t>diferenciar</a:t>
            </a:r>
            <a:r>
              <a:rPr lang="en-US" dirty="0">
                <a:solidFill>
                  <a:srgbClr val="FF0000"/>
                </a:solidFill>
              </a:rPr>
              <a:t> </a:t>
            </a:r>
            <a:r>
              <a:rPr lang="en-US" dirty="0" err="1">
                <a:solidFill>
                  <a:srgbClr val="FF0000"/>
                </a:solidFill>
              </a:rPr>
              <a:t>distintas</a:t>
            </a:r>
            <a:r>
              <a:rPr lang="en-US" dirty="0">
                <a:solidFill>
                  <a:srgbClr val="FF0000"/>
                </a:solidFill>
              </a:rPr>
              <a:t> </a:t>
            </a:r>
            <a:r>
              <a:rPr lang="en-US" dirty="0" err="1">
                <a:solidFill>
                  <a:srgbClr val="FF0000"/>
                </a:solidFill>
              </a:rPr>
              <a:t>instancias</a:t>
            </a:r>
            <a:r>
              <a:rPr lang="en-US" dirty="0">
                <a:solidFill>
                  <a:srgbClr val="FF0000"/>
                </a:solidFill>
              </a:rPr>
              <a:t> </a:t>
            </a:r>
            <a:r>
              <a:rPr lang="en-US" dirty="0"/>
              <a:t>de lo social y se les substrate </a:t>
            </a:r>
            <a:r>
              <a:rPr lang="en-US" dirty="0" err="1"/>
              <a:t>poder</a:t>
            </a:r>
            <a:r>
              <a:rPr lang="en-US" dirty="0"/>
              <a:t> </a:t>
            </a:r>
            <a:r>
              <a:rPr lang="en-US" dirty="0" err="1"/>
              <a:t>religioso</a:t>
            </a:r>
            <a:r>
              <a:rPr lang="en-US" dirty="0"/>
              <a:t>. </a:t>
            </a:r>
            <a:r>
              <a:rPr lang="en-US" dirty="0" smtClean="0"/>
              <a:t>(</a:t>
            </a:r>
            <a:r>
              <a:rPr lang="en-US" dirty="0" err="1" smtClean="0"/>
              <a:t>diferenciación</a:t>
            </a:r>
            <a:r>
              <a:rPr lang="en-US" dirty="0" smtClean="0"/>
              <a:t> + </a:t>
            </a:r>
            <a:r>
              <a:rPr lang="en-US" dirty="0" err="1" smtClean="0"/>
              <a:t>substracción</a:t>
            </a:r>
            <a:r>
              <a:rPr lang="en-US" dirty="0" smtClean="0"/>
              <a:t>)</a:t>
            </a:r>
          </a:p>
          <a:p>
            <a:endParaRPr lang="en-US" dirty="0" smtClean="0"/>
          </a:p>
          <a:p>
            <a:r>
              <a:rPr lang="en-US" b="1" u="sng" dirty="0" err="1"/>
              <a:t>Secularización</a:t>
            </a:r>
            <a:r>
              <a:rPr lang="en-US" b="1" u="sng" dirty="0"/>
              <a:t> </a:t>
            </a:r>
            <a:r>
              <a:rPr lang="en-US" b="1" u="sng" dirty="0" err="1"/>
              <a:t>como</a:t>
            </a:r>
            <a:r>
              <a:rPr lang="en-US" b="1" u="sng" dirty="0"/>
              <a:t> “</a:t>
            </a:r>
            <a:r>
              <a:rPr lang="en-US" b="1" u="sng" dirty="0" err="1"/>
              <a:t>fragmentación</a:t>
            </a:r>
            <a:r>
              <a:rPr lang="en-US" b="1" u="sng" dirty="0"/>
              <a:t>”:</a:t>
            </a:r>
            <a:r>
              <a:rPr lang="en-US" b="1" u="sng" dirty="0" smtClean="0"/>
              <a:t> </a:t>
            </a:r>
            <a:r>
              <a:rPr lang="en-US" dirty="0" err="1" smtClean="0"/>
              <a:t>En</a:t>
            </a:r>
            <a:r>
              <a:rPr lang="en-US" dirty="0" smtClean="0"/>
              <a:t> panoramas </a:t>
            </a:r>
            <a:r>
              <a:rPr lang="en-US" dirty="0" err="1" smtClean="0"/>
              <a:t>sociales</a:t>
            </a:r>
            <a:r>
              <a:rPr lang="en-US" dirty="0" smtClean="0"/>
              <a:t> </a:t>
            </a:r>
            <a:r>
              <a:rPr lang="en-US" dirty="0" err="1" smtClean="0"/>
              <a:t>multiculturales</a:t>
            </a:r>
            <a:r>
              <a:rPr lang="en-US" dirty="0" smtClean="0"/>
              <a:t> se </a:t>
            </a:r>
            <a:r>
              <a:rPr lang="en-US" dirty="0" err="1" smtClean="0"/>
              <a:t>comparte</a:t>
            </a:r>
            <a:r>
              <a:rPr lang="en-US" dirty="0" smtClean="0"/>
              <a:t> el </a:t>
            </a:r>
            <a:r>
              <a:rPr lang="en-US" dirty="0" err="1" smtClean="0"/>
              <a:t>espacio</a:t>
            </a:r>
            <a:r>
              <a:rPr lang="en-US" dirty="0" smtClean="0"/>
              <a:t> con </a:t>
            </a:r>
            <a:r>
              <a:rPr lang="en-US" dirty="0" err="1" smtClean="0"/>
              <a:t>muchas</a:t>
            </a:r>
            <a:r>
              <a:rPr lang="en-US" dirty="0" smtClean="0"/>
              <a:t> </a:t>
            </a:r>
            <a:r>
              <a:rPr lang="en-US" dirty="0" err="1" smtClean="0"/>
              <a:t>creencias</a:t>
            </a:r>
            <a:r>
              <a:rPr lang="en-US" dirty="0" smtClean="0"/>
              <a:t> y </a:t>
            </a:r>
            <a:r>
              <a:rPr lang="en-US" dirty="0" err="1" smtClean="0"/>
              <a:t>los</a:t>
            </a:r>
            <a:r>
              <a:rPr lang="en-US" dirty="0" smtClean="0"/>
              <a:t> </a:t>
            </a:r>
            <a:r>
              <a:rPr lang="en-US" dirty="0" err="1" smtClean="0"/>
              <a:t>individuos</a:t>
            </a:r>
            <a:r>
              <a:rPr lang="en-US" dirty="0" smtClean="0"/>
              <a:t> </a:t>
            </a:r>
            <a:r>
              <a:rPr lang="en-US" dirty="0" err="1" smtClean="0"/>
              <a:t>tienen</a:t>
            </a:r>
            <a:r>
              <a:rPr lang="en-US" dirty="0" smtClean="0"/>
              <a:t> la </a:t>
            </a:r>
            <a:r>
              <a:rPr lang="en-US" dirty="0" err="1" smtClean="0"/>
              <a:t>libertad</a:t>
            </a:r>
            <a:r>
              <a:rPr lang="en-US" dirty="0" smtClean="0"/>
              <a:t> de </a:t>
            </a:r>
            <a:r>
              <a:rPr lang="en-US" dirty="0" err="1" smtClean="0"/>
              <a:t>elegir</a:t>
            </a:r>
            <a:r>
              <a:rPr lang="en-US" dirty="0" smtClean="0"/>
              <a:t> a la religion </a:t>
            </a:r>
            <a:r>
              <a:rPr lang="en-US" dirty="0" err="1" smtClean="0"/>
              <a:t>como</a:t>
            </a:r>
            <a:r>
              <a:rPr lang="en-US" dirty="0" smtClean="0"/>
              <a:t> </a:t>
            </a:r>
            <a:r>
              <a:rPr lang="en-US" dirty="0" err="1" smtClean="0">
                <a:solidFill>
                  <a:srgbClr val="FF0000"/>
                </a:solidFill>
              </a:rPr>
              <a:t>una</a:t>
            </a:r>
            <a:r>
              <a:rPr lang="en-US" dirty="0" smtClean="0">
                <a:solidFill>
                  <a:srgbClr val="FF0000"/>
                </a:solidFill>
              </a:rPr>
              <a:t> </a:t>
            </a:r>
            <a:r>
              <a:rPr lang="en-US" dirty="0" err="1" smtClean="0">
                <a:solidFill>
                  <a:srgbClr val="FF0000"/>
                </a:solidFill>
              </a:rPr>
              <a:t>opción</a:t>
            </a:r>
            <a:r>
              <a:rPr lang="en-US" dirty="0" smtClean="0">
                <a:solidFill>
                  <a:srgbClr val="FF0000"/>
                </a:solidFill>
              </a:rPr>
              <a:t> entre </a:t>
            </a:r>
            <a:r>
              <a:rPr lang="en-US" dirty="0" err="1" smtClean="0">
                <a:solidFill>
                  <a:srgbClr val="FF0000"/>
                </a:solidFill>
              </a:rPr>
              <a:t>muchas</a:t>
            </a:r>
            <a:r>
              <a:rPr lang="en-US" dirty="0" smtClean="0"/>
              <a:t>. </a:t>
            </a:r>
            <a:endParaRPr lang="en-US" dirty="0"/>
          </a:p>
          <a:p>
            <a:endParaRPr lang="es-PE" dirty="0"/>
          </a:p>
        </p:txBody>
      </p:sp>
    </p:spTree>
    <p:extLst>
      <p:ext uri="{BB962C8B-B14F-4D97-AF65-F5344CB8AC3E}">
        <p14:creationId xmlns:p14="http://schemas.microsoft.com/office/powerpoint/2010/main" val="3218252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02511" y="477425"/>
            <a:ext cx="10265337" cy="3545936"/>
          </a:xfrm>
          <a:prstGeom prst="rect">
            <a:avLst/>
          </a:prstGeom>
        </p:spPr>
      </p:pic>
      <p:sp>
        <p:nvSpPr>
          <p:cNvPr id="5" name="CuadroTexto 4"/>
          <p:cNvSpPr txBox="1"/>
          <p:nvPr/>
        </p:nvSpPr>
        <p:spPr>
          <a:xfrm>
            <a:off x="8739051" y="3896599"/>
            <a:ext cx="800736" cy="369332"/>
          </a:xfrm>
          <a:prstGeom prst="rect">
            <a:avLst/>
          </a:prstGeom>
          <a:noFill/>
        </p:spPr>
        <p:txBody>
          <a:bodyPr wrap="square" rtlCol="0">
            <a:spAutoFit/>
          </a:bodyPr>
          <a:lstStyle/>
          <a:p>
            <a:r>
              <a:rPr lang="es-PE" dirty="0" smtClean="0"/>
              <a:t>p.116</a:t>
            </a:r>
            <a:endParaRPr lang="es-PE" dirty="0"/>
          </a:p>
        </p:txBody>
      </p:sp>
      <p:cxnSp>
        <p:nvCxnSpPr>
          <p:cNvPr id="7" name="Conector recto 6"/>
          <p:cNvCxnSpPr/>
          <p:nvPr/>
        </p:nvCxnSpPr>
        <p:spPr>
          <a:xfrm flipV="1">
            <a:off x="2371445" y="787621"/>
            <a:ext cx="3178680" cy="1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222505" y="3651981"/>
            <a:ext cx="3033091" cy="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88274" y="4023361"/>
            <a:ext cx="18077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a:stretch>
            <a:fillRect/>
          </a:stretch>
        </p:blipFill>
        <p:spPr>
          <a:xfrm>
            <a:off x="3765690" y="4393971"/>
            <a:ext cx="4400718" cy="2424469"/>
          </a:xfrm>
          <a:prstGeom prst="rect">
            <a:avLst/>
          </a:prstGeom>
        </p:spPr>
      </p:pic>
      <p:pic>
        <p:nvPicPr>
          <p:cNvPr id="13" name="Imagen 12"/>
          <p:cNvPicPr>
            <a:picLocks noChangeAspect="1"/>
          </p:cNvPicPr>
          <p:nvPr/>
        </p:nvPicPr>
        <p:blipFill>
          <a:blip r:embed="rId4"/>
          <a:stretch>
            <a:fillRect/>
          </a:stretch>
        </p:blipFill>
        <p:spPr>
          <a:xfrm>
            <a:off x="1183634" y="4430961"/>
            <a:ext cx="1618913" cy="327321"/>
          </a:xfrm>
          <a:prstGeom prst="rect">
            <a:avLst/>
          </a:prstGeom>
        </p:spPr>
      </p:pic>
      <p:pic>
        <p:nvPicPr>
          <p:cNvPr id="14" name="Imagen 13"/>
          <p:cNvPicPr>
            <a:picLocks noChangeAspect="1"/>
          </p:cNvPicPr>
          <p:nvPr/>
        </p:nvPicPr>
        <p:blipFill>
          <a:blip r:embed="rId5"/>
          <a:stretch>
            <a:fillRect/>
          </a:stretch>
        </p:blipFill>
        <p:spPr>
          <a:xfrm>
            <a:off x="1311591" y="4786100"/>
            <a:ext cx="1256205" cy="362707"/>
          </a:xfrm>
          <a:prstGeom prst="rect">
            <a:avLst/>
          </a:prstGeom>
        </p:spPr>
      </p:pic>
      <p:pic>
        <p:nvPicPr>
          <p:cNvPr id="15" name="Imagen 14"/>
          <p:cNvPicPr>
            <a:picLocks noChangeAspect="1"/>
          </p:cNvPicPr>
          <p:nvPr/>
        </p:nvPicPr>
        <p:blipFill>
          <a:blip r:embed="rId6"/>
          <a:stretch>
            <a:fillRect/>
          </a:stretch>
        </p:blipFill>
        <p:spPr>
          <a:xfrm>
            <a:off x="1442561" y="5294922"/>
            <a:ext cx="928884" cy="256549"/>
          </a:xfrm>
          <a:prstGeom prst="rect">
            <a:avLst/>
          </a:prstGeom>
        </p:spPr>
      </p:pic>
      <p:pic>
        <p:nvPicPr>
          <p:cNvPr id="16" name="Imagen 15"/>
          <p:cNvPicPr>
            <a:picLocks noChangeAspect="1"/>
          </p:cNvPicPr>
          <p:nvPr/>
        </p:nvPicPr>
        <p:blipFill>
          <a:blip r:embed="rId7"/>
          <a:stretch>
            <a:fillRect/>
          </a:stretch>
        </p:blipFill>
        <p:spPr>
          <a:xfrm>
            <a:off x="1380581" y="5696908"/>
            <a:ext cx="1035042" cy="247702"/>
          </a:xfrm>
          <a:prstGeom prst="rect">
            <a:avLst/>
          </a:prstGeom>
        </p:spPr>
      </p:pic>
      <p:pic>
        <p:nvPicPr>
          <p:cNvPr id="18" name="Imagen 17"/>
          <p:cNvPicPr>
            <a:picLocks noChangeAspect="1"/>
          </p:cNvPicPr>
          <p:nvPr/>
        </p:nvPicPr>
        <p:blipFill>
          <a:blip r:embed="rId8"/>
          <a:stretch>
            <a:fillRect/>
          </a:stretch>
        </p:blipFill>
        <p:spPr>
          <a:xfrm>
            <a:off x="559116" y="6234857"/>
            <a:ext cx="2653955" cy="238856"/>
          </a:xfrm>
          <a:prstGeom prst="rect">
            <a:avLst/>
          </a:prstGeom>
        </p:spPr>
      </p:pic>
      <p:sp>
        <p:nvSpPr>
          <p:cNvPr id="19" name="CuadroTexto 18"/>
          <p:cNvSpPr txBox="1"/>
          <p:nvPr/>
        </p:nvSpPr>
        <p:spPr>
          <a:xfrm>
            <a:off x="3213071" y="14550"/>
            <a:ext cx="5178634" cy="307777"/>
          </a:xfrm>
          <a:prstGeom prst="rect">
            <a:avLst/>
          </a:prstGeom>
          <a:noFill/>
        </p:spPr>
        <p:txBody>
          <a:bodyPr wrap="square" rtlCol="0">
            <a:spAutoFit/>
          </a:bodyPr>
          <a:lstStyle/>
          <a:p>
            <a:pPr algn="ctr"/>
            <a:r>
              <a:rPr lang="es-PE" sz="1400" dirty="0" smtClean="0"/>
              <a:t>Contexto del proceso de </a:t>
            </a:r>
            <a:r>
              <a:rPr lang="es-PE" sz="1200" dirty="0" smtClean="0"/>
              <a:t>desinserción</a:t>
            </a:r>
            <a:endParaRPr lang="es-PE" sz="1400" dirty="0"/>
          </a:p>
        </p:txBody>
      </p:sp>
    </p:spTree>
    <p:extLst>
      <p:ext uri="{BB962C8B-B14F-4D97-AF65-F5344CB8AC3E}">
        <p14:creationId xmlns:p14="http://schemas.microsoft.com/office/powerpoint/2010/main" val="34405785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3500</TotalTime>
  <Words>1482</Words>
  <Application>Microsoft Office PowerPoint</Application>
  <PresentationFormat>Panorámica</PresentationFormat>
  <Paragraphs>182</Paragraphs>
  <Slides>48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48</vt:i4>
      </vt:variant>
    </vt:vector>
  </HeadingPairs>
  <TitlesOfParts>
    <vt:vector size="5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Secularización</vt:lpstr>
      <vt:lpstr>Otros 3 sentidos de secularización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103</cp:revision>
  <dcterms:created xsi:type="dcterms:W3CDTF">2023-09-14T03:45:26Z</dcterms:created>
  <dcterms:modified xsi:type="dcterms:W3CDTF">2023-10-04T07:43:47Z</dcterms:modified>
</cp:coreProperties>
</file>