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4" r:id="rId5"/>
    <p:sldId id="262" r:id="rId6"/>
    <p:sldId id="263" r:id="rId7"/>
    <p:sldId id="265" r:id="rId8"/>
    <p:sldId id="259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2" autoAdjust="0"/>
    <p:restoredTop sz="94660"/>
  </p:normalViewPr>
  <p:slideViewPr>
    <p:cSldViewPr snapToGrid="0">
      <p:cViewPr>
        <p:scale>
          <a:sx n="80" d="100"/>
          <a:sy n="8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1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21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62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63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86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9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8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98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84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92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EEC4-26EE-4EB8-92C8-DC7A3FC3098B}" type="datetimeFigureOut">
              <a:rPr lang="es-PE" smtClean="0"/>
              <a:t>10/07/2024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067B-16DD-4E4A-9BEE-BDCF145D82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7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0919" y="1898739"/>
            <a:ext cx="10052649" cy="2621502"/>
          </a:xfrm>
        </p:spPr>
        <p:txBody>
          <a:bodyPr>
            <a:normAutofit/>
          </a:bodyPr>
          <a:lstStyle/>
          <a:p>
            <a:r>
              <a:rPr lang="es-PE" dirty="0" smtClean="0"/>
              <a:t>La educación </a:t>
            </a:r>
            <a:br>
              <a:rPr lang="es-PE" dirty="0" smtClean="0"/>
            </a:br>
            <a:r>
              <a:rPr lang="es-PE" dirty="0" smtClean="0"/>
              <a:t>como asunto político</a:t>
            </a:r>
            <a:br>
              <a:rPr lang="es-PE" dirty="0" smtClean="0"/>
            </a:br>
            <a:r>
              <a:rPr lang="es-PE" dirty="0" smtClean="0"/>
              <a:t> en el proyecto crítico de Kant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57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7146" y="357996"/>
            <a:ext cx="10052649" cy="599535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s-ES" sz="2400" dirty="0" smtClean="0"/>
              <a:t>“</a:t>
            </a:r>
            <a:r>
              <a:rPr lang="es-ES" sz="2400" dirty="0"/>
              <a:t>El hombre es </a:t>
            </a:r>
            <a:r>
              <a:rPr lang="es-ES" sz="2400" dirty="0">
                <a:solidFill>
                  <a:srgbClr val="FF0000"/>
                </a:solidFill>
              </a:rPr>
              <a:t>la única criatura </a:t>
            </a:r>
            <a:r>
              <a:rPr lang="es-ES" sz="2400" dirty="0"/>
              <a:t>que tiene que ser educada.” (2009; p. 27</a:t>
            </a:r>
            <a:r>
              <a:rPr lang="es-ES" sz="2400" dirty="0" smtClean="0"/>
              <a:t>)</a:t>
            </a:r>
            <a:br>
              <a:rPr lang="es-ES" sz="2400" dirty="0" smtClean="0"/>
            </a:br>
            <a:r>
              <a:rPr lang="es-ES" sz="2400" dirty="0" smtClean="0"/>
              <a:t>“</a:t>
            </a:r>
            <a:r>
              <a:rPr lang="es-ES" sz="2400" dirty="0"/>
              <a:t>La disciplina o la crianza </a:t>
            </a:r>
            <a:r>
              <a:rPr lang="es-ES" sz="2400" dirty="0">
                <a:solidFill>
                  <a:srgbClr val="FF0000"/>
                </a:solidFill>
              </a:rPr>
              <a:t>transforman la animalidad en humanidad</a:t>
            </a:r>
            <a:r>
              <a:rPr lang="es-ES" sz="2400" dirty="0"/>
              <a:t>.” (2009; p.28)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“Una generación educa a la otra</a:t>
            </a:r>
            <a:r>
              <a:rPr lang="es-ES" sz="2400" dirty="0" smtClean="0"/>
              <a:t>.”</a:t>
            </a:r>
            <a:r>
              <a:rPr lang="es-ES" sz="2400" dirty="0"/>
              <a:t> (2009; p. 28)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“</a:t>
            </a:r>
            <a:r>
              <a:rPr lang="es-ES" sz="2400" dirty="0"/>
              <a:t>Acaso se haga la educación cada vez mejor y que cada generación sucesiva dé un paso más hacia el perfeccionamiento de la humanidad; pues </a:t>
            </a:r>
            <a:r>
              <a:rPr lang="es-ES" sz="2400" dirty="0">
                <a:solidFill>
                  <a:srgbClr val="FF0000"/>
                </a:solidFill>
              </a:rPr>
              <a:t>detrás de la educación está escondido el gran misterio de la perfección de la naturaleza humana</a:t>
            </a:r>
            <a:r>
              <a:rPr lang="es-ES" sz="2400" dirty="0"/>
              <a:t>” (2009; p.32)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“La base de un plan de educación tiene que ser hecha desde un punto de vista </a:t>
            </a:r>
            <a:r>
              <a:rPr lang="es-ES" sz="2400" dirty="0">
                <a:solidFill>
                  <a:srgbClr val="FF0000"/>
                </a:solidFill>
              </a:rPr>
              <a:t>cosmopolita</a:t>
            </a:r>
            <a:r>
              <a:rPr lang="es-ES" sz="2400" dirty="0"/>
              <a:t>.” (2009; p. 38) 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“Con el adiestramiento, sin embargo, no se ha logrado el objetivo; sino que </a:t>
            </a:r>
            <a:r>
              <a:rPr lang="es-ES" sz="2400" dirty="0" smtClean="0">
                <a:solidFill>
                  <a:srgbClr val="FF0000"/>
                </a:solidFill>
              </a:rPr>
              <a:t>se trata </a:t>
            </a:r>
            <a:r>
              <a:rPr lang="es-ES" sz="2400" dirty="0">
                <a:solidFill>
                  <a:srgbClr val="FF0000"/>
                </a:solidFill>
              </a:rPr>
              <a:t>sobre todo </a:t>
            </a:r>
            <a:r>
              <a:rPr lang="es-ES" sz="2400" dirty="0" smtClean="0">
                <a:solidFill>
                  <a:srgbClr val="FF0000"/>
                </a:solidFill>
              </a:rPr>
              <a:t>de que los niños aprendan a pensar.</a:t>
            </a:r>
            <a:r>
              <a:rPr lang="es-ES" sz="2400" dirty="0" smtClean="0"/>
              <a:t>” (2009; p. 42) </a:t>
            </a:r>
            <a:br>
              <a:rPr lang="es-ES" sz="2400" dirty="0" smtClean="0"/>
            </a:br>
            <a:r>
              <a:rPr lang="es-ES" sz="2400" dirty="0" smtClean="0"/>
              <a:t>“Los niños deben ser educados no de acuerdo con el estado presente del género humano, sino </a:t>
            </a:r>
            <a:r>
              <a:rPr lang="es-ES" sz="2400" dirty="0" smtClean="0">
                <a:solidFill>
                  <a:srgbClr val="FF0000"/>
                </a:solidFill>
              </a:rPr>
              <a:t>de acuerdo con el posible y mejor estado futuro, es decir: según la idea de la humanidad</a:t>
            </a:r>
            <a:r>
              <a:rPr lang="es-ES" sz="2400" dirty="0" smtClean="0"/>
              <a:t> y todo su destino. (2009; p. 38)</a:t>
            </a:r>
            <a:endParaRPr lang="es-PE" sz="2400" dirty="0"/>
          </a:p>
        </p:txBody>
      </p:sp>
      <p:sp>
        <p:nvSpPr>
          <p:cNvPr id="3" name="Rectángulo 2"/>
          <p:cNvSpPr/>
          <p:nvPr/>
        </p:nvSpPr>
        <p:spPr>
          <a:xfrm>
            <a:off x="3042585" y="127163"/>
            <a:ext cx="576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2.2 Ideas de las “Lecciones sobre pedagogía”</a:t>
            </a:r>
          </a:p>
        </p:txBody>
      </p:sp>
    </p:spTree>
    <p:extLst>
      <p:ext uri="{BB962C8B-B14F-4D97-AF65-F5344CB8AC3E}">
        <p14:creationId xmlns:p14="http://schemas.microsoft.com/office/powerpoint/2010/main" val="208840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678" y="345984"/>
            <a:ext cx="10052649" cy="1206769"/>
          </a:xfrm>
        </p:spPr>
        <p:txBody>
          <a:bodyPr>
            <a:noAutofit/>
          </a:bodyPr>
          <a:lstStyle/>
          <a:p>
            <a:r>
              <a:rPr lang="es-PE" sz="4400" dirty="0" smtClean="0"/>
              <a:t>3. </a:t>
            </a:r>
            <a:r>
              <a:rPr lang="es-PE" sz="4400" dirty="0" smtClean="0"/>
              <a:t>Conclusiones: La </a:t>
            </a:r>
            <a:r>
              <a:rPr lang="es-PE" sz="4400" dirty="0" smtClean="0"/>
              <a:t>educación como asunto político en el pensamiento de </a:t>
            </a:r>
            <a:r>
              <a:rPr lang="es-PE" sz="4400" dirty="0" smtClean="0"/>
              <a:t>Kant</a:t>
            </a:r>
            <a:endParaRPr lang="es-PE" sz="4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61358" y="1552753"/>
            <a:ext cx="10052649" cy="5072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un </a:t>
            </a:r>
            <a:r>
              <a:rPr lang="es-PE" sz="6400" dirty="0" smtClean="0">
                <a:solidFill>
                  <a:srgbClr val="FF0000"/>
                </a:solidFill>
              </a:rPr>
              <a:t>asunto práctico </a:t>
            </a:r>
            <a:r>
              <a:rPr lang="es-PE" sz="6400" dirty="0" smtClean="0"/>
              <a:t>humano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necesaria como </a:t>
            </a:r>
            <a:r>
              <a:rPr lang="es-PE" sz="6400" dirty="0" smtClean="0">
                <a:solidFill>
                  <a:srgbClr val="FF0000"/>
                </a:solidFill>
              </a:rPr>
              <a:t>derecho</a:t>
            </a:r>
            <a:r>
              <a:rPr lang="es-PE" sz="6400" dirty="0" smtClean="0"/>
              <a:t> humano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es </a:t>
            </a:r>
            <a:r>
              <a:rPr lang="es-PE" sz="6400" dirty="0" smtClean="0">
                <a:solidFill>
                  <a:srgbClr val="FF0000"/>
                </a:solidFill>
              </a:rPr>
              <a:t>necesaria para la realización política </a:t>
            </a:r>
            <a:r>
              <a:rPr lang="es-PE" sz="6400" dirty="0" smtClean="0"/>
              <a:t>de cualquier forma de gobierno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educación, en una democracia liberal (que tiene influencia del republicanismo kantiano) requiere de </a:t>
            </a:r>
            <a:r>
              <a:rPr lang="es-PE" sz="6400" dirty="0" smtClean="0">
                <a:solidFill>
                  <a:srgbClr val="FF0000"/>
                </a:solidFill>
              </a:rPr>
              <a:t>la formación en el pensamiento crítico.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</a:t>
            </a:r>
            <a:r>
              <a:rPr lang="es-PE" sz="6400" dirty="0" smtClean="0">
                <a:solidFill>
                  <a:srgbClr val="FF0000"/>
                </a:solidFill>
              </a:rPr>
              <a:t>deliberación</a:t>
            </a:r>
            <a:r>
              <a:rPr lang="es-PE" sz="6400" dirty="0" smtClean="0"/>
              <a:t> y el uso </a:t>
            </a:r>
            <a:r>
              <a:rPr lang="es-PE" sz="6400" dirty="0" smtClean="0">
                <a:solidFill>
                  <a:srgbClr val="FF0000"/>
                </a:solidFill>
              </a:rPr>
              <a:t>tolerante</a:t>
            </a:r>
            <a:r>
              <a:rPr lang="es-PE" sz="6400" dirty="0" smtClean="0"/>
              <a:t> de la </a:t>
            </a:r>
            <a:r>
              <a:rPr lang="es-PE" sz="6400" dirty="0" smtClean="0">
                <a:solidFill>
                  <a:srgbClr val="FF0000"/>
                </a:solidFill>
              </a:rPr>
              <a:t>razón pública </a:t>
            </a:r>
            <a:r>
              <a:rPr lang="es-PE" sz="6400" dirty="0" smtClean="0"/>
              <a:t>son fundamentales para la </a:t>
            </a:r>
            <a:r>
              <a:rPr lang="es-PE" sz="6400" dirty="0" smtClean="0">
                <a:solidFill>
                  <a:srgbClr val="FF0000"/>
                </a:solidFill>
              </a:rPr>
              <a:t>autodeterminación</a:t>
            </a:r>
            <a:r>
              <a:rPr lang="es-PE" sz="6400" dirty="0" smtClean="0"/>
              <a:t> y </a:t>
            </a:r>
            <a:r>
              <a:rPr lang="es-PE" sz="6400" dirty="0" smtClean="0">
                <a:solidFill>
                  <a:srgbClr val="FF0000"/>
                </a:solidFill>
              </a:rPr>
              <a:t>soberanía</a:t>
            </a:r>
            <a:r>
              <a:rPr lang="es-PE" sz="6400" dirty="0" smtClean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La educación pública está desatendida, y sin embargo, es precisamente lo que representa la base de un futuro plenamente democrático y de deliberación racional.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sz="6400" dirty="0" smtClean="0"/>
              <a:t>Por estas razones, la </a:t>
            </a:r>
            <a:r>
              <a:rPr lang="es-PE" sz="6400" dirty="0" smtClean="0">
                <a:solidFill>
                  <a:srgbClr val="FF0000"/>
                </a:solidFill>
              </a:rPr>
              <a:t>exigencia</a:t>
            </a:r>
            <a:r>
              <a:rPr lang="es-PE" sz="6400" dirty="0" smtClean="0"/>
              <a:t> de la </a:t>
            </a:r>
            <a:r>
              <a:rPr lang="es-PE" sz="6400" dirty="0" smtClean="0">
                <a:solidFill>
                  <a:srgbClr val="FF0000"/>
                </a:solidFill>
              </a:rPr>
              <a:t>idea</a:t>
            </a:r>
            <a:r>
              <a:rPr lang="es-PE" sz="6400" dirty="0" smtClean="0"/>
              <a:t> de educación representa un mandato lógico hacia la orientación de una </a:t>
            </a:r>
            <a:r>
              <a:rPr lang="es-PE" sz="6400" dirty="0" smtClean="0">
                <a:solidFill>
                  <a:srgbClr val="FF0000"/>
                </a:solidFill>
              </a:rPr>
              <a:t>educación pública, crítica, cosmopolita y sentimental</a:t>
            </a:r>
            <a:r>
              <a:rPr lang="es-PE" sz="6400" dirty="0" smtClean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s-PE" dirty="0" smtClean="0"/>
              <a:t>En otras palabras, la educación debe formar para la </a:t>
            </a:r>
            <a:r>
              <a:rPr lang="es-PE" dirty="0" smtClean="0">
                <a:solidFill>
                  <a:srgbClr val="FF0000"/>
                </a:solidFill>
              </a:rPr>
              <a:t>libertad civil</a:t>
            </a:r>
            <a:r>
              <a:rPr lang="es-PE" dirty="0" smtClean="0"/>
              <a:t>. (principio general del derecho y la justicia)</a:t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96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4667" y="575265"/>
            <a:ext cx="10052649" cy="590975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La educación </a:t>
            </a:r>
            <a:br>
              <a:rPr lang="es-PE" dirty="0" smtClean="0"/>
            </a:br>
            <a:r>
              <a:rPr lang="es-PE" dirty="0" smtClean="0"/>
              <a:t>como asunto político</a:t>
            </a:r>
            <a:br>
              <a:rPr lang="es-PE" dirty="0" smtClean="0"/>
            </a:br>
            <a:r>
              <a:rPr lang="es-PE" dirty="0" smtClean="0"/>
              <a:t> en el proyecto crítico de </a:t>
            </a:r>
            <a:r>
              <a:rPr lang="es-PE" dirty="0" smtClean="0"/>
              <a:t>Kant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sz="4900" dirty="0" smtClean="0">
                <a:solidFill>
                  <a:schemeClr val="bg1">
                    <a:lumMod val="85000"/>
                  </a:schemeClr>
                </a:solidFill>
              </a:rPr>
              <a:t>Metodología hermenéutica-comparativa</a:t>
            </a:r>
            <a:endParaRPr lang="es-PE" sz="4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0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2129" y="345984"/>
            <a:ext cx="10052649" cy="1206769"/>
          </a:xfrm>
        </p:spPr>
        <p:txBody>
          <a:bodyPr>
            <a:normAutofit/>
          </a:bodyPr>
          <a:lstStyle/>
          <a:p>
            <a:r>
              <a:rPr lang="es-PE" dirty="0" smtClean="0"/>
              <a:t>1. Proyecto crítico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55" y="2117424"/>
            <a:ext cx="457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1139" y="1121434"/>
            <a:ext cx="10052649" cy="3933644"/>
          </a:xfrm>
        </p:spPr>
        <p:txBody>
          <a:bodyPr>
            <a:noAutofit/>
          </a:bodyPr>
          <a:lstStyle/>
          <a:p>
            <a:r>
              <a:rPr lang="es-PE" sz="2800" b="1" u="sng" dirty="0" smtClean="0">
                <a:solidFill>
                  <a:srgbClr val="FF0000"/>
                </a:solidFill>
              </a:rPr>
              <a:t>¿como es posible la metafísica como ciencia?</a:t>
            </a:r>
            <a:br>
              <a:rPr lang="es-PE" sz="2800" b="1" u="sng" dirty="0" smtClean="0">
                <a:solidFill>
                  <a:srgbClr val="FF0000"/>
                </a:solidFill>
              </a:rPr>
            </a:b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2800" dirty="0" smtClean="0"/>
              <a:t> juicios sintéticos a priori son herramienta para llegar a responder eso, como sucede en la lógica y matemática</a:t>
            </a:r>
            <a:br>
              <a:rPr lang="es-PE" sz="2800" dirty="0" smtClean="0"/>
            </a:b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2800" dirty="0" smtClean="0"/>
              <a:t>Para que la metafísica sea una ciencia segura, hay que delimitar el uso teórico de la razón, conocimiento constitutivo y por otro lado, el uso practico produce principios para la acción y leyes morales.</a:t>
            </a:r>
            <a:br>
              <a:rPr lang="es-PE" sz="2800" dirty="0" smtClean="0"/>
            </a:b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488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5560" y="14108"/>
            <a:ext cx="8229600" cy="1152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dirty="0" smtClean="0"/>
              <a:t>¿qué es el </a:t>
            </a:r>
            <a:r>
              <a:rPr lang="es-PE" dirty="0" smtClean="0">
                <a:solidFill>
                  <a:srgbClr val="FF0000"/>
                </a:solidFill>
              </a:rPr>
              <a:t>proyecto crítico</a:t>
            </a:r>
            <a:r>
              <a:rPr lang="es-PE" dirty="0"/>
              <a:t>?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			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135560" y="836712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Criticar la razón por la razón misma para establecer los </a:t>
            </a:r>
            <a:r>
              <a:rPr lang="es-PE" b="1" u="sng" dirty="0">
                <a:solidFill>
                  <a:srgbClr val="FF0000"/>
                </a:solidFill>
              </a:rPr>
              <a:t>límites del conocimiento </a:t>
            </a:r>
            <a:r>
              <a:rPr lang="es-PE" dirty="0"/>
              <a:t>(Revolución copernicana)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>
                <a:solidFill>
                  <a:srgbClr val="FF0000"/>
                </a:solidFill>
              </a:rPr>
              <a:t>Diferenciar </a:t>
            </a:r>
            <a:r>
              <a:rPr lang="es-PE" b="1" u="sng" dirty="0">
                <a:solidFill>
                  <a:srgbClr val="FF0000"/>
                </a:solidFill>
              </a:rPr>
              <a:t>Fenómenos y Noúmenos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Establecer </a:t>
            </a:r>
            <a:r>
              <a:rPr lang="es-PE" b="1" u="sng" dirty="0"/>
              <a:t>formas puras de conocimiento </a:t>
            </a:r>
            <a:r>
              <a:rPr lang="es-PE" dirty="0"/>
              <a:t>(a priori)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Establecer tipos de </a:t>
            </a:r>
            <a:r>
              <a:rPr lang="es-PE" b="1" u="sng" dirty="0"/>
              <a:t>juicios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b="1" u="sng" dirty="0"/>
              <a:t>Crítica a la metafísica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>
                <a:solidFill>
                  <a:srgbClr val="FF0000"/>
                </a:solidFill>
              </a:rPr>
              <a:t>Distinguir el </a:t>
            </a:r>
            <a:r>
              <a:rPr lang="es-PE" b="1" u="sng" dirty="0">
                <a:solidFill>
                  <a:srgbClr val="FF0000"/>
                </a:solidFill>
              </a:rPr>
              <a:t>uso teórico</a:t>
            </a:r>
            <a:r>
              <a:rPr lang="es-PE" dirty="0">
                <a:solidFill>
                  <a:srgbClr val="FF0000"/>
                </a:solidFill>
              </a:rPr>
              <a:t> de la razón y el </a:t>
            </a:r>
            <a:r>
              <a:rPr lang="es-PE" b="1" u="sng" dirty="0">
                <a:solidFill>
                  <a:srgbClr val="FF0000"/>
                </a:solidFill>
              </a:rPr>
              <a:t>uso práctico</a:t>
            </a:r>
            <a:r>
              <a:rPr lang="es-PE" dirty="0">
                <a:solidFill>
                  <a:srgbClr val="FF0000"/>
                </a:solidFill>
              </a:rPr>
              <a:t> de la razón</a:t>
            </a:r>
          </a:p>
        </p:txBody>
      </p:sp>
    </p:spTree>
    <p:extLst>
      <p:ext uri="{BB962C8B-B14F-4D97-AF65-F5344CB8AC3E}">
        <p14:creationId xmlns:p14="http://schemas.microsoft.com/office/powerpoint/2010/main" val="66824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679" y="967087"/>
            <a:ext cx="10052649" cy="4726347"/>
          </a:xfrm>
        </p:spPr>
        <p:txBody>
          <a:bodyPr>
            <a:noAutofit/>
          </a:bodyPr>
          <a:lstStyle/>
          <a:p>
            <a:r>
              <a:rPr lang="es-PE" sz="4400" dirty="0" smtClean="0"/>
              <a:t>1. Proyecto crítico</a:t>
            </a:r>
            <a:br>
              <a:rPr lang="es-PE" sz="4400" dirty="0" smtClean="0"/>
            </a:br>
            <a:r>
              <a:rPr lang="es-PE" sz="4400" dirty="0" smtClean="0"/>
              <a:t>- crítica de la razón</a:t>
            </a:r>
            <a:br>
              <a:rPr lang="es-PE" sz="4400" dirty="0" smtClean="0"/>
            </a:br>
            <a:r>
              <a:rPr lang="es-PE" sz="4400" dirty="0" smtClean="0"/>
              <a:t>- invitación a la autonomía</a:t>
            </a:r>
            <a:br>
              <a:rPr lang="es-PE" sz="4400" dirty="0" smtClean="0"/>
            </a:br>
            <a:r>
              <a:rPr lang="es-PE" sz="4400" dirty="0" smtClean="0"/>
              <a:t/>
            </a:r>
            <a:br>
              <a:rPr lang="es-PE" sz="4400" dirty="0" smtClean="0"/>
            </a:br>
            <a:r>
              <a:rPr lang="es-PE" sz="4400" dirty="0" smtClean="0"/>
              <a:t>Teoría = límites del conocimiento</a:t>
            </a:r>
            <a:br>
              <a:rPr lang="es-PE" sz="4400" dirty="0" smtClean="0"/>
            </a:br>
            <a:r>
              <a:rPr lang="es-PE" sz="4400" dirty="0" smtClean="0"/>
              <a:t>Práctica = asuntos morales (ética, derecho, política, educación, religión, historia)</a:t>
            </a:r>
            <a:r>
              <a:rPr lang="es-PE" sz="4400" dirty="0"/>
              <a:t/>
            </a:r>
            <a:br>
              <a:rPr lang="es-PE" sz="4400" dirty="0"/>
            </a:b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209850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3668" y="5038754"/>
            <a:ext cx="10052649" cy="1206769"/>
          </a:xfrm>
        </p:spPr>
        <p:txBody>
          <a:bodyPr>
            <a:noAutofit/>
          </a:bodyPr>
          <a:lstStyle/>
          <a:p>
            <a:r>
              <a:rPr lang="es-PE" sz="4800" dirty="0" smtClean="0"/>
              <a:t>1. Proyecto crítico</a:t>
            </a:r>
            <a:br>
              <a:rPr lang="es-PE" sz="4800" dirty="0" smtClean="0"/>
            </a:b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 smtClean="0"/>
              <a:t>1.1 Qué es el proyecto crítico</a:t>
            </a:r>
            <a:br>
              <a:rPr lang="es-PE" sz="4800" dirty="0" smtClean="0"/>
            </a:br>
            <a:r>
              <a:rPr lang="es-PE" sz="4800" dirty="0" smtClean="0"/>
              <a:t>1.2 Moral</a:t>
            </a:r>
            <a:br>
              <a:rPr lang="es-PE" sz="4800" dirty="0" smtClean="0"/>
            </a:br>
            <a:r>
              <a:rPr lang="es-PE" sz="4800" dirty="0" smtClean="0"/>
              <a:t>1.3 Derecho</a:t>
            </a:r>
            <a:br>
              <a:rPr lang="es-PE" sz="4800" dirty="0" smtClean="0"/>
            </a:br>
            <a:r>
              <a:rPr lang="es-PE" sz="4800" dirty="0" smtClean="0"/>
              <a:t>1.4 </a:t>
            </a:r>
            <a:r>
              <a:rPr lang="es-PE" sz="4800" dirty="0" smtClean="0"/>
              <a:t>Política</a:t>
            </a:r>
            <a:br>
              <a:rPr lang="es-PE" sz="4800" dirty="0" smtClean="0"/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1.5 Historia</a:t>
            </a:r>
            <a:b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1.6 Religión</a:t>
            </a:r>
            <a:b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s-PE" sz="4800" dirty="0" smtClean="0">
                <a:solidFill>
                  <a:schemeClr val="bg1">
                    <a:lumMod val="75000"/>
                  </a:schemeClr>
                </a:solidFill>
              </a:rPr>
              <a:t>1.7 Antropología</a:t>
            </a:r>
            <a:endParaRPr lang="es-PE" sz="4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171" y="294226"/>
            <a:ext cx="10052649" cy="1206769"/>
          </a:xfrm>
        </p:spPr>
        <p:txBody>
          <a:bodyPr>
            <a:normAutofit/>
          </a:bodyPr>
          <a:lstStyle/>
          <a:p>
            <a:r>
              <a:rPr lang="es-PE" dirty="0"/>
              <a:t>2</a:t>
            </a:r>
            <a:r>
              <a:rPr lang="es-PE" dirty="0" smtClean="0"/>
              <a:t>. Kant y la educación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62" y="1673524"/>
            <a:ext cx="7669693" cy="50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2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358" y="5073259"/>
            <a:ext cx="10052649" cy="1206769"/>
          </a:xfrm>
        </p:spPr>
        <p:txBody>
          <a:bodyPr>
            <a:normAutofit fontScale="90000"/>
          </a:bodyPr>
          <a:lstStyle/>
          <a:p>
            <a:r>
              <a:rPr lang="es-PE" dirty="0"/>
              <a:t>2</a:t>
            </a:r>
            <a:r>
              <a:rPr lang="es-PE" dirty="0" smtClean="0"/>
              <a:t>. Kant y la educación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2.1 Kant como educador</a:t>
            </a:r>
            <a:br>
              <a:rPr lang="es-PE" dirty="0" smtClean="0"/>
            </a:br>
            <a:r>
              <a:rPr lang="es-PE" dirty="0" smtClean="0"/>
              <a:t>2.2 </a:t>
            </a:r>
            <a:r>
              <a:rPr lang="es-PE" dirty="0" smtClean="0">
                <a:solidFill>
                  <a:srgbClr val="FF0000"/>
                </a:solidFill>
              </a:rPr>
              <a:t>Ideas de las “Lecciones sobre pedagogía”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2.3 Conceptos del proyecto crítico y la filosofía política para la educación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9000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286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La educación  como asunto político  en el proyecto crítico de Kant</vt:lpstr>
      <vt:lpstr>La educación  como asunto político  en el proyecto crítico de Kant    Metodología hermenéutica-comparativa</vt:lpstr>
      <vt:lpstr>1. Proyecto crítico</vt:lpstr>
      <vt:lpstr>¿como es posible la metafísica como ciencia?   juicios sintéticos a priori son herramienta para llegar a responder eso, como sucede en la lógica y matemática  Para que la metafísica sea una ciencia segura, hay que delimitar el uso teórico de la razón, conocimiento constitutivo y por otro lado, el uso practico produce principios para la acción y leyes morales. </vt:lpstr>
      <vt:lpstr>Presentación de PowerPoint</vt:lpstr>
      <vt:lpstr>1. Proyecto crítico - crítica de la razón - invitación a la autonomía  Teoría = límites del conocimiento Práctica = asuntos morales (ética, derecho, política, educación, religión, historia) </vt:lpstr>
      <vt:lpstr>1. Proyecto crítico  1.1 Qué es el proyecto crítico 1.2 Moral 1.3 Derecho 1.4 Política 1.5 Historia 1.6 Religión 1.7 Antropología</vt:lpstr>
      <vt:lpstr>2. Kant y la educación</vt:lpstr>
      <vt:lpstr>2. Kant y la educación  2.1 Kant como educador 2.2 Ideas de las “Lecciones sobre pedagogía” 2.3 Conceptos del proyecto crítico y la filosofía política para la educación</vt:lpstr>
      <vt:lpstr>“El hombre es la única criatura que tiene que ser educada.” (2009; p. 27) “La disciplina o la crianza transforman la animalidad en humanidad.” (2009; p.28)  “Una generación educa a la otra.” (2009; p. 28)  “Acaso se haga la educación cada vez mejor y que cada generación sucesiva dé un paso más hacia el perfeccionamiento de la humanidad; pues detrás de la educación está escondido el gran misterio de la perfección de la naturaleza humana” (2009; p.32)  “La base de un plan de educación tiene que ser hecha desde un punto de vista cosmopolita.” (2009; p. 38)  “Con el adiestramiento, sin embargo, no se ha logrado el objetivo; sino que se trata sobre todo de que los niños aprendan a pensar.” (2009; p. 42)  “Los niños deben ser educados no de acuerdo con el estado presente del género humano, sino de acuerdo con el posible y mejor estado futuro, es decir: según la idea de la humanidad y todo su destino. (2009; p. 38)</vt:lpstr>
      <vt:lpstr>3. Conclusiones: La educación como asunto político en el pensamiento de Kant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educación  como asunto político  en el proyecto crítico de Kant</dc:title>
  <dc:creator>Fernando García Alcalá</dc:creator>
  <cp:lastModifiedBy>Fernando García Alcalá</cp:lastModifiedBy>
  <cp:revision>16</cp:revision>
  <dcterms:created xsi:type="dcterms:W3CDTF">2024-07-07T23:31:56Z</dcterms:created>
  <dcterms:modified xsi:type="dcterms:W3CDTF">2024-07-11T01:38:23Z</dcterms:modified>
</cp:coreProperties>
</file>