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9" r:id="rId4"/>
    <p:sldId id="260"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68" autoAdjust="0"/>
    <p:restoredTop sz="94660"/>
  </p:normalViewPr>
  <p:slideViewPr>
    <p:cSldViewPr snapToGrid="0">
      <p:cViewPr varScale="1">
        <p:scale>
          <a:sx n="73" d="100"/>
          <a:sy n="73" d="100"/>
        </p:scale>
        <p:origin x="40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63303F22-5E4E-49A5-8549-8A083DE2C2B3}" type="datetimeFigureOut">
              <a:rPr lang="es-PE" smtClean="0"/>
              <a:t>6/07/2024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B143C584-DFF4-4E4E-9DB0-6E222673319C}" type="slidenum">
              <a:rPr lang="es-PE" smtClean="0"/>
              <a:t>‹Nº›</a:t>
            </a:fld>
            <a:endParaRPr lang="es-PE"/>
          </a:p>
        </p:txBody>
      </p:sp>
    </p:spTree>
    <p:extLst>
      <p:ext uri="{BB962C8B-B14F-4D97-AF65-F5344CB8AC3E}">
        <p14:creationId xmlns:p14="http://schemas.microsoft.com/office/powerpoint/2010/main" val="1521788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63303F22-5E4E-49A5-8549-8A083DE2C2B3}" type="datetimeFigureOut">
              <a:rPr lang="es-PE" smtClean="0"/>
              <a:t>6/07/2024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B143C584-DFF4-4E4E-9DB0-6E222673319C}" type="slidenum">
              <a:rPr lang="es-PE" smtClean="0"/>
              <a:t>‹Nº›</a:t>
            </a:fld>
            <a:endParaRPr lang="es-PE"/>
          </a:p>
        </p:txBody>
      </p:sp>
    </p:spTree>
    <p:extLst>
      <p:ext uri="{BB962C8B-B14F-4D97-AF65-F5344CB8AC3E}">
        <p14:creationId xmlns:p14="http://schemas.microsoft.com/office/powerpoint/2010/main" val="3771385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63303F22-5E4E-49A5-8549-8A083DE2C2B3}" type="datetimeFigureOut">
              <a:rPr lang="es-PE" smtClean="0"/>
              <a:t>6/07/2024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B143C584-DFF4-4E4E-9DB0-6E222673319C}" type="slidenum">
              <a:rPr lang="es-PE" smtClean="0"/>
              <a:t>‹Nº›</a:t>
            </a:fld>
            <a:endParaRPr lang="es-PE"/>
          </a:p>
        </p:txBody>
      </p:sp>
    </p:spTree>
    <p:extLst>
      <p:ext uri="{BB962C8B-B14F-4D97-AF65-F5344CB8AC3E}">
        <p14:creationId xmlns:p14="http://schemas.microsoft.com/office/powerpoint/2010/main" val="3039679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63303F22-5E4E-49A5-8549-8A083DE2C2B3}" type="datetimeFigureOut">
              <a:rPr lang="es-PE" smtClean="0"/>
              <a:t>6/07/2024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B143C584-DFF4-4E4E-9DB0-6E222673319C}" type="slidenum">
              <a:rPr lang="es-PE" smtClean="0"/>
              <a:t>‹Nº›</a:t>
            </a:fld>
            <a:endParaRPr lang="es-PE"/>
          </a:p>
        </p:txBody>
      </p:sp>
    </p:spTree>
    <p:extLst>
      <p:ext uri="{BB962C8B-B14F-4D97-AF65-F5344CB8AC3E}">
        <p14:creationId xmlns:p14="http://schemas.microsoft.com/office/powerpoint/2010/main" val="834259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63303F22-5E4E-49A5-8549-8A083DE2C2B3}" type="datetimeFigureOut">
              <a:rPr lang="es-PE" smtClean="0"/>
              <a:t>6/07/2024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B143C584-DFF4-4E4E-9DB0-6E222673319C}" type="slidenum">
              <a:rPr lang="es-PE" smtClean="0"/>
              <a:t>‹Nº›</a:t>
            </a:fld>
            <a:endParaRPr lang="es-PE"/>
          </a:p>
        </p:txBody>
      </p:sp>
    </p:spTree>
    <p:extLst>
      <p:ext uri="{BB962C8B-B14F-4D97-AF65-F5344CB8AC3E}">
        <p14:creationId xmlns:p14="http://schemas.microsoft.com/office/powerpoint/2010/main" val="4161199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63303F22-5E4E-49A5-8549-8A083DE2C2B3}" type="datetimeFigureOut">
              <a:rPr lang="es-PE" smtClean="0"/>
              <a:t>6/07/2024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B143C584-DFF4-4E4E-9DB0-6E222673319C}" type="slidenum">
              <a:rPr lang="es-PE" smtClean="0"/>
              <a:t>‹Nº›</a:t>
            </a:fld>
            <a:endParaRPr lang="es-PE"/>
          </a:p>
        </p:txBody>
      </p:sp>
    </p:spTree>
    <p:extLst>
      <p:ext uri="{BB962C8B-B14F-4D97-AF65-F5344CB8AC3E}">
        <p14:creationId xmlns:p14="http://schemas.microsoft.com/office/powerpoint/2010/main" val="638637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63303F22-5E4E-49A5-8549-8A083DE2C2B3}" type="datetimeFigureOut">
              <a:rPr lang="es-PE" smtClean="0"/>
              <a:t>6/07/2024</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B143C584-DFF4-4E4E-9DB0-6E222673319C}" type="slidenum">
              <a:rPr lang="es-PE" smtClean="0"/>
              <a:t>‹Nº›</a:t>
            </a:fld>
            <a:endParaRPr lang="es-PE"/>
          </a:p>
        </p:txBody>
      </p:sp>
    </p:spTree>
    <p:extLst>
      <p:ext uri="{BB962C8B-B14F-4D97-AF65-F5344CB8AC3E}">
        <p14:creationId xmlns:p14="http://schemas.microsoft.com/office/powerpoint/2010/main" val="1365143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63303F22-5E4E-49A5-8549-8A083DE2C2B3}" type="datetimeFigureOut">
              <a:rPr lang="es-PE" smtClean="0"/>
              <a:t>6/07/2024</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B143C584-DFF4-4E4E-9DB0-6E222673319C}" type="slidenum">
              <a:rPr lang="es-PE" smtClean="0"/>
              <a:t>‹Nº›</a:t>
            </a:fld>
            <a:endParaRPr lang="es-PE"/>
          </a:p>
        </p:txBody>
      </p:sp>
    </p:spTree>
    <p:extLst>
      <p:ext uri="{BB962C8B-B14F-4D97-AF65-F5344CB8AC3E}">
        <p14:creationId xmlns:p14="http://schemas.microsoft.com/office/powerpoint/2010/main" val="4009852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3303F22-5E4E-49A5-8549-8A083DE2C2B3}" type="datetimeFigureOut">
              <a:rPr lang="es-PE" smtClean="0"/>
              <a:t>6/07/2024</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B143C584-DFF4-4E4E-9DB0-6E222673319C}" type="slidenum">
              <a:rPr lang="es-PE" smtClean="0"/>
              <a:t>‹Nº›</a:t>
            </a:fld>
            <a:endParaRPr lang="es-PE"/>
          </a:p>
        </p:txBody>
      </p:sp>
    </p:spTree>
    <p:extLst>
      <p:ext uri="{BB962C8B-B14F-4D97-AF65-F5344CB8AC3E}">
        <p14:creationId xmlns:p14="http://schemas.microsoft.com/office/powerpoint/2010/main" val="2393336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63303F22-5E4E-49A5-8549-8A083DE2C2B3}" type="datetimeFigureOut">
              <a:rPr lang="es-PE" smtClean="0"/>
              <a:t>6/07/2024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B143C584-DFF4-4E4E-9DB0-6E222673319C}" type="slidenum">
              <a:rPr lang="es-PE" smtClean="0"/>
              <a:t>‹Nº›</a:t>
            </a:fld>
            <a:endParaRPr lang="es-PE"/>
          </a:p>
        </p:txBody>
      </p:sp>
    </p:spTree>
    <p:extLst>
      <p:ext uri="{BB962C8B-B14F-4D97-AF65-F5344CB8AC3E}">
        <p14:creationId xmlns:p14="http://schemas.microsoft.com/office/powerpoint/2010/main" val="529967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63303F22-5E4E-49A5-8549-8A083DE2C2B3}" type="datetimeFigureOut">
              <a:rPr lang="es-PE" smtClean="0"/>
              <a:t>6/07/2024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B143C584-DFF4-4E4E-9DB0-6E222673319C}" type="slidenum">
              <a:rPr lang="es-PE" smtClean="0"/>
              <a:t>‹Nº›</a:t>
            </a:fld>
            <a:endParaRPr lang="es-PE"/>
          </a:p>
        </p:txBody>
      </p:sp>
    </p:spTree>
    <p:extLst>
      <p:ext uri="{BB962C8B-B14F-4D97-AF65-F5344CB8AC3E}">
        <p14:creationId xmlns:p14="http://schemas.microsoft.com/office/powerpoint/2010/main" val="1670398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303F22-5E4E-49A5-8549-8A083DE2C2B3}" type="datetimeFigureOut">
              <a:rPr lang="es-PE" smtClean="0"/>
              <a:t>6/07/2024</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43C584-DFF4-4E4E-9DB0-6E222673319C}" type="slidenum">
              <a:rPr lang="es-PE" smtClean="0"/>
              <a:t>‹Nº›</a:t>
            </a:fld>
            <a:endParaRPr lang="es-PE"/>
          </a:p>
        </p:txBody>
      </p:sp>
    </p:spTree>
    <p:extLst>
      <p:ext uri="{BB962C8B-B14F-4D97-AF65-F5344CB8AC3E}">
        <p14:creationId xmlns:p14="http://schemas.microsoft.com/office/powerpoint/2010/main" val="1750634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913404" y="384313"/>
            <a:ext cx="6034472" cy="769441"/>
          </a:xfrm>
          <a:prstGeom prst="rect">
            <a:avLst/>
          </a:prstGeom>
          <a:noFill/>
        </p:spPr>
        <p:txBody>
          <a:bodyPr wrap="none" rtlCol="0">
            <a:spAutoFit/>
          </a:bodyPr>
          <a:lstStyle/>
          <a:p>
            <a:r>
              <a:rPr lang="es-PE" sz="4400" b="1" u="sng" dirty="0" smtClean="0">
                <a:solidFill>
                  <a:srgbClr val="FF0000"/>
                </a:solidFill>
              </a:rPr>
              <a:t>Tercer </a:t>
            </a:r>
            <a:r>
              <a:rPr lang="es-PE" sz="4400" b="1" u="sng" dirty="0" smtClean="0">
                <a:solidFill>
                  <a:srgbClr val="FF0000"/>
                </a:solidFill>
              </a:rPr>
              <a:t>Control de Lectura</a:t>
            </a:r>
            <a:endParaRPr lang="es-PE" sz="4400" b="1" u="sng" dirty="0">
              <a:solidFill>
                <a:srgbClr val="FF0000"/>
              </a:solidFill>
            </a:endParaRPr>
          </a:p>
        </p:txBody>
      </p:sp>
      <p:pic>
        <p:nvPicPr>
          <p:cNvPr id="2" name="Imagen 1"/>
          <p:cNvPicPr>
            <a:picLocks noChangeAspect="1"/>
          </p:cNvPicPr>
          <p:nvPr/>
        </p:nvPicPr>
        <p:blipFill>
          <a:blip r:embed="rId2"/>
          <a:stretch>
            <a:fillRect/>
          </a:stretch>
        </p:blipFill>
        <p:spPr>
          <a:xfrm>
            <a:off x="501471" y="1666710"/>
            <a:ext cx="11427836" cy="4444158"/>
          </a:xfrm>
          <a:prstGeom prst="rect">
            <a:avLst/>
          </a:prstGeom>
        </p:spPr>
      </p:pic>
    </p:spTree>
    <p:extLst>
      <p:ext uri="{BB962C8B-B14F-4D97-AF65-F5344CB8AC3E}">
        <p14:creationId xmlns:p14="http://schemas.microsoft.com/office/powerpoint/2010/main" val="298048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62609" y="357809"/>
            <a:ext cx="10866782" cy="791722"/>
          </a:xfrm>
        </p:spPr>
        <p:txBody>
          <a:bodyPr>
            <a:noAutofit/>
          </a:bodyPr>
          <a:lstStyle/>
          <a:p>
            <a:r>
              <a:rPr lang="es-PE" sz="4400" dirty="0" smtClean="0"/>
              <a:t>9- ¿</a:t>
            </a:r>
            <a:r>
              <a:rPr lang="es-PE" sz="4400" dirty="0" smtClean="0"/>
              <a:t>Qué supone el reconocimiento del respeto?</a:t>
            </a:r>
            <a:endParaRPr lang="es-PE" sz="4400" dirty="0"/>
          </a:p>
        </p:txBody>
      </p:sp>
      <p:sp>
        <p:nvSpPr>
          <p:cNvPr id="3" name="Subtítulo 2"/>
          <p:cNvSpPr>
            <a:spLocks noGrp="1"/>
          </p:cNvSpPr>
          <p:nvPr>
            <p:ph type="subTitle" idx="1"/>
          </p:nvPr>
        </p:nvSpPr>
        <p:spPr>
          <a:xfrm>
            <a:off x="1811383" y="1710098"/>
            <a:ext cx="9144000" cy="2872409"/>
          </a:xfrm>
        </p:spPr>
        <p:txBody>
          <a:bodyPr>
            <a:noAutofit/>
          </a:bodyPr>
          <a:lstStyle/>
          <a:p>
            <a:pPr marL="457200" indent="-457200" algn="l">
              <a:buAutoNum type="alphaUcParenR"/>
            </a:pPr>
            <a:r>
              <a:rPr lang="es-PE" sz="3600" dirty="0" smtClean="0"/>
              <a:t>Que todos disfrutamos de autonomía individual y se debe proteger nuestra integridad personal.</a:t>
            </a:r>
            <a:endParaRPr lang="es-PE" sz="3600" dirty="0" smtClean="0"/>
          </a:p>
          <a:p>
            <a:pPr marL="457200" indent="-457200" algn="l">
              <a:buAutoNum type="alphaUcParenR"/>
            </a:pPr>
            <a:r>
              <a:rPr lang="es-PE" sz="3600" dirty="0" smtClean="0"/>
              <a:t>Que no podemos reconocer sin dejar de respetar lo </a:t>
            </a:r>
            <a:r>
              <a:rPr lang="es-PE" sz="3600" dirty="0" err="1" smtClean="0"/>
              <a:t>irrespetable</a:t>
            </a:r>
            <a:endParaRPr lang="es-PE" sz="3600" dirty="0" smtClean="0"/>
          </a:p>
          <a:p>
            <a:pPr marL="457200" indent="-457200" algn="l">
              <a:buAutoNum type="alphaUcParenR"/>
            </a:pPr>
            <a:r>
              <a:rPr lang="es-PE" sz="3600" dirty="0" smtClean="0"/>
              <a:t>Que debemos respetar al reconocimiento y reconocer el </a:t>
            </a:r>
            <a:r>
              <a:rPr lang="es-PE" sz="3600" dirty="0" err="1" smtClean="0"/>
              <a:t>respetamiento</a:t>
            </a:r>
            <a:r>
              <a:rPr lang="es-PE" sz="3600" dirty="0" smtClean="0"/>
              <a:t>.</a:t>
            </a:r>
            <a:endParaRPr lang="es-PE" sz="3600" dirty="0" smtClean="0"/>
          </a:p>
          <a:p>
            <a:pPr marL="457200" indent="-457200" algn="l">
              <a:buAutoNum type="alphaUcParenR"/>
            </a:pPr>
            <a:r>
              <a:rPr lang="es-PE" sz="3600" dirty="0" smtClean="0"/>
              <a:t>No supone nada</a:t>
            </a:r>
            <a:endParaRPr lang="es-PE" sz="3600" dirty="0" smtClean="0"/>
          </a:p>
          <a:p>
            <a:pPr marL="457200" indent="-457200" algn="l">
              <a:buAutoNum type="alphaUcParenR"/>
            </a:pPr>
            <a:endParaRPr lang="es-PE" sz="3600" dirty="0" smtClean="0"/>
          </a:p>
        </p:txBody>
      </p:sp>
    </p:spTree>
    <p:extLst>
      <p:ext uri="{BB962C8B-B14F-4D97-AF65-F5344CB8AC3E}">
        <p14:creationId xmlns:p14="http://schemas.microsoft.com/office/powerpoint/2010/main" val="2913428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62609" y="357809"/>
            <a:ext cx="10866782" cy="1736034"/>
          </a:xfrm>
        </p:spPr>
        <p:txBody>
          <a:bodyPr>
            <a:noAutofit/>
          </a:bodyPr>
          <a:lstStyle/>
          <a:p>
            <a:r>
              <a:rPr lang="es-PE" sz="4400" dirty="0" smtClean="0"/>
              <a:t>10- </a:t>
            </a:r>
            <a:r>
              <a:rPr lang="es-PE" sz="4400" dirty="0" smtClean="0"/>
              <a:t>¿El respeto y el reconocimiento nos conducen a una obligación moral?</a:t>
            </a:r>
            <a:endParaRPr lang="es-PE" sz="4400" dirty="0"/>
          </a:p>
        </p:txBody>
      </p:sp>
      <p:sp>
        <p:nvSpPr>
          <p:cNvPr id="3" name="Subtítulo 2"/>
          <p:cNvSpPr>
            <a:spLocks noGrp="1"/>
          </p:cNvSpPr>
          <p:nvPr>
            <p:ph type="subTitle" idx="1"/>
          </p:nvPr>
        </p:nvSpPr>
        <p:spPr>
          <a:xfrm>
            <a:off x="1524000" y="2663687"/>
            <a:ext cx="9144000" cy="2872409"/>
          </a:xfrm>
        </p:spPr>
        <p:txBody>
          <a:bodyPr>
            <a:noAutofit/>
          </a:bodyPr>
          <a:lstStyle/>
          <a:p>
            <a:pPr marL="457200" indent="-457200" algn="l">
              <a:buAutoNum type="alphaUcParenR"/>
            </a:pPr>
            <a:r>
              <a:rPr lang="es-PE" sz="3200" dirty="0" smtClean="0"/>
              <a:t>No, porque somos libres, seámoslo siempre.</a:t>
            </a:r>
          </a:p>
          <a:p>
            <a:pPr marL="457200" indent="-457200" algn="l">
              <a:buAutoNum type="alphaUcParenR"/>
            </a:pPr>
            <a:r>
              <a:rPr lang="es-PE" sz="3200" dirty="0" smtClean="0"/>
              <a:t>No, porque algunas personas son inmorales</a:t>
            </a:r>
          </a:p>
          <a:p>
            <a:pPr marL="457200" indent="-457200" algn="l">
              <a:buAutoNum type="alphaUcParenR"/>
            </a:pPr>
            <a:r>
              <a:rPr lang="es-PE" sz="2000" dirty="0" smtClean="0"/>
              <a:t>No, porque si tenemos en cuenta la teoría del romanticismo alemán, se puede fundar una doctrina legislativa que promueva una moralidad deontológica de corte geométrico, de forma que el despliegue moral no se centre en valores antropocéntricos propios de una sistematización coagulante de las relaciones jerárquicas seculares.</a:t>
            </a:r>
          </a:p>
          <a:p>
            <a:pPr marL="457200" indent="-457200" algn="l">
              <a:buAutoNum type="alphaUcParenR"/>
            </a:pPr>
            <a:r>
              <a:rPr lang="es-PE" sz="3200" dirty="0" smtClean="0"/>
              <a:t>Si.</a:t>
            </a:r>
            <a:endParaRPr lang="es-PE" sz="3200" dirty="0" smtClean="0"/>
          </a:p>
        </p:txBody>
      </p:sp>
    </p:spTree>
    <p:extLst>
      <p:ext uri="{BB962C8B-B14F-4D97-AF65-F5344CB8AC3E}">
        <p14:creationId xmlns:p14="http://schemas.microsoft.com/office/powerpoint/2010/main" val="184725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913404" y="384313"/>
            <a:ext cx="6034472" cy="769441"/>
          </a:xfrm>
          <a:prstGeom prst="rect">
            <a:avLst/>
          </a:prstGeom>
          <a:noFill/>
        </p:spPr>
        <p:txBody>
          <a:bodyPr wrap="none" rtlCol="0">
            <a:spAutoFit/>
          </a:bodyPr>
          <a:lstStyle/>
          <a:p>
            <a:r>
              <a:rPr lang="es-PE" sz="4400" b="1" u="sng" dirty="0" smtClean="0">
                <a:solidFill>
                  <a:srgbClr val="FF0000"/>
                </a:solidFill>
              </a:rPr>
              <a:t>Tercer </a:t>
            </a:r>
            <a:r>
              <a:rPr lang="es-PE" sz="4400" b="1" u="sng" dirty="0" smtClean="0">
                <a:solidFill>
                  <a:srgbClr val="FF0000"/>
                </a:solidFill>
              </a:rPr>
              <a:t>Control de Lectura</a:t>
            </a:r>
            <a:endParaRPr lang="es-PE" sz="4400" b="1" u="sng" dirty="0">
              <a:solidFill>
                <a:srgbClr val="FF0000"/>
              </a:solidFill>
            </a:endParaRPr>
          </a:p>
        </p:txBody>
      </p:sp>
      <p:pic>
        <p:nvPicPr>
          <p:cNvPr id="4" name="Imagen 3"/>
          <p:cNvPicPr>
            <a:picLocks noChangeAspect="1"/>
          </p:cNvPicPr>
          <p:nvPr/>
        </p:nvPicPr>
        <p:blipFill>
          <a:blip r:embed="rId2"/>
          <a:stretch>
            <a:fillRect/>
          </a:stretch>
        </p:blipFill>
        <p:spPr>
          <a:xfrm>
            <a:off x="1840248" y="1911939"/>
            <a:ext cx="8180784" cy="4081853"/>
          </a:xfrm>
          <a:prstGeom prst="rect">
            <a:avLst/>
          </a:prstGeom>
        </p:spPr>
      </p:pic>
    </p:spTree>
    <p:extLst>
      <p:ext uri="{BB962C8B-B14F-4D97-AF65-F5344CB8AC3E}">
        <p14:creationId xmlns:p14="http://schemas.microsoft.com/office/powerpoint/2010/main" val="3846305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62609" y="274224"/>
            <a:ext cx="10866782" cy="1581080"/>
          </a:xfrm>
        </p:spPr>
        <p:txBody>
          <a:bodyPr>
            <a:noAutofit/>
          </a:bodyPr>
          <a:lstStyle/>
          <a:p>
            <a:r>
              <a:rPr lang="es-PE" sz="5400" dirty="0" smtClean="0"/>
              <a:t>1- </a:t>
            </a:r>
            <a:r>
              <a:rPr lang="es-PE" sz="5400" dirty="0" smtClean="0"/>
              <a:t>¿De qué crisis habla </a:t>
            </a:r>
            <a:r>
              <a:rPr lang="es-PE" sz="5400" dirty="0" err="1" smtClean="0"/>
              <a:t>Nussbaum</a:t>
            </a:r>
            <a:r>
              <a:rPr lang="es-PE" sz="5400" dirty="0" smtClean="0"/>
              <a:t>?</a:t>
            </a:r>
            <a:endParaRPr lang="es-PE" sz="5400" dirty="0"/>
          </a:p>
        </p:txBody>
      </p:sp>
      <p:sp>
        <p:nvSpPr>
          <p:cNvPr id="3" name="Subtítulo 2"/>
          <p:cNvSpPr>
            <a:spLocks noGrp="1"/>
          </p:cNvSpPr>
          <p:nvPr>
            <p:ph type="subTitle" idx="1"/>
          </p:nvPr>
        </p:nvSpPr>
        <p:spPr>
          <a:xfrm>
            <a:off x="1524000" y="3111027"/>
            <a:ext cx="9144000" cy="2872409"/>
          </a:xfrm>
        </p:spPr>
        <p:txBody>
          <a:bodyPr>
            <a:noAutofit/>
          </a:bodyPr>
          <a:lstStyle/>
          <a:p>
            <a:pPr marL="457200" indent="-457200" algn="l">
              <a:buAutoNum type="alphaUcParenR"/>
            </a:pPr>
            <a:r>
              <a:rPr lang="es-PE" sz="4400" dirty="0" smtClean="0"/>
              <a:t>La crisis del agua</a:t>
            </a:r>
          </a:p>
          <a:p>
            <a:pPr marL="457200" indent="-457200" algn="l">
              <a:buAutoNum type="alphaUcParenR"/>
            </a:pPr>
            <a:r>
              <a:rPr lang="es-PE" sz="4400" dirty="0" smtClean="0"/>
              <a:t>La crisis existencial humana</a:t>
            </a:r>
          </a:p>
          <a:p>
            <a:pPr marL="457200" indent="-457200" algn="l">
              <a:buAutoNum type="alphaUcParenR"/>
            </a:pPr>
            <a:r>
              <a:rPr lang="es-PE" sz="4400" dirty="0" smtClean="0"/>
              <a:t>La crisis de la economía </a:t>
            </a:r>
            <a:r>
              <a:rPr lang="es-PE" sz="4400" dirty="0" err="1" smtClean="0"/>
              <a:t>tecnicista</a:t>
            </a:r>
            <a:endParaRPr lang="es-PE" sz="4400" dirty="0" smtClean="0"/>
          </a:p>
          <a:p>
            <a:pPr marL="457200" indent="-457200" algn="l">
              <a:buAutoNum type="alphaUcParenR"/>
            </a:pPr>
            <a:r>
              <a:rPr lang="es-PE" sz="4400" dirty="0" smtClean="0"/>
              <a:t>La crisis de la educación humanista</a:t>
            </a:r>
            <a:endParaRPr lang="es-PE" sz="4400" dirty="0"/>
          </a:p>
        </p:txBody>
      </p:sp>
    </p:spTree>
    <p:extLst>
      <p:ext uri="{BB962C8B-B14F-4D97-AF65-F5344CB8AC3E}">
        <p14:creationId xmlns:p14="http://schemas.microsoft.com/office/powerpoint/2010/main" val="3764766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62609" y="384313"/>
            <a:ext cx="10866782" cy="1099930"/>
          </a:xfrm>
        </p:spPr>
        <p:txBody>
          <a:bodyPr>
            <a:noAutofit/>
          </a:bodyPr>
          <a:lstStyle/>
          <a:p>
            <a:r>
              <a:rPr lang="es-PE" sz="4400" dirty="0"/>
              <a:t>2</a:t>
            </a:r>
            <a:r>
              <a:rPr lang="es-PE" sz="4400" dirty="0" smtClean="0"/>
              <a:t>- </a:t>
            </a:r>
            <a:r>
              <a:rPr lang="es-PE" sz="4400" dirty="0" smtClean="0"/>
              <a:t>¿En qué consiste la propuesta educativa de Tagore, que </a:t>
            </a:r>
            <a:r>
              <a:rPr lang="es-PE" sz="4400" dirty="0" err="1" smtClean="0"/>
              <a:t>Nussbaum</a:t>
            </a:r>
            <a:r>
              <a:rPr lang="es-PE" sz="4400" dirty="0" smtClean="0"/>
              <a:t> rescata?</a:t>
            </a:r>
            <a:endParaRPr lang="es-PE" sz="4400" dirty="0"/>
          </a:p>
        </p:txBody>
      </p:sp>
      <p:sp>
        <p:nvSpPr>
          <p:cNvPr id="3" name="Subtítulo 2"/>
          <p:cNvSpPr>
            <a:spLocks noGrp="1"/>
          </p:cNvSpPr>
          <p:nvPr>
            <p:ph type="subTitle" idx="1"/>
          </p:nvPr>
        </p:nvSpPr>
        <p:spPr>
          <a:xfrm>
            <a:off x="1524000" y="1484243"/>
            <a:ext cx="9144000" cy="2872409"/>
          </a:xfrm>
        </p:spPr>
        <p:txBody>
          <a:bodyPr>
            <a:noAutofit/>
          </a:bodyPr>
          <a:lstStyle/>
          <a:p>
            <a:pPr marL="457200" indent="-457200" algn="l">
              <a:buAutoNum type="alphaUcParenR"/>
            </a:pPr>
            <a:r>
              <a:rPr lang="es-PE" sz="4400" dirty="0" smtClean="0"/>
              <a:t>Educar para la renta</a:t>
            </a:r>
          </a:p>
          <a:p>
            <a:pPr marL="457200" indent="-457200" algn="l">
              <a:buAutoNum type="alphaUcParenR"/>
            </a:pPr>
            <a:r>
              <a:rPr lang="es-PE" sz="4400" dirty="0" smtClean="0"/>
              <a:t>Enseñar conocimientos técnicos para poder lucrar</a:t>
            </a:r>
          </a:p>
          <a:p>
            <a:pPr marL="457200" indent="-457200" algn="l">
              <a:buAutoNum type="alphaUcParenR"/>
            </a:pPr>
            <a:r>
              <a:rPr lang="es-PE" sz="4400" dirty="0" smtClean="0"/>
              <a:t>Una pedagogía del nihilismo </a:t>
            </a:r>
            <a:r>
              <a:rPr lang="es-PE" sz="4400" dirty="0" err="1" smtClean="0"/>
              <a:t>schopenhaueriano</a:t>
            </a:r>
            <a:endParaRPr lang="es-PE" sz="4400" dirty="0" smtClean="0"/>
          </a:p>
          <a:p>
            <a:pPr marL="457200" indent="-457200" algn="l">
              <a:buAutoNum type="alphaUcParenR"/>
            </a:pPr>
            <a:r>
              <a:rPr lang="es-PE" sz="4400" dirty="0" smtClean="0"/>
              <a:t>Promover el pensamiento crítico para una mejor ciudadanía democrática</a:t>
            </a:r>
            <a:endParaRPr lang="es-PE" sz="4400" dirty="0" smtClean="0"/>
          </a:p>
        </p:txBody>
      </p:sp>
    </p:spTree>
    <p:extLst>
      <p:ext uri="{BB962C8B-B14F-4D97-AF65-F5344CB8AC3E}">
        <p14:creationId xmlns:p14="http://schemas.microsoft.com/office/powerpoint/2010/main" val="3225674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62609" y="384313"/>
            <a:ext cx="10866782" cy="1099930"/>
          </a:xfrm>
        </p:spPr>
        <p:txBody>
          <a:bodyPr>
            <a:noAutofit/>
          </a:bodyPr>
          <a:lstStyle/>
          <a:p>
            <a:r>
              <a:rPr lang="es-PE" sz="4400" dirty="0" smtClean="0"/>
              <a:t>3- ¿Qué </a:t>
            </a:r>
            <a:r>
              <a:rPr lang="es-PE" sz="4400" dirty="0" smtClean="0"/>
              <a:t>relevancia tiene la educación?</a:t>
            </a:r>
            <a:endParaRPr lang="es-PE" sz="4400" dirty="0"/>
          </a:p>
        </p:txBody>
      </p:sp>
      <p:sp>
        <p:nvSpPr>
          <p:cNvPr id="3" name="Subtítulo 2"/>
          <p:cNvSpPr>
            <a:spLocks noGrp="1"/>
          </p:cNvSpPr>
          <p:nvPr>
            <p:ph type="subTitle" idx="1"/>
          </p:nvPr>
        </p:nvSpPr>
        <p:spPr>
          <a:xfrm>
            <a:off x="1524000" y="1881809"/>
            <a:ext cx="9144000" cy="2872409"/>
          </a:xfrm>
        </p:spPr>
        <p:txBody>
          <a:bodyPr>
            <a:noAutofit/>
          </a:bodyPr>
          <a:lstStyle/>
          <a:p>
            <a:pPr marL="457200" indent="-457200" algn="l">
              <a:buAutoNum type="alphaUcParenR"/>
            </a:pPr>
            <a:r>
              <a:rPr lang="es-PE" sz="4000" dirty="0" smtClean="0"/>
              <a:t> </a:t>
            </a:r>
            <a:r>
              <a:rPr lang="es-PE" sz="4000" dirty="0" smtClean="0"/>
              <a:t>Nos forma como seres humanos integralmente</a:t>
            </a:r>
          </a:p>
          <a:p>
            <a:pPr marL="457200" indent="-457200" algn="l">
              <a:buAutoNum type="alphaUcParenR"/>
            </a:pPr>
            <a:r>
              <a:rPr lang="es-PE" sz="4000" dirty="0" smtClean="0"/>
              <a:t>Nos prepara para la sociedad civil</a:t>
            </a:r>
          </a:p>
          <a:p>
            <a:pPr marL="457200" indent="-457200" algn="l">
              <a:buAutoNum type="alphaUcParenR"/>
            </a:pPr>
            <a:r>
              <a:rPr lang="es-PE" sz="4000" dirty="0" smtClean="0"/>
              <a:t>Nos saca lo mejor de nosotros mismos mediante desafíos</a:t>
            </a:r>
          </a:p>
          <a:p>
            <a:pPr marL="457200" indent="-457200" algn="l">
              <a:buAutoNum type="alphaUcParenR"/>
            </a:pPr>
            <a:r>
              <a:rPr lang="es-PE" sz="4000" dirty="0" smtClean="0"/>
              <a:t>Le otorga un sentido a la vida</a:t>
            </a:r>
            <a:endParaRPr lang="es-PE" sz="4000" dirty="0" smtClean="0"/>
          </a:p>
          <a:p>
            <a:pPr marL="457200" indent="-457200" algn="l">
              <a:buAutoNum type="alphaUcParenR"/>
            </a:pPr>
            <a:r>
              <a:rPr lang="es-PE" sz="4000" dirty="0" smtClean="0"/>
              <a:t>Todas las anteriores</a:t>
            </a:r>
            <a:endParaRPr lang="es-PE" sz="4000" dirty="0"/>
          </a:p>
        </p:txBody>
      </p:sp>
    </p:spTree>
    <p:extLst>
      <p:ext uri="{BB962C8B-B14F-4D97-AF65-F5344CB8AC3E}">
        <p14:creationId xmlns:p14="http://schemas.microsoft.com/office/powerpoint/2010/main" val="1814507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62609" y="945638"/>
            <a:ext cx="10866782" cy="649356"/>
          </a:xfrm>
        </p:spPr>
        <p:txBody>
          <a:bodyPr>
            <a:noAutofit/>
          </a:bodyPr>
          <a:lstStyle/>
          <a:p>
            <a:r>
              <a:rPr lang="es-PE" sz="4400" dirty="0" smtClean="0"/>
              <a:t>4- La </a:t>
            </a:r>
            <a:r>
              <a:rPr lang="es-PE" sz="4400" dirty="0" smtClean="0"/>
              <a:t>postura de </a:t>
            </a:r>
            <a:r>
              <a:rPr lang="es-PE" sz="4400" dirty="0" err="1" smtClean="0"/>
              <a:t>Nussbaum</a:t>
            </a:r>
            <a:r>
              <a:rPr lang="es-PE" sz="4400" dirty="0" smtClean="0"/>
              <a:t> respecto a la educación técnica para la renta es la siguiente:</a:t>
            </a:r>
            <a:endParaRPr lang="es-PE" sz="4400" dirty="0"/>
          </a:p>
        </p:txBody>
      </p:sp>
      <p:sp>
        <p:nvSpPr>
          <p:cNvPr id="3" name="Subtítulo 2"/>
          <p:cNvSpPr>
            <a:spLocks noGrp="1"/>
          </p:cNvSpPr>
          <p:nvPr>
            <p:ph type="subTitle" idx="1"/>
          </p:nvPr>
        </p:nvSpPr>
        <p:spPr>
          <a:xfrm>
            <a:off x="1824446" y="2064689"/>
            <a:ext cx="9144000" cy="2872409"/>
          </a:xfrm>
        </p:spPr>
        <p:txBody>
          <a:bodyPr>
            <a:noAutofit/>
          </a:bodyPr>
          <a:lstStyle/>
          <a:p>
            <a:pPr marL="457200" indent="-457200" algn="l">
              <a:buAutoNum type="alphaUcParenR"/>
            </a:pPr>
            <a:r>
              <a:rPr lang="es-PE" sz="3600" dirty="0" smtClean="0"/>
              <a:t> </a:t>
            </a:r>
            <a:r>
              <a:rPr lang="es-PE" sz="3600" dirty="0" smtClean="0"/>
              <a:t>Que está muy bien y debe ser lo más importante</a:t>
            </a:r>
          </a:p>
          <a:p>
            <a:pPr marL="457200" indent="-457200" algn="l">
              <a:buAutoNum type="alphaUcParenR"/>
            </a:pPr>
            <a:r>
              <a:rPr lang="es-PE" sz="3600" dirty="0" smtClean="0"/>
              <a:t>Que no está bien y debe eliminarse</a:t>
            </a:r>
          </a:p>
          <a:p>
            <a:pPr marL="457200" indent="-457200" algn="l">
              <a:buAutoNum type="alphaUcParenR"/>
            </a:pPr>
            <a:r>
              <a:rPr lang="es-PE" sz="3600" dirty="0" smtClean="0"/>
              <a:t>Que es complementaria con la educación humanista y no debe dejársele de lado a ninguna</a:t>
            </a:r>
          </a:p>
          <a:p>
            <a:pPr marL="457200" indent="-457200" algn="l">
              <a:buAutoNum type="alphaUcParenR"/>
            </a:pPr>
            <a:r>
              <a:rPr lang="es-PE" sz="3600" dirty="0" smtClean="0"/>
              <a:t>Que forma al futuro tecnócrata civil</a:t>
            </a:r>
            <a:endParaRPr lang="es-PE" sz="3600" dirty="0"/>
          </a:p>
        </p:txBody>
      </p:sp>
    </p:spTree>
    <p:extLst>
      <p:ext uri="{BB962C8B-B14F-4D97-AF65-F5344CB8AC3E}">
        <p14:creationId xmlns:p14="http://schemas.microsoft.com/office/powerpoint/2010/main" val="1875246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62609" y="357809"/>
            <a:ext cx="10866782" cy="1736034"/>
          </a:xfrm>
        </p:spPr>
        <p:txBody>
          <a:bodyPr>
            <a:noAutofit/>
          </a:bodyPr>
          <a:lstStyle/>
          <a:p>
            <a:r>
              <a:rPr lang="es-PE" sz="4400" dirty="0" smtClean="0"/>
              <a:t>5- </a:t>
            </a:r>
            <a:r>
              <a:rPr lang="es-PE" sz="4400" dirty="0" smtClean="0"/>
              <a:t>La educación del desarrollo humano tiene un compromiso con…</a:t>
            </a:r>
            <a:endParaRPr lang="es-PE" sz="4400" dirty="0"/>
          </a:p>
        </p:txBody>
      </p:sp>
      <p:sp>
        <p:nvSpPr>
          <p:cNvPr id="3" name="Subtítulo 2"/>
          <p:cNvSpPr>
            <a:spLocks noGrp="1"/>
          </p:cNvSpPr>
          <p:nvPr>
            <p:ph type="subTitle" idx="1"/>
          </p:nvPr>
        </p:nvSpPr>
        <p:spPr>
          <a:xfrm>
            <a:off x="1524000" y="2796209"/>
            <a:ext cx="9144000" cy="2872409"/>
          </a:xfrm>
        </p:spPr>
        <p:txBody>
          <a:bodyPr>
            <a:noAutofit/>
          </a:bodyPr>
          <a:lstStyle/>
          <a:p>
            <a:pPr marL="457200" indent="-457200" algn="l">
              <a:buAutoNum type="alphaUcParenR"/>
            </a:pPr>
            <a:r>
              <a:rPr lang="es-PE" sz="3200" dirty="0" smtClean="0"/>
              <a:t> </a:t>
            </a:r>
            <a:r>
              <a:rPr lang="es-PE" sz="3200" dirty="0" smtClean="0"/>
              <a:t>El arte</a:t>
            </a:r>
          </a:p>
          <a:p>
            <a:pPr marL="457200" indent="-457200" algn="l">
              <a:buAutoNum type="alphaUcParenR"/>
            </a:pPr>
            <a:r>
              <a:rPr lang="es-PE" sz="3200" dirty="0" smtClean="0"/>
              <a:t>El comercio</a:t>
            </a:r>
          </a:p>
          <a:p>
            <a:pPr marL="457200" indent="-457200" algn="l">
              <a:buAutoNum type="alphaUcParenR"/>
            </a:pPr>
            <a:r>
              <a:rPr lang="es-PE" sz="3200" dirty="0" smtClean="0"/>
              <a:t>La democracia</a:t>
            </a:r>
          </a:p>
          <a:p>
            <a:pPr marL="457200" indent="-457200" algn="l">
              <a:buAutoNum type="alphaUcParenR"/>
            </a:pPr>
            <a:r>
              <a:rPr lang="es-PE" sz="3200" dirty="0" smtClean="0"/>
              <a:t>La justicia</a:t>
            </a:r>
            <a:endParaRPr lang="es-PE" sz="3200" dirty="0"/>
          </a:p>
        </p:txBody>
      </p:sp>
    </p:spTree>
    <p:extLst>
      <p:ext uri="{BB962C8B-B14F-4D97-AF65-F5344CB8AC3E}">
        <p14:creationId xmlns:p14="http://schemas.microsoft.com/office/powerpoint/2010/main" val="1481137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62609" y="357809"/>
            <a:ext cx="10866782" cy="1736034"/>
          </a:xfrm>
        </p:spPr>
        <p:txBody>
          <a:bodyPr>
            <a:noAutofit/>
          </a:bodyPr>
          <a:lstStyle/>
          <a:p>
            <a:r>
              <a:rPr lang="es-PE" sz="4400" dirty="0" smtClean="0"/>
              <a:t>6- ¿La educación SOLO debe enfocarse en lo racional?</a:t>
            </a:r>
            <a:endParaRPr lang="es-PE" sz="4400" dirty="0"/>
          </a:p>
        </p:txBody>
      </p:sp>
      <p:sp>
        <p:nvSpPr>
          <p:cNvPr id="3" name="Subtítulo 2"/>
          <p:cNvSpPr>
            <a:spLocks noGrp="1"/>
          </p:cNvSpPr>
          <p:nvPr>
            <p:ph type="subTitle" idx="1"/>
          </p:nvPr>
        </p:nvSpPr>
        <p:spPr>
          <a:xfrm>
            <a:off x="1524000" y="2796209"/>
            <a:ext cx="9144000" cy="2872409"/>
          </a:xfrm>
        </p:spPr>
        <p:txBody>
          <a:bodyPr>
            <a:noAutofit/>
          </a:bodyPr>
          <a:lstStyle/>
          <a:p>
            <a:pPr marL="514350" indent="-514350" algn="l">
              <a:buAutoNum type="alphaUcParenR"/>
            </a:pPr>
            <a:r>
              <a:rPr lang="es-PE" sz="3200" dirty="0" smtClean="0"/>
              <a:t>Si, porque somos seres de razón</a:t>
            </a:r>
          </a:p>
          <a:p>
            <a:pPr marL="514350" indent="-514350" algn="l">
              <a:buAutoNum type="alphaUcParenR"/>
            </a:pPr>
            <a:r>
              <a:rPr lang="es-PE" sz="3200" dirty="0" smtClean="0"/>
              <a:t>Si, porque es lo que ofrece trabajo</a:t>
            </a:r>
          </a:p>
          <a:p>
            <a:pPr marL="514350" indent="-514350" algn="l">
              <a:buAutoNum type="alphaUcParenR"/>
            </a:pPr>
            <a:r>
              <a:rPr lang="es-PE" sz="3200" dirty="0" smtClean="0"/>
              <a:t>No, porque también somos seres emocionales/pasionales</a:t>
            </a:r>
          </a:p>
          <a:p>
            <a:pPr marL="514350" indent="-514350" algn="l">
              <a:buAutoNum type="alphaUcParenR"/>
            </a:pPr>
            <a:r>
              <a:rPr lang="es-PE" sz="3200" dirty="0" smtClean="0"/>
              <a:t>Si, porque la irracionalidad afecta los vínculos</a:t>
            </a:r>
            <a:endParaRPr lang="es-PE" sz="3200" dirty="0"/>
          </a:p>
        </p:txBody>
      </p:sp>
    </p:spTree>
    <p:extLst>
      <p:ext uri="{BB962C8B-B14F-4D97-AF65-F5344CB8AC3E}">
        <p14:creationId xmlns:p14="http://schemas.microsoft.com/office/powerpoint/2010/main" val="526260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62609" y="357809"/>
            <a:ext cx="10866782" cy="961540"/>
          </a:xfrm>
        </p:spPr>
        <p:txBody>
          <a:bodyPr>
            <a:noAutofit/>
          </a:bodyPr>
          <a:lstStyle/>
          <a:p>
            <a:r>
              <a:rPr lang="es-PE" sz="4400" dirty="0" smtClean="0"/>
              <a:t>7- ¿Qué representa el ideal democrático?</a:t>
            </a:r>
            <a:endParaRPr lang="es-PE" sz="4400" dirty="0"/>
          </a:p>
        </p:txBody>
      </p:sp>
      <p:sp>
        <p:nvSpPr>
          <p:cNvPr id="3" name="Subtítulo 2"/>
          <p:cNvSpPr>
            <a:spLocks noGrp="1"/>
          </p:cNvSpPr>
          <p:nvPr>
            <p:ph type="subTitle" idx="1"/>
          </p:nvPr>
        </p:nvSpPr>
        <p:spPr>
          <a:xfrm>
            <a:off x="1524000" y="1730923"/>
            <a:ext cx="9144000" cy="2872409"/>
          </a:xfrm>
        </p:spPr>
        <p:txBody>
          <a:bodyPr>
            <a:noAutofit/>
          </a:bodyPr>
          <a:lstStyle/>
          <a:p>
            <a:pPr marL="457200" indent="-457200" algn="l">
              <a:buAutoNum type="alphaUcParenR"/>
            </a:pPr>
            <a:r>
              <a:rPr lang="es-PE" sz="3200" dirty="0" smtClean="0"/>
              <a:t>Un compromiso con la constitución que promueve el derecho a la vida, la libertad y la búsqueda de realización</a:t>
            </a:r>
          </a:p>
          <a:p>
            <a:pPr marL="457200" indent="-457200" algn="l">
              <a:buAutoNum type="alphaUcParenR"/>
            </a:pPr>
            <a:r>
              <a:rPr lang="es-PE" sz="3200" dirty="0" smtClean="0"/>
              <a:t>Que todos debemos formarnos para un escenario de deliberación social mediante redes sociales</a:t>
            </a:r>
          </a:p>
          <a:p>
            <a:pPr marL="457200" indent="-457200" algn="l">
              <a:buAutoNum type="alphaUcParenR"/>
            </a:pPr>
            <a:r>
              <a:rPr lang="es-PE" sz="3200" dirty="0" smtClean="0"/>
              <a:t>Que la competencia debe permitir el espacio para poder desafiar las leyes desde el libertinaje</a:t>
            </a:r>
          </a:p>
          <a:p>
            <a:pPr marL="457200" indent="-457200" algn="l">
              <a:buAutoNum type="alphaUcParenR"/>
            </a:pPr>
            <a:r>
              <a:rPr lang="es-PE" sz="3200" dirty="0" smtClean="0"/>
              <a:t>Representa la ilusión de que nos conformamos como sociedad en contra de nuestros instintos</a:t>
            </a:r>
            <a:endParaRPr lang="es-PE" sz="3200" dirty="0" smtClean="0"/>
          </a:p>
          <a:p>
            <a:pPr marL="457200" indent="-457200" algn="l">
              <a:buAutoNum type="alphaUcParenR"/>
            </a:pPr>
            <a:endParaRPr lang="es-PE" sz="3200" dirty="0" smtClean="0"/>
          </a:p>
        </p:txBody>
      </p:sp>
    </p:spTree>
    <p:extLst>
      <p:ext uri="{BB962C8B-B14F-4D97-AF65-F5344CB8AC3E}">
        <p14:creationId xmlns:p14="http://schemas.microsoft.com/office/powerpoint/2010/main" val="335458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62609" y="274224"/>
            <a:ext cx="10866782" cy="1581080"/>
          </a:xfrm>
        </p:spPr>
        <p:txBody>
          <a:bodyPr>
            <a:noAutofit/>
          </a:bodyPr>
          <a:lstStyle/>
          <a:p>
            <a:r>
              <a:rPr lang="es-PE" sz="4000" dirty="0" smtClean="0"/>
              <a:t>1- </a:t>
            </a:r>
            <a:r>
              <a:rPr lang="es-PE" sz="4000" dirty="0"/>
              <a:t>La teoría de </a:t>
            </a:r>
            <a:r>
              <a:rPr lang="es-PE" sz="4000" dirty="0" err="1"/>
              <a:t>Honneth</a:t>
            </a:r>
            <a:r>
              <a:rPr lang="es-PE" sz="4000" dirty="0"/>
              <a:t> </a:t>
            </a:r>
            <a:r>
              <a:rPr lang="es-PE" sz="4000" dirty="0" smtClean="0"/>
              <a:t>parte de la reconstrucción de la idea de una lucha por el reconocimiento de otro pensador: ¿de qué autor se trata?</a:t>
            </a:r>
            <a:endParaRPr lang="es-PE" sz="4000" dirty="0"/>
          </a:p>
        </p:txBody>
      </p:sp>
      <p:sp>
        <p:nvSpPr>
          <p:cNvPr id="3" name="Subtítulo 2"/>
          <p:cNvSpPr>
            <a:spLocks noGrp="1"/>
          </p:cNvSpPr>
          <p:nvPr>
            <p:ph type="subTitle" idx="1"/>
          </p:nvPr>
        </p:nvSpPr>
        <p:spPr>
          <a:xfrm>
            <a:off x="1683026" y="2531165"/>
            <a:ext cx="9144000" cy="2872409"/>
          </a:xfrm>
        </p:spPr>
        <p:txBody>
          <a:bodyPr>
            <a:noAutofit/>
          </a:bodyPr>
          <a:lstStyle/>
          <a:p>
            <a:pPr marL="457200" indent="-457200" algn="l">
              <a:buAutoNum type="alphaUcParenR"/>
            </a:pPr>
            <a:r>
              <a:rPr lang="es-PE" sz="3200" dirty="0" smtClean="0"/>
              <a:t>Aristóteles</a:t>
            </a:r>
            <a:endParaRPr lang="es-PE" sz="3200" dirty="0" smtClean="0"/>
          </a:p>
          <a:p>
            <a:pPr marL="457200" indent="-457200" algn="l">
              <a:buAutoNum type="alphaUcParenR"/>
            </a:pPr>
            <a:r>
              <a:rPr lang="es-PE" sz="3200" dirty="0" smtClean="0"/>
              <a:t>Platón</a:t>
            </a:r>
            <a:endParaRPr lang="es-PE" sz="3200" dirty="0" smtClean="0"/>
          </a:p>
          <a:p>
            <a:pPr marL="457200" indent="-457200" algn="l">
              <a:buAutoNum type="alphaUcParenR"/>
            </a:pPr>
            <a:r>
              <a:rPr lang="es-PE" sz="3200" dirty="0" smtClean="0"/>
              <a:t>Kant</a:t>
            </a:r>
            <a:endParaRPr lang="es-PE" sz="3200" dirty="0" smtClean="0"/>
          </a:p>
          <a:p>
            <a:pPr marL="457200" indent="-457200" algn="l">
              <a:buAutoNum type="alphaUcParenR"/>
            </a:pPr>
            <a:r>
              <a:rPr lang="es-PE" sz="3200" dirty="0" smtClean="0"/>
              <a:t>Hegel</a:t>
            </a:r>
            <a:endParaRPr lang="es-PE" sz="3200" dirty="0"/>
          </a:p>
        </p:txBody>
      </p:sp>
    </p:spTree>
    <p:extLst>
      <p:ext uri="{BB962C8B-B14F-4D97-AF65-F5344CB8AC3E}">
        <p14:creationId xmlns:p14="http://schemas.microsoft.com/office/powerpoint/2010/main" val="1623414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62609" y="357809"/>
            <a:ext cx="10866782" cy="1079105"/>
          </a:xfrm>
        </p:spPr>
        <p:txBody>
          <a:bodyPr>
            <a:noAutofit/>
          </a:bodyPr>
          <a:lstStyle/>
          <a:p>
            <a:r>
              <a:rPr lang="es-PE" sz="4400" dirty="0" smtClean="0"/>
              <a:t>8- ¿Cómo debe ser el acceso a la educación?</a:t>
            </a:r>
            <a:endParaRPr lang="es-PE" sz="4400" dirty="0"/>
          </a:p>
        </p:txBody>
      </p:sp>
      <p:sp>
        <p:nvSpPr>
          <p:cNvPr id="3" name="Subtítulo 2"/>
          <p:cNvSpPr>
            <a:spLocks noGrp="1"/>
          </p:cNvSpPr>
          <p:nvPr>
            <p:ph type="subTitle" idx="1"/>
          </p:nvPr>
        </p:nvSpPr>
        <p:spPr>
          <a:xfrm>
            <a:off x="1524000" y="2292626"/>
            <a:ext cx="9144000" cy="2872409"/>
          </a:xfrm>
        </p:spPr>
        <p:txBody>
          <a:bodyPr>
            <a:noAutofit/>
          </a:bodyPr>
          <a:lstStyle/>
          <a:p>
            <a:pPr marL="457200" indent="-457200" algn="l">
              <a:buAutoNum type="alphaUcParenR"/>
            </a:pPr>
            <a:r>
              <a:rPr lang="es-PE" sz="3200" dirty="0" smtClean="0"/>
              <a:t>Restringido</a:t>
            </a:r>
          </a:p>
          <a:p>
            <a:pPr marL="457200" indent="-457200" algn="l">
              <a:buAutoNum type="alphaUcParenR"/>
            </a:pPr>
            <a:r>
              <a:rPr lang="es-PE" sz="3200" dirty="0" smtClean="0"/>
              <a:t>Voluntario</a:t>
            </a:r>
          </a:p>
          <a:p>
            <a:pPr marL="457200" indent="-457200" algn="l">
              <a:buAutoNum type="alphaUcParenR"/>
            </a:pPr>
            <a:r>
              <a:rPr lang="es-PE" sz="3200" dirty="0" smtClean="0"/>
              <a:t>Universal y público</a:t>
            </a:r>
          </a:p>
          <a:p>
            <a:pPr marL="457200" indent="-457200" algn="l">
              <a:buAutoNum type="alphaUcParenR"/>
            </a:pPr>
            <a:r>
              <a:rPr lang="es-PE" sz="3200" dirty="0" smtClean="0"/>
              <a:t>Particular y privado</a:t>
            </a:r>
            <a:endParaRPr lang="es-PE" sz="3200" dirty="0" smtClean="0"/>
          </a:p>
          <a:p>
            <a:pPr marL="457200" indent="-457200" algn="l">
              <a:buAutoNum type="alphaUcParenR"/>
            </a:pPr>
            <a:endParaRPr lang="es-PE" sz="3200" dirty="0" smtClean="0"/>
          </a:p>
        </p:txBody>
      </p:sp>
    </p:spTree>
    <p:extLst>
      <p:ext uri="{BB962C8B-B14F-4D97-AF65-F5344CB8AC3E}">
        <p14:creationId xmlns:p14="http://schemas.microsoft.com/office/powerpoint/2010/main" val="2723217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62609" y="357809"/>
            <a:ext cx="10866782" cy="1736034"/>
          </a:xfrm>
        </p:spPr>
        <p:txBody>
          <a:bodyPr>
            <a:noAutofit/>
          </a:bodyPr>
          <a:lstStyle/>
          <a:p>
            <a:r>
              <a:rPr lang="es-PE" sz="4400" dirty="0"/>
              <a:t>9-¿Qué refiere J. Dewey en el epígrafe inicial del libro?</a:t>
            </a:r>
            <a:endParaRPr lang="es-PE" sz="4400" dirty="0"/>
          </a:p>
        </p:txBody>
      </p:sp>
      <p:sp>
        <p:nvSpPr>
          <p:cNvPr id="3" name="Subtítulo 2"/>
          <p:cNvSpPr>
            <a:spLocks noGrp="1"/>
          </p:cNvSpPr>
          <p:nvPr>
            <p:ph type="subTitle" idx="1"/>
          </p:nvPr>
        </p:nvSpPr>
        <p:spPr>
          <a:xfrm>
            <a:off x="1524000" y="2663687"/>
            <a:ext cx="9144000" cy="2872409"/>
          </a:xfrm>
        </p:spPr>
        <p:txBody>
          <a:bodyPr>
            <a:noAutofit/>
          </a:bodyPr>
          <a:lstStyle/>
          <a:p>
            <a:pPr marL="457200" indent="-457200" algn="l">
              <a:buAutoNum type="alphaUcParenR"/>
            </a:pPr>
            <a:r>
              <a:rPr lang="es-PE" sz="3200" dirty="0" smtClean="0"/>
              <a:t>Que la educación es un proceso imposible</a:t>
            </a:r>
          </a:p>
          <a:p>
            <a:pPr marL="457200" indent="-457200" algn="l">
              <a:buAutoNum type="alphaUcParenR"/>
            </a:pPr>
            <a:r>
              <a:rPr lang="es-PE" sz="3200" dirty="0" smtClean="0"/>
              <a:t>Que la democracia es posible sin educación</a:t>
            </a:r>
          </a:p>
          <a:p>
            <a:pPr marL="457200" indent="-457200" algn="l">
              <a:buAutoNum type="alphaUcParenR"/>
            </a:pPr>
            <a:r>
              <a:rPr lang="es-PE" sz="3200" dirty="0" smtClean="0"/>
              <a:t>Que la educación representa la construcción de una vida llena de significado</a:t>
            </a:r>
          </a:p>
          <a:p>
            <a:pPr marL="457200" indent="-457200" algn="l">
              <a:buAutoNum type="alphaUcParenR"/>
            </a:pPr>
            <a:r>
              <a:rPr lang="es-PE" sz="3200" dirty="0" smtClean="0"/>
              <a:t>Que la democracia debe exigir impuestos a la renta para todos </a:t>
            </a:r>
            <a:endParaRPr lang="es-PE" sz="3200" dirty="0" smtClean="0"/>
          </a:p>
        </p:txBody>
      </p:sp>
    </p:spTree>
    <p:extLst>
      <p:ext uri="{BB962C8B-B14F-4D97-AF65-F5344CB8AC3E}">
        <p14:creationId xmlns:p14="http://schemas.microsoft.com/office/powerpoint/2010/main" val="105414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62609" y="357809"/>
            <a:ext cx="10866782" cy="1736034"/>
          </a:xfrm>
        </p:spPr>
        <p:txBody>
          <a:bodyPr>
            <a:noAutofit/>
          </a:bodyPr>
          <a:lstStyle/>
          <a:p>
            <a:r>
              <a:rPr lang="es-PE" sz="4400" dirty="0" smtClean="0"/>
              <a:t>10- ¿Qué problema plantea una educación exclusivamente para la renta?</a:t>
            </a:r>
            <a:endParaRPr lang="es-PE" sz="4400" dirty="0"/>
          </a:p>
        </p:txBody>
      </p:sp>
      <p:sp>
        <p:nvSpPr>
          <p:cNvPr id="3" name="Subtítulo 2"/>
          <p:cNvSpPr>
            <a:spLocks noGrp="1"/>
          </p:cNvSpPr>
          <p:nvPr>
            <p:ph type="subTitle" idx="1"/>
          </p:nvPr>
        </p:nvSpPr>
        <p:spPr>
          <a:xfrm>
            <a:off x="1524000" y="2663687"/>
            <a:ext cx="9144000" cy="2872409"/>
          </a:xfrm>
        </p:spPr>
        <p:txBody>
          <a:bodyPr>
            <a:noAutofit/>
          </a:bodyPr>
          <a:lstStyle/>
          <a:p>
            <a:pPr marL="457200" indent="-457200" algn="l">
              <a:buAutoNum type="alphaUcParenR"/>
            </a:pPr>
            <a:r>
              <a:rPr lang="es-PE" sz="3200" dirty="0" smtClean="0"/>
              <a:t>Nos quita trabajo</a:t>
            </a:r>
          </a:p>
          <a:p>
            <a:pPr marL="457200" indent="-457200" algn="l">
              <a:buAutoNum type="alphaUcParenR"/>
            </a:pPr>
            <a:r>
              <a:rPr lang="es-PE" sz="3200" dirty="0" smtClean="0"/>
              <a:t>Nos abre el camino a las drogas</a:t>
            </a:r>
          </a:p>
          <a:p>
            <a:pPr marL="457200" indent="-457200" algn="l">
              <a:buAutoNum type="alphaUcParenR"/>
            </a:pPr>
            <a:r>
              <a:rPr lang="es-PE" sz="3200" dirty="0" smtClean="0"/>
              <a:t>Limita y reduce el significado pleno de educar</a:t>
            </a:r>
          </a:p>
          <a:p>
            <a:pPr marL="457200" indent="-457200" algn="l">
              <a:buAutoNum type="alphaUcParenR"/>
            </a:pPr>
            <a:r>
              <a:rPr lang="es-PE" sz="3200" dirty="0" smtClean="0"/>
              <a:t>Educa para una cultura de la supervivencia</a:t>
            </a:r>
            <a:endParaRPr lang="es-PE" sz="3200" dirty="0" smtClean="0"/>
          </a:p>
        </p:txBody>
      </p:sp>
    </p:spTree>
    <p:extLst>
      <p:ext uri="{BB962C8B-B14F-4D97-AF65-F5344CB8AC3E}">
        <p14:creationId xmlns:p14="http://schemas.microsoft.com/office/powerpoint/2010/main" val="3092930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62609" y="384313"/>
            <a:ext cx="10866782" cy="1099930"/>
          </a:xfrm>
        </p:spPr>
        <p:txBody>
          <a:bodyPr>
            <a:noAutofit/>
          </a:bodyPr>
          <a:lstStyle/>
          <a:p>
            <a:r>
              <a:rPr lang="es-PE" sz="4400" dirty="0"/>
              <a:t>2</a:t>
            </a:r>
            <a:r>
              <a:rPr lang="es-PE" sz="4400" dirty="0" smtClean="0"/>
              <a:t>- </a:t>
            </a:r>
            <a:r>
              <a:rPr lang="es-PE" sz="4400" dirty="0" smtClean="0"/>
              <a:t>¿Qué se entiende por “reconocimiento” en el texto revisado?</a:t>
            </a:r>
            <a:endParaRPr lang="es-PE" sz="4400" dirty="0"/>
          </a:p>
        </p:txBody>
      </p:sp>
      <p:sp>
        <p:nvSpPr>
          <p:cNvPr id="3" name="Subtítulo 2"/>
          <p:cNvSpPr>
            <a:spLocks noGrp="1"/>
          </p:cNvSpPr>
          <p:nvPr>
            <p:ph type="subTitle" idx="1"/>
          </p:nvPr>
        </p:nvSpPr>
        <p:spPr>
          <a:xfrm>
            <a:off x="1680117" y="1484243"/>
            <a:ext cx="9144000" cy="2565346"/>
          </a:xfrm>
        </p:spPr>
        <p:txBody>
          <a:bodyPr>
            <a:noAutofit/>
          </a:bodyPr>
          <a:lstStyle/>
          <a:p>
            <a:pPr marL="457200" indent="-457200" algn="l">
              <a:buAutoNum type="alphaUcParenR"/>
            </a:pPr>
            <a:r>
              <a:rPr lang="es-PE" sz="4400" dirty="0" smtClean="0"/>
              <a:t>Cuando una tropa se encarga de identificar el terreno.</a:t>
            </a:r>
            <a:endParaRPr lang="es-PE" sz="4400" dirty="0" smtClean="0"/>
          </a:p>
          <a:p>
            <a:pPr marL="457200" indent="-457200" algn="l">
              <a:buAutoNum type="alphaUcParenR"/>
            </a:pPr>
            <a:r>
              <a:rPr lang="es-PE" sz="4400" dirty="0" smtClean="0"/>
              <a:t>Un proceso en las relaciones humanas de afirmación mutua</a:t>
            </a:r>
            <a:endParaRPr lang="es-PE" sz="4400" dirty="0" smtClean="0"/>
          </a:p>
          <a:p>
            <a:pPr marL="457200" indent="-457200" algn="l">
              <a:buAutoNum type="alphaUcParenR"/>
            </a:pPr>
            <a:r>
              <a:rPr lang="es-PE" sz="4400" dirty="0" smtClean="0"/>
              <a:t>Un mecanismo social de los mamíferos.</a:t>
            </a:r>
            <a:endParaRPr lang="es-PE" sz="4400" dirty="0" smtClean="0"/>
          </a:p>
          <a:p>
            <a:pPr marL="457200" indent="-457200" algn="l">
              <a:buAutoNum type="alphaUcParenR"/>
            </a:pPr>
            <a:r>
              <a:rPr lang="es-PE" sz="4400" dirty="0" smtClean="0"/>
              <a:t>Una repetición del producto cognitivo.</a:t>
            </a:r>
            <a:endParaRPr lang="es-PE" sz="4400" dirty="0"/>
          </a:p>
        </p:txBody>
      </p:sp>
    </p:spTree>
    <p:extLst>
      <p:ext uri="{BB962C8B-B14F-4D97-AF65-F5344CB8AC3E}">
        <p14:creationId xmlns:p14="http://schemas.microsoft.com/office/powerpoint/2010/main" val="2508767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62609" y="781879"/>
            <a:ext cx="10866782" cy="1099930"/>
          </a:xfrm>
        </p:spPr>
        <p:txBody>
          <a:bodyPr>
            <a:noAutofit/>
          </a:bodyPr>
          <a:lstStyle/>
          <a:p>
            <a:r>
              <a:rPr lang="es-PE" sz="4400" dirty="0" smtClean="0"/>
              <a:t>3- </a:t>
            </a:r>
            <a:r>
              <a:rPr lang="es-PE" sz="4400" dirty="0" smtClean="0"/>
              <a:t>¿Qué requerimiento surge </a:t>
            </a:r>
            <a:r>
              <a:rPr lang="es-PE" sz="4400" dirty="0" smtClean="0"/>
              <a:t>para el reconocimiento </a:t>
            </a:r>
            <a:r>
              <a:rPr lang="es-PE" sz="4400" dirty="0" smtClean="0"/>
              <a:t>en el contexto de la ética del discurso?</a:t>
            </a:r>
            <a:endParaRPr lang="es-PE" sz="4400" dirty="0"/>
          </a:p>
        </p:txBody>
      </p:sp>
      <p:sp>
        <p:nvSpPr>
          <p:cNvPr id="3" name="Subtítulo 2"/>
          <p:cNvSpPr>
            <a:spLocks noGrp="1"/>
          </p:cNvSpPr>
          <p:nvPr>
            <p:ph type="subTitle" idx="1"/>
          </p:nvPr>
        </p:nvSpPr>
        <p:spPr>
          <a:xfrm>
            <a:off x="1524000" y="2439370"/>
            <a:ext cx="9144000" cy="2400259"/>
          </a:xfrm>
        </p:spPr>
        <p:txBody>
          <a:bodyPr>
            <a:noAutofit/>
          </a:bodyPr>
          <a:lstStyle/>
          <a:p>
            <a:pPr marL="457200" indent="-457200" algn="l">
              <a:buAutoNum type="alphaUcParenR"/>
            </a:pPr>
            <a:r>
              <a:rPr lang="es-PE" sz="3600" dirty="0" smtClean="0"/>
              <a:t>Tolerancia, cuando estemos de acuerdo, o cuando no estemos en desacuerdo.</a:t>
            </a:r>
          </a:p>
          <a:p>
            <a:pPr marL="457200" indent="-457200" algn="l">
              <a:buAutoNum type="alphaUcParenR"/>
            </a:pPr>
            <a:r>
              <a:rPr lang="es-PE" sz="3600" dirty="0" smtClean="0"/>
              <a:t>Respeto, tanto por la particularidad, como de la igualdad de todas las personas.</a:t>
            </a:r>
          </a:p>
          <a:p>
            <a:pPr marL="457200" indent="-457200" algn="l">
              <a:buAutoNum type="alphaUcParenR"/>
            </a:pPr>
            <a:r>
              <a:rPr lang="es-PE" sz="3600" dirty="0" smtClean="0"/>
              <a:t>Implacabilidad, para los que piensan distinto.</a:t>
            </a:r>
          </a:p>
          <a:p>
            <a:pPr marL="457200" indent="-457200" algn="l">
              <a:buAutoNum type="alphaUcParenR"/>
            </a:pPr>
            <a:r>
              <a:rPr lang="es-PE" sz="3600" dirty="0" smtClean="0"/>
              <a:t>Conocimiento, para sujetar el discurso y lo ético a la razón. </a:t>
            </a:r>
            <a:endParaRPr lang="es-PE" sz="3600" dirty="0"/>
          </a:p>
        </p:txBody>
      </p:sp>
      <p:pic>
        <p:nvPicPr>
          <p:cNvPr id="4" name="Imagen 3"/>
          <p:cNvPicPr>
            <a:picLocks noChangeAspect="1"/>
          </p:cNvPicPr>
          <p:nvPr/>
        </p:nvPicPr>
        <p:blipFill>
          <a:blip r:embed="rId2"/>
          <a:stretch>
            <a:fillRect/>
          </a:stretch>
        </p:blipFill>
        <p:spPr>
          <a:xfrm flipH="1">
            <a:off x="11708779" y="398394"/>
            <a:ext cx="89210" cy="1664202"/>
          </a:xfrm>
          <a:prstGeom prst="rect">
            <a:avLst/>
          </a:prstGeom>
        </p:spPr>
      </p:pic>
    </p:spTree>
    <p:extLst>
      <p:ext uri="{BB962C8B-B14F-4D97-AF65-F5344CB8AC3E}">
        <p14:creationId xmlns:p14="http://schemas.microsoft.com/office/powerpoint/2010/main" val="4293510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62609" y="893068"/>
            <a:ext cx="10866782" cy="649356"/>
          </a:xfrm>
        </p:spPr>
        <p:txBody>
          <a:bodyPr>
            <a:noAutofit/>
          </a:bodyPr>
          <a:lstStyle/>
          <a:p>
            <a:r>
              <a:rPr lang="es-PE" sz="4400" dirty="0" smtClean="0"/>
              <a:t>4- ¿el Reconocimiento tiene un concepto único?</a:t>
            </a:r>
            <a:endParaRPr lang="es-PE" sz="4400" dirty="0"/>
          </a:p>
        </p:txBody>
      </p:sp>
      <p:sp>
        <p:nvSpPr>
          <p:cNvPr id="3" name="Subtítulo 2"/>
          <p:cNvSpPr>
            <a:spLocks noGrp="1"/>
          </p:cNvSpPr>
          <p:nvPr>
            <p:ph type="subTitle" idx="1"/>
          </p:nvPr>
        </p:nvSpPr>
        <p:spPr>
          <a:xfrm>
            <a:off x="1524000" y="1881809"/>
            <a:ext cx="9144000" cy="2872409"/>
          </a:xfrm>
        </p:spPr>
        <p:txBody>
          <a:bodyPr>
            <a:noAutofit/>
          </a:bodyPr>
          <a:lstStyle/>
          <a:p>
            <a:pPr marL="457200" indent="-457200" algn="l">
              <a:buAutoNum type="alphaUcParenR"/>
            </a:pPr>
            <a:r>
              <a:rPr lang="es-PE" sz="4400" dirty="0" smtClean="0"/>
              <a:t> </a:t>
            </a:r>
            <a:r>
              <a:rPr lang="es-PE" sz="4400" dirty="0" smtClean="0"/>
              <a:t>Si, porque las palabras son unívocas.</a:t>
            </a:r>
            <a:endParaRPr lang="es-PE" sz="4400" dirty="0" smtClean="0"/>
          </a:p>
          <a:p>
            <a:pPr marL="457200" indent="-457200" algn="l">
              <a:buAutoNum type="alphaUcParenR"/>
            </a:pPr>
            <a:r>
              <a:rPr lang="es-PE" sz="4400" dirty="0" smtClean="0"/>
              <a:t>No, porque en distintos contextos significa cosas distintas.</a:t>
            </a:r>
            <a:endParaRPr lang="es-PE" sz="4400" dirty="0" smtClean="0"/>
          </a:p>
          <a:p>
            <a:pPr marL="457200" indent="-457200" algn="l">
              <a:buAutoNum type="alphaUcParenR"/>
            </a:pPr>
            <a:r>
              <a:rPr lang="es-PE" sz="4400" dirty="0" smtClean="0"/>
              <a:t>Si, porque la teoría necesita principios.</a:t>
            </a:r>
            <a:endParaRPr lang="es-PE" sz="4400" dirty="0" smtClean="0"/>
          </a:p>
          <a:p>
            <a:pPr marL="457200" indent="-457200" algn="l">
              <a:buAutoNum type="alphaUcParenR"/>
            </a:pPr>
            <a:r>
              <a:rPr lang="es-PE" sz="4400" dirty="0" smtClean="0"/>
              <a:t>No, porque las palabras son equívocas.</a:t>
            </a:r>
            <a:endParaRPr lang="es-PE" sz="4400" dirty="0"/>
          </a:p>
        </p:txBody>
      </p:sp>
    </p:spTree>
    <p:extLst>
      <p:ext uri="{BB962C8B-B14F-4D97-AF65-F5344CB8AC3E}">
        <p14:creationId xmlns:p14="http://schemas.microsoft.com/office/powerpoint/2010/main" val="285310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75672" y="500892"/>
            <a:ext cx="10866782" cy="825190"/>
          </a:xfrm>
        </p:spPr>
        <p:txBody>
          <a:bodyPr>
            <a:noAutofit/>
          </a:bodyPr>
          <a:lstStyle/>
          <a:p>
            <a:r>
              <a:rPr lang="es-PE" sz="4400" dirty="0" smtClean="0"/>
              <a:t>5- </a:t>
            </a:r>
            <a:r>
              <a:rPr lang="es-PE" sz="4400" dirty="0" smtClean="0"/>
              <a:t>¿Qué relación hay entre los individuos y la sociedad?</a:t>
            </a:r>
            <a:endParaRPr lang="es-PE" sz="4400" dirty="0"/>
          </a:p>
        </p:txBody>
      </p:sp>
      <p:sp>
        <p:nvSpPr>
          <p:cNvPr id="3" name="Subtítulo 2"/>
          <p:cNvSpPr>
            <a:spLocks noGrp="1"/>
          </p:cNvSpPr>
          <p:nvPr>
            <p:ph type="subTitle" idx="1"/>
          </p:nvPr>
        </p:nvSpPr>
        <p:spPr>
          <a:xfrm>
            <a:off x="1537063" y="1326082"/>
            <a:ext cx="9144000" cy="2872409"/>
          </a:xfrm>
        </p:spPr>
        <p:txBody>
          <a:bodyPr>
            <a:noAutofit/>
          </a:bodyPr>
          <a:lstStyle/>
          <a:p>
            <a:pPr marL="457200" indent="-457200" algn="l">
              <a:buAutoNum type="alphaUcParenR"/>
            </a:pPr>
            <a:r>
              <a:rPr lang="es-PE" sz="3600" dirty="0" smtClean="0"/>
              <a:t> </a:t>
            </a:r>
            <a:r>
              <a:rPr lang="es-PE" sz="3600" dirty="0" smtClean="0"/>
              <a:t>Nuestra consciencia es intersubjetiva. No es </a:t>
            </a:r>
            <a:r>
              <a:rPr lang="es-PE" sz="3600" dirty="0" err="1" smtClean="0"/>
              <a:t>monológica</a:t>
            </a:r>
            <a:r>
              <a:rPr lang="es-PE" sz="3600" dirty="0" smtClean="0"/>
              <a:t>, sino dialógica.</a:t>
            </a:r>
            <a:endParaRPr lang="es-PE" sz="3600" dirty="0" smtClean="0"/>
          </a:p>
          <a:p>
            <a:pPr marL="457200" indent="-457200" algn="l">
              <a:buAutoNum type="alphaUcParenR"/>
            </a:pPr>
            <a:r>
              <a:rPr lang="es-PE" sz="3600" dirty="0" smtClean="0"/>
              <a:t>Nuestra mente es monista. Es </a:t>
            </a:r>
            <a:r>
              <a:rPr lang="es-PE" sz="3600" dirty="0" err="1" smtClean="0"/>
              <a:t>monologíca</a:t>
            </a:r>
            <a:r>
              <a:rPr lang="es-PE" sz="3600" dirty="0" smtClean="0"/>
              <a:t> y anhela absolutos.</a:t>
            </a:r>
            <a:endParaRPr lang="es-PE" sz="3600" dirty="0" smtClean="0"/>
          </a:p>
          <a:p>
            <a:pPr marL="457200" indent="-457200" algn="l">
              <a:buAutoNum type="alphaUcParenR"/>
            </a:pPr>
            <a:r>
              <a:rPr lang="es-PE" sz="3600" dirty="0" smtClean="0"/>
              <a:t>El individuo pertenece a la sociedad solo en la teoría. En la práctica, la sociedad pertenece al individuo. </a:t>
            </a:r>
            <a:endParaRPr lang="es-PE" sz="3600" dirty="0" smtClean="0"/>
          </a:p>
          <a:p>
            <a:pPr marL="457200" indent="-457200" algn="l">
              <a:buAutoNum type="alphaUcParenR"/>
            </a:pPr>
            <a:r>
              <a:rPr lang="es-PE" sz="3600" dirty="0" smtClean="0"/>
              <a:t>Hay una relación </a:t>
            </a:r>
            <a:r>
              <a:rPr lang="es-PE" sz="3600" dirty="0" err="1" smtClean="0"/>
              <a:t>trialógica</a:t>
            </a:r>
            <a:r>
              <a:rPr lang="es-PE" sz="3600" dirty="0" smtClean="0"/>
              <a:t> entre ciudadano, estado e iglesia.</a:t>
            </a:r>
            <a:endParaRPr lang="es-PE" sz="3600" dirty="0"/>
          </a:p>
        </p:txBody>
      </p:sp>
    </p:spTree>
    <p:extLst>
      <p:ext uri="{BB962C8B-B14F-4D97-AF65-F5344CB8AC3E}">
        <p14:creationId xmlns:p14="http://schemas.microsoft.com/office/powerpoint/2010/main" val="2414299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62609" y="357809"/>
            <a:ext cx="10866782" cy="1736034"/>
          </a:xfrm>
        </p:spPr>
        <p:txBody>
          <a:bodyPr>
            <a:noAutofit/>
          </a:bodyPr>
          <a:lstStyle/>
          <a:p>
            <a:r>
              <a:rPr lang="es-PE" sz="4400" dirty="0" smtClean="0"/>
              <a:t>6- </a:t>
            </a:r>
            <a:r>
              <a:rPr lang="es-PE" sz="4400" dirty="0" smtClean="0"/>
              <a:t>En la “</a:t>
            </a:r>
            <a:r>
              <a:rPr lang="es-PE" sz="4400" i="1" dirty="0" smtClean="0"/>
              <a:t>Filosofía del derecho”</a:t>
            </a:r>
            <a:r>
              <a:rPr lang="es-PE" sz="4400" dirty="0" smtClean="0"/>
              <a:t> de (</a:t>
            </a:r>
            <a:r>
              <a:rPr lang="es-PE" sz="4400" dirty="0" smtClean="0">
                <a:solidFill>
                  <a:schemeClr val="bg1">
                    <a:lumMod val="85000"/>
                  </a:schemeClr>
                </a:solidFill>
              </a:rPr>
              <a:t>1era pregunta</a:t>
            </a:r>
            <a:r>
              <a:rPr lang="es-PE" sz="4400" dirty="0" smtClean="0"/>
              <a:t>) se introduce una separación de tres tipos de reconocimiento.</a:t>
            </a:r>
            <a:endParaRPr lang="es-PE" sz="4400" dirty="0"/>
          </a:p>
        </p:txBody>
      </p:sp>
      <p:sp>
        <p:nvSpPr>
          <p:cNvPr id="3" name="Subtítulo 2"/>
          <p:cNvSpPr>
            <a:spLocks noGrp="1"/>
          </p:cNvSpPr>
          <p:nvPr>
            <p:ph type="subTitle" idx="1"/>
          </p:nvPr>
        </p:nvSpPr>
        <p:spPr>
          <a:xfrm>
            <a:off x="1524000" y="2796209"/>
            <a:ext cx="9144000" cy="2872409"/>
          </a:xfrm>
        </p:spPr>
        <p:txBody>
          <a:bodyPr>
            <a:noAutofit/>
          </a:bodyPr>
          <a:lstStyle/>
          <a:p>
            <a:pPr marL="457200" indent="-457200" algn="l">
              <a:buAutoNum type="alphaUcParenR"/>
            </a:pPr>
            <a:r>
              <a:rPr lang="es-PE" sz="3200" dirty="0" smtClean="0"/>
              <a:t>Derecho natural, derecho civil y derecho universal.</a:t>
            </a:r>
            <a:endParaRPr lang="es-PE" sz="3200" dirty="0" smtClean="0"/>
          </a:p>
          <a:p>
            <a:pPr marL="457200" indent="-457200" algn="l">
              <a:buAutoNum type="alphaUcParenR"/>
            </a:pPr>
            <a:r>
              <a:rPr lang="es-PE" sz="3200" dirty="0" smtClean="0"/>
              <a:t>Persona, adulto, ciudadano.</a:t>
            </a:r>
            <a:endParaRPr lang="es-PE" sz="3200" dirty="0" smtClean="0"/>
          </a:p>
          <a:p>
            <a:pPr marL="457200" indent="-457200" algn="l">
              <a:buAutoNum type="alphaUcParenR"/>
            </a:pPr>
            <a:r>
              <a:rPr lang="es-PE" sz="3200" dirty="0" smtClean="0"/>
              <a:t>Familia, sociedad civil y estado.</a:t>
            </a:r>
            <a:endParaRPr lang="es-PE" sz="3200" dirty="0" smtClean="0"/>
          </a:p>
          <a:p>
            <a:pPr marL="457200" indent="-457200" algn="l">
              <a:buFont typeface="Arial" panose="020B0604020202020204" pitchFamily="34" charset="0"/>
              <a:buAutoNum type="alphaUcParenR"/>
            </a:pPr>
            <a:r>
              <a:rPr lang="es-PE" sz="3200" dirty="0" smtClean="0"/>
              <a:t> </a:t>
            </a:r>
            <a:r>
              <a:rPr lang="es-PE" sz="3200" dirty="0" smtClean="0"/>
              <a:t>Discursivo, Nominal y Metafísico.</a:t>
            </a:r>
            <a:endParaRPr lang="es-PE" sz="3200" dirty="0" smtClean="0"/>
          </a:p>
          <a:p>
            <a:pPr algn="l"/>
            <a:endParaRPr lang="es-PE" sz="3200" dirty="0"/>
          </a:p>
        </p:txBody>
      </p:sp>
    </p:spTree>
    <p:extLst>
      <p:ext uri="{BB962C8B-B14F-4D97-AF65-F5344CB8AC3E}">
        <p14:creationId xmlns:p14="http://schemas.microsoft.com/office/powerpoint/2010/main" val="2060391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62609" y="1272209"/>
            <a:ext cx="10866782" cy="1736034"/>
          </a:xfrm>
          <a:solidFill>
            <a:schemeClr val="bg1"/>
          </a:solidFill>
        </p:spPr>
        <p:txBody>
          <a:bodyPr>
            <a:noAutofit/>
          </a:bodyPr>
          <a:lstStyle/>
          <a:p>
            <a:r>
              <a:rPr lang="es-PE" sz="4400" dirty="0" smtClean="0"/>
              <a:t>7- </a:t>
            </a:r>
            <a:r>
              <a:rPr lang="es-PE" sz="4400" dirty="0" smtClean="0"/>
              <a:t>¿Qué núcleo tienen las ofensas morales? (</a:t>
            </a:r>
            <a:r>
              <a:rPr lang="es-PE" sz="4400" dirty="0" smtClean="0">
                <a:solidFill>
                  <a:schemeClr val="bg1">
                    <a:lumMod val="85000"/>
                  </a:schemeClr>
                </a:solidFill>
              </a:rPr>
              <a:t>privar de seguridad, menospreciar la responsabilidad moral de las personas, faltas de respeto</a:t>
            </a:r>
            <a:r>
              <a:rPr lang="es-PE" sz="4400" dirty="0" smtClean="0"/>
              <a:t>)</a:t>
            </a:r>
            <a:endParaRPr lang="es-PE" sz="4400" dirty="0"/>
          </a:p>
        </p:txBody>
      </p:sp>
      <p:sp>
        <p:nvSpPr>
          <p:cNvPr id="3" name="Subtítulo 2"/>
          <p:cNvSpPr>
            <a:spLocks noGrp="1"/>
          </p:cNvSpPr>
          <p:nvPr>
            <p:ph type="subTitle" idx="1"/>
          </p:nvPr>
        </p:nvSpPr>
        <p:spPr>
          <a:xfrm>
            <a:off x="1524000" y="3546660"/>
            <a:ext cx="9144000" cy="2872409"/>
          </a:xfrm>
        </p:spPr>
        <p:txBody>
          <a:bodyPr>
            <a:noAutofit/>
          </a:bodyPr>
          <a:lstStyle/>
          <a:p>
            <a:pPr marL="457200" indent="-457200" algn="l">
              <a:buAutoNum type="alphaUcParenR"/>
            </a:pPr>
            <a:r>
              <a:rPr lang="es-PE" sz="3200" dirty="0" smtClean="0"/>
              <a:t>Afirmación del reconocimiento.</a:t>
            </a:r>
          </a:p>
          <a:p>
            <a:pPr marL="457200" indent="-457200" algn="l">
              <a:buAutoNum type="alphaUcParenR"/>
            </a:pPr>
            <a:r>
              <a:rPr lang="es-PE" sz="3200" dirty="0" smtClean="0"/>
              <a:t>Reconocimiento de la negación.</a:t>
            </a:r>
          </a:p>
          <a:p>
            <a:pPr marL="457200" indent="-457200" algn="l">
              <a:buAutoNum type="alphaUcParenR"/>
            </a:pPr>
            <a:r>
              <a:rPr lang="es-PE" sz="3200" dirty="0" smtClean="0"/>
              <a:t>Negación del reconocimiento.</a:t>
            </a:r>
          </a:p>
          <a:p>
            <a:pPr marL="457200" indent="-457200" algn="l">
              <a:buAutoNum type="alphaUcParenR"/>
            </a:pPr>
            <a:r>
              <a:rPr lang="es-PE" sz="3200" dirty="0" smtClean="0"/>
              <a:t>Conocimiento de la reafirmación.</a:t>
            </a:r>
            <a:endParaRPr lang="es-PE" sz="3200" dirty="0" smtClean="0"/>
          </a:p>
        </p:txBody>
      </p:sp>
    </p:spTree>
    <p:extLst>
      <p:ext uri="{BB962C8B-B14F-4D97-AF65-F5344CB8AC3E}">
        <p14:creationId xmlns:p14="http://schemas.microsoft.com/office/powerpoint/2010/main" val="1941504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62609" y="357809"/>
            <a:ext cx="10866782" cy="1736034"/>
          </a:xfrm>
        </p:spPr>
        <p:txBody>
          <a:bodyPr>
            <a:noAutofit/>
          </a:bodyPr>
          <a:lstStyle/>
          <a:p>
            <a:r>
              <a:rPr lang="es-PE" sz="4400" dirty="0" smtClean="0"/>
              <a:t>8- </a:t>
            </a:r>
            <a:r>
              <a:rPr lang="es-PE" sz="4400" dirty="0" smtClean="0"/>
              <a:t>Los seres humanos necesitamos del reconocimiento de nuestros derechos y capacidades…</a:t>
            </a:r>
            <a:endParaRPr lang="es-PE" sz="4400" dirty="0"/>
          </a:p>
        </p:txBody>
      </p:sp>
      <p:sp>
        <p:nvSpPr>
          <p:cNvPr id="3" name="Subtítulo 2"/>
          <p:cNvSpPr>
            <a:spLocks noGrp="1"/>
          </p:cNvSpPr>
          <p:nvPr>
            <p:ph type="subTitle" idx="1"/>
          </p:nvPr>
        </p:nvSpPr>
        <p:spPr>
          <a:xfrm>
            <a:off x="1524000" y="2566946"/>
            <a:ext cx="9144000" cy="2872409"/>
          </a:xfrm>
        </p:spPr>
        <p:txBody>
          <a:bodyPr>
            <a:noAutofit/>
          </a:bodyPr>
          <a:lstStyle/>
          <a:p>
            <a:pPr marL="457200" indent="-457200" algn="l">
              <a:buAutoNum type="alphaUcParenR"/>
            </a:pPr>
            <a:r>
              <a:rPr lang="es-PE" sz="3600" dirty="0" smtClean="0"/>
              <a:t>… Para tener una autoestima saludable</a:t>
            </a:r>
          </a:p>
          <a:p>
            <a:pPr marL="457200" indent="-457200" algn="l">
              <a:buAutoNum type="alphaUcParenR"/>
            </a:pPr>
            <a:r>
              <a:rPr lang="es-PE" sz="3600" dirty="0" smtClean="0"/>
              <a:t>… Para relacionarse consigo mismos adecuadamente.</a:t>
            </a:r>
          </a:p>
          <a:p>
            <a:pPr marL="457200" indent="-457200" algn="l">
              <a:buAutoNum type="alphaUcParenR"/>
            </a:pPr>
            <a:r>
              <a:rPr lang="es-PE" sz="3600" dirty="0" smtClean="0"/>
              <a:t>… Para relacionarse con otros de buena manera </a:t>
            </a:r>
            <a:endParaRPr lang="es-PE" sz="3600" dirty="0" smtClean="0"/>
          </a:p>
          <a:p>
            <a:pPr marL="457200" indent="-457200" algn="l">
              <a:buAutoNum type="alphaUcParenR"/>
            </a:pPr>
            <a:r>
              <a:rPr lang="es-PE" sz="3600" dirty="0" smtClean="0"/>
              <a:t>Todas las anteriores. </a:t>
            </a:r>
          </a:p>
        </p:txBody>
      </p:sp>
    </p:spTree>
    <p:extLst>
      <p:ext uri="{BB962C8B-B14F-4D97-AF65-F5344CB8AC3E}">
        <p14:creationId xmlns:p14="http://schemas.microsoft.com/office/powerpoint/2010/main" val="230799472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993</TotalTime>
  <Words>931</Words>
  <Application>Microsoft Office PowerPoint</Application>
  <PresentationFormat>Panorámica</PresentationFormat>
  <Paragraphs>103</Paragraphs>
  <Slides>22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Arial</vt:lpstr>
      <vt:lpstr>Calibri</vt:lpstr>
      <vt:lpstr>Calibri Light</vt:lpstr>
      <vt:lpstr>Tema de Office</vt:lpstr>
      <vt:lpstr>Presentación de PowerPoint</vt:lpstr>
      <vt:lpstr>1- La teoría de Honneth parte de la reconstrucción de la idea de una lucha por el reconocimiento de otro pensador: ¿de qué autor se trata?</vt:lpstr>
      <vt:lpstr>2- ¿Qué se entiende por “reconocimiento” en el texto revisado?</vt:lpstr>
      <vt:lpstr>3- ¿Qué requerimiento surge para el reconocimiento en el contexto de la ética del discurso?</vt:lpstr>
      <vt:lpstr>4- ¿el Reconocimiento tiene un concepto único?</vt:lpstr>
      <vt:lpstr>5- ¿Qué relación hay entre los individuos y la sociedad?</vt:lpstr>
      <vt:lpstr>6- En la “Filosofía del derecho” de (1era pregunta) se introduce una separación de tres tipos de reconocimiento.</vt:lpstr>
      <vt:lpstr>7- ¿Qué núcleo tienen las ofensas morales? (privar de seguridad, menospreciar la responsabilidad moral de las personas, faltas de respeto)</vt:lpstr>
      <vt:lpstr>8- Los seres humanos necesitamos del reconocimiento de nuestros derechos y capacidades…</vt:lpstr>
      <vt:lpstr>9- ¿Qué supone el reconocimiento del respeto?</vt:lpstr>
      <vt:lpstr>10- ¿El respeto y el reconocimiento nos conducen a una obligación moral?</vt:lpstr>
      <vt:lpstr>Presentación de PowerPoint</vt:lpstr>
      <vt:lpstr>1- ¿De qué crisis habla Nussbaum?</vt:lpstr>
      <vt:lpstr>2- ¿En qué consiste la propuesta educativa de Tagore, que Nussbaum rescata?</vt:lpstr>
      <vt:lpstr>3- ¿Qué relevancia tiene la educación?</vt:lpstr>
      <vt:lpstr>4- La postura de Nussbaum respecto a la educación técnica para la renta es la siguiente:</vt:lpstr>
      <vt:lpstr>5- La educación del desarrollo humano tiene un compromiso con…</vt:lpstr>
      <vt:lpstr>6- ¿La educación SOLO debe enfocarse en lo racional?</vt:lpstr>
      <vt:lpstr>7- ¿Qué representa el ideal democrático?</vt:lpstr>
      <vt:lpstr>8- ¿Cómo debe ser el acceso a la educación?</vt:lpstr>
      <vt:lpstr>9-¿Qué refiere J. Dewey en el epígrafe inicial del libro?</vt:lpstr>
      <vt:lpstr>10- ¿Qué problema plantea una educación exclusivamente para la renta?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Fernando García Alcalá</dc:creator>
  <cp:lastModifiedBy>Fernando García Alcalá</cp:lastModifiedBy>
  <cp:revision>32</cp:revision>
  <dcterms:created xsi:type="dcterms:W3CDTF">2024-06-11T16:55:11Z</dcterms:created>
  <dcterms:modified xsi:type="dcterms:W3CDTF">2024-07-07T18:26:30Z</dcterms:modified>
</cp:coreProperties>
</file>