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8" r:id="rId5"/>
    <p:sldId id="268" r:id="rId6"/>
    <p:sldId id="273" r:id="rId7"/>
    <p:sldId id="274" r:id="rId8"/>
    <p:sldId id="275" r:id="rId9"/>
    <p:sldId id="276" r:id="rId10"/>
    <p:sldId id="277" r:id="rId11"/>
    <p:sldId id="267" r:id="rId12"/>
    <p:sldId id="269" r:id="rId13"/>
    <p:sldId id="258" r:id="rId14"/>
    <p:sldId id="259" r:id="rId15"/>
    <p:sldId id="260" r:id="rId16"/>
    <p:sldId id="261" r:id="rId17"/>
    <p:sldId id="263" r:id="rId18"/>
    <p:sldId id="264" r:id="rId19"/>
    <p:sldId id="265" r:id="rId20"/>
    <p:sldId id="262" r:id="rId21"/>
    <p:sldId id="266" r:id="rId22"/>
    <p:sldId id="279" r:id="rId23"/>
    <p:sldId id="270" r:id="rId24"/>
    <p:sldId id="280" r:id="rId25"/>
    <p:sldId id="271" r:id="rId26"/>
    <p:sldId id="282" r:id="rId27"/>
    <p:sldId id="283" r:id="rId28"/>
    <p:sldId id="284" r:id="rId29"/>
    <p:sldId id="285" r:id="rId30"/>
    <p:sldId id="286" r:id="rId31"/>
    <p:sldId id="287" r:id="rId32"/>
    <p:sldId id="272"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3E7"/>
    <a:srgbClr val="CE7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2" autoAdjust="0"/>
    <p:restoredTop sz="94660"/>
  </p:normalViewPr>
  <p:slideViewPr>
    <p:cSldViewPr snapToGrid="0">
      <p:cViewPr varScale="1">
        <p:scale>
          <a:sx n="73" d="100"/>
          <a:sy n="73"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28071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3556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04517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1250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0A92B4E-F7E8-4F77-9540-EB0453D253ED}"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89503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0A92B4E-F7E8-4F77-9540-EB0453D253ED}" type="datetimeFigureOut">
              <a:rPr lang="es-PE" smtClean="0"/>
              <a:t>13/08/2019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8430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0A92B4E-F7E8-4F77-9540-EB0453D253ED}" type="datetimeFigureOut">
              <a:rPr lang="es-PE" smtClean="0"/>
              <a:t>13/08/2019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0246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0A92B4E-F7E8-4F77-9540-EB0453D253ED}" type="datetimeFigureOut">
              <a:rPr lang="es-PE" smtClean="0"/>
              <a:t>13/08/2019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93518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0A92B4E-F7E8-4F77-9540-EB0453D253ED}" type="datetimeFigureOut">
              <a:rPr lang="es-PE" smtClean="0"/>
              <a:t>13/08/2019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91488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13/08/2019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30402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13/08/2019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12796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2B4E-F7E8-4F77-9540-EB0453D253ED}" type="datetimeFigureOut">
              <a:rPr lang="es-PE" smtClean="0"/>
              <a:t>13/08/2019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27446-5882-461B-B40E-EFA8AF322612}" type="slidenum">
              <a:rPr lang="es-PE" smtClean="0"/>
              <a:t>‹Nº›</a:t>
            </a:fld>
            <a:endParaRPr lang="es-PE"/>
          </a:p>
        </p:txBody>
      </p:sp>
    </p:spTree>
    <p:extLst>
      <p:ext uri="{BB962C8B-B14F-4D97-AF65-F5344CB8AC3E}">
        <p14:creationId xmlns:p14="http://schemas.microsoft.com/office/powerpoint/2010/main" val="242975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954631"/>
          </a:xfrm>
        </p:spPr>
        <p:txBody>
          <a:bodyPr>
            <a:noAutofit/>
          </a:bodyPr>
          <a:lstStyle/>
          <a:p>
            <a:r>
              <a:rPr lang="es-PE" sz="7200" b="1" dirty="0" smtClean="0">
                <a:solidFill>
                  <a:schemeClr val="bg1"/>
                </a:solidFill>
              </a:rPr>
              <a:t>Judith Butler</a:t>
            </a:r>
            <a:endParaRPr lang="es-PE" sz="7200" b="1" dirty="0">
              <a:solidFill>
                <a:schemeClr val="bg1"/>
              </a:solidFill>
            </a:endParaRPr>
          </a:p>
        </p:txBody>
      </p:sp>
      <p:pic>
        <p:nvPicPr>
          <p:cNvPr id="1026"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294" y="2247850"/>
            <a:ext cx="6265409" cy="269302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1523999" y="5214158"/>
            <a:ext cx="9144000" cy="954631"/>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4000" dirty="0" smtClean="0">
                <a:solidFill>
                  <a:schemeClr val="tx1">
                    <a:lumMod val="50000"/>
                    <a:lumOff val="50000"/>
                  </a:schemeClr>
                </a:solidFill>
              </a:rPr>
              <a:t>Unidad I </a:t>
            </a:r>
          </a:p>
          <a:p>
            <a:endParaRPr lang="es-PE" sz="4000" dirty="0" smtClean="0">
              <a:solidFill>
                <a:schemeClr val="tx1">
                  <a:lumMod val="50000"/>
                  <a:lumOff val="50000"/>
                </a:schemeClr>
              </a:solidFill>
            </a:endParaRPr>
          </a:p>
          <a:p>
            <a:r>
              <a:rPr lang="es-PE" sz="5100" b="1" dirty="0" err="1" smtClean="0">
                <a:solidFill>
                  <a:srgbClr val="F593E7"/>
                </a:solidFill>
              </a:rPr>
              <a:t>Performatividad</a:t>
            </a:r>
            <a:r>
              <a:rPr lang="es-PE" sz="5100" b="1" dirty="0" smtClean="0">
                <a:solidFill>
                  <a:srgbClr val="F593E7"/>
                </a:solidFill>
              </a:rPr>
              <a:t> y Deconstrucción</a:t>
            </a:r>
            <a:endParaRPr lang="es-PE" sz="5100" b="1" dirty="0">
              <a:solidFill>
                <a:srgbClr val="F593E7"/>
              </a:solidFill>
            </a:endParaRPr>
          </a:p>
        </p:txBody>
      </p:sp>
    </p:spTree>
    <p:extLst>
      <p:ext uri="{BB962C8B-B14F-4D97-AF65-F5344CB8AC3E}">
        <p14:creationId xmlns:p14="http://schemas.microsoft.com/office/powerpoint/2010/main" val="1193667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Judith butler mon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0860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Llamada ovalada 3"/>
          <p:cNvSpPr/>
          <p:nvPr/>
        </p:nvSpPr>
        <p:spPr>
          <a:xfrm>
            <a:off x="5719482" y="358588"/>
            <a:ext cx="6060142" cy="4034118"/>
          </a:xfrm>
          <a:prstGeom prst="wedgeEllipseCallout">
            <a:avLst>
              <a:gd name="adj1" fmla="val -73792"/>
              <a:gd name="adj2" fmla="val 48722"/>
            </a:avLst>
          </a:prstGeom>
          <a:solidFill>
            <a:srgbClr val="F59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257365" y="1098374"/>
            <a:ext cx="4984376" cy="2554545"/>
          </a:xfrm>
          <a:prstGeom prst="rect">
            <a:avLst/>
          </a:prstGeom>
          <a:noFill/>
        </p:spPr>
        <p:txBody>
          <a:bodyPr wrap="square" rtlCol="0">
            <a:spAutoFit/>
          </a:bodyPr>
          <a:lstStyle/>
          <a:p>
            <a:pPr algn="just"/>
            <a:r>
              <a:rPr lang="es-PE" sz="2000" dirty="0" smtClean="0">
                <a:solidFill>
                  <a:schemeClr val="bg1"/>
                </a:solidFill>
              </a:rPr>
              <a:t>Aunque el sexo esté inicialmente determinado biológicamente, la construcción de un género y su consecuente sexualidad supone un proceso de reelaboración de la identidad. Desde que el género es </a:t>
            </a:r>
            <a:r>
              <a:rPr lang="es-PE" sz="2000" dirty="0" err="1" smtClean="0">
                <a:solidFill>
                  <a:schemeClr val="bg1"/>
                </a:solidFill>
              </a:rPr>
              <a:t>performativo</a:t>
            </a:r>
            <a:r>
              <a:rPr lang="es-PE" sz="2000" dirty="0" smtClean="0">
                <a:solidFill>
                  <a:schemeClr val="bg1"/>
                </a:solidFill>
              </a:rPr>
              <a:t>, consiguientemente la sexualidad también. El sexo supone un género inicial por su naturaleza de construcción social impuesta. </a:t>
            </a:r>
            <a:endParaRPr lang="es-PE" sz="2000" dirty="0">
              <a:solidFill>
                <a:schemeClr val="bg1"/>
              </a:solidFill>
            </a:endParaRPr>
          </a:p>
        </p:txBody>
      </p:sp>
      <p:pic>
        <p:nvPicPr>
          <p:cNvPr id="9220" name="Picture 4" descr="Funny angry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312" y="4572000"/>
            <a:ext cx="179468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Llamada de nube 5"/>
          <p:cNvSpPr/>
          <p:nvPr/>
        </p:nvSpPr>
        <p:spPr>
          <a:xfrm>
            <a:off x="9072282" y="4392704"/>
            <a:ext cx="2707342" cy="2312895"/>
          </a:xfrm>
          <a:prstGeom prst="cloudCallout">
            <a:avLst>
              <a:gd name="adj1" fmla="val -99716"/>
              <a:gd name="adj2" fmla="val -27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9478215" y="5132491"/>
            <a:ext cx="1895475" cy="800100"/>
          </a:xfrm>
          <a:prstGeom prst="rect">
            <a:avLst/>
          </a:prstGeom>
        </p:spPr>
      </p:pic>
      <p:sp>
        <p:nvSpPr>
          <p:cNvPr id="8" name="CuadroTexto 7"/>
          <p:cNvSpPr txBox="1"/>
          <p:nvPr/>
        </p:nvSpPr>
        <p:spPr>
          <a:xfrm>
            <a:off x="8875058" y="4392704"/>
            <a:ext cx="3101788" cy="2215991"/>
          </a:xfrm>
          <a:prstGeom prst="rect">
            <a:avLst/>
          </a:prstGeom>
          <a:noFill/>
        </p:spPr>
        <p:txBody>
          <a:bodyPr wrap="square" rtlCol="0">
            <a:spAutoFit/>
          </a:bodyPr>
          <a:lstStyle/>
          <a:p>
            <a:r>
              <a:rPr lang="es-PE" sz="13800" dirty="0" smtClean="0">
                <a:solidFill>
                  <a:srgbClr val="FF0000"/>
                </a:solidFill>
              </a:rPr>
              <a:t>¿   ?</a:t>
            </a:r>
            <a:endParaRPr lang="es-PE" sz="13800" dirty="0">
              <a:solidFill>
                <a:srgbClr val="FF0000"/>
              </a:solidFill>
            </a:endParaRPr>
          </a:p>
        </p:txBody>
      </p:sp>
    </p:spTree>
    <p:extLst>
      <p:ext uri="{BB962C8B-B14F-4D97-AF65-F5344CB8AC3E}">
        <p14:creationId xmlns:p14="http://schemas.microsoft.com/office/powerpoint/2010/main" val="274699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
            <a:ext cx="12192000" cy="703242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182880"/>
            <a:ext cx="10515600" cy="6387737"/>
          </a:xfrm>
          <a:solidFill>
            <a:schemeClr val="tx1">
              <a:lumMod val="85000"/>
              <a:lumOff val="15000"/>
              <a:alpha val="70000"/>
            </a:schemeClr>
          </a:solidFill>
        </p:spPr>
        <p:txBody>
          <a:bodyPr>
            <a:normAutofit fontScale="77500" lnSpcReduction="20000"/>
          </a:bodyPr>
          <a:lstStyle/>
          <a:p>
            <a:pPr algn="just"/>
            <a:r>
              <a:rPr lang="es-PE" dirty="0" smtClean="0">
                <a:solidFill>
                  <a:schemeClr val="bg1"/>
                </a:solidFill>
              </a:rPr>
              <a:t>En sus propias palabras, en una entrevista a CNN Chile, ofrecida a Mónica Rincón, Butler se presenta como una académica formada en el campo de la filosofía. Enseña teoría feminista y </a:t>
            </a:r>
            <a:r>
              <a:rPr lang="es-PE" dirty="0" err="1" smtClean="0">
                <a:solidFill>
                  <a:schemeClr val="bg1"/>
                </a:solidFill>
              </a:rPr>
              <a:t>queer</a:t>
            </a:r>
            <a:r>
              <a:rPr lang="es-PE" dirty="0" smtClean="0">
                <a:solidFill>
                  <a:schemeClr val="bg1"/>
                </a:solidFill>
              </a:rPr>
              <a:t>. Se refiere a si misma como una activista que trabaja en movimientos de justicia social. </a:t>
            </a:r>
          </a:p>
          <a:p>
            <a:pPr algn="just"/>
            <a:r>
              <a:rPr lang="es-PE" dirty="0" smtClean="0">
                <a:solidFill>
                  <a:schemeClr val="bg1"/>
                </a:solidFill>
              </a:rPr>
              <a:t>En el despliegue de su trabajo intelectual y activismo político, Butler refiere que busca saber como lograr que (1) la gente viva más libre, </a:t>
            </a:r>
            <a:r>
              <a:rPr lang="es-PE" dirty="0">
                <a:solidFill>
                  <a:schemeClr val="bg1"/>
                </a:solidFill>
              </a:rPr>
              <a:t>(2) </a:t>
            </a:r>
            <a:r>
              <a:rPr lang="es-PE" dirty="0" smtClean="0">
                <a:solidFill>
                  <a:schemeClr val="bg1"/>
                </a:solidFill>
              </a:rPr>
              <a:t>en un mundo que puedan los individuos sentirse igual de importantes que otras personas y que (3) puedan vivir sabiendo que la justicia es algo posible en la realidad.</a:t>
            </a:r>
          </a:p>
          <a:p>
            <a:pPr algn="just"/>
            <a:r>
              <a:rPr lang="es-PE" dirty="0" smtClean="0">
                <a:solidFill>
                  <a:schemeClr val="bg1"/>
                </a:solidFill>
              </a:rPr>
              <a:t> Butler refiere en la entrevista que no logra conciliar la posibilidad de ser demócrata sin ser feminista. Desde que la democracia es el gobierno de las personas, y el </a:t>
            </a:r>
            <a:r>
              <a:rPr lang="es-PE" i="1" dirty="0" smtClean="0">
                <a:solidFill>
                  <a:schemeClr val="bg1"/>
                </a:solidFill>
              </a:rPr>
              <a:t>demos</a:t>
            </a:r>
            <a:r>
              <a:rPr lang="es-PE" dirty="0">
                <a:solidFill>
                  <a:schemeClr val="bg1"/>
                </a:solidFill>
              </a:rPr>
              <a:t> </a:t>
            </a:r>
            <a:r>
              <a:rPr lang="es-PE" dirty="0" smtClean="0">
                <a:solidFill>
                  <a:schemeClr val="bg1"/>
                </a:solidFill>
              </a:rPr>
              <a:t>elige a sus representantes, Butler se pregunta quién tiene el poder de decidir quién es gente y quién puede representar, es decir, quien tiene una voz en la sociedad. Nos enfrentamos a una realidad en que algunos pocos albergan mucho poder y dinero, lo cual resulta en que parecieran tener más derechos por encima de otros. La mayoría de las personas que participan en política son hombres y la democracia, refiere Butler, no está completa si no considera a la mujer como una voz poderosa e igual.</a:t>
            </a:r>
          </a:p>
          <a:p>
            <a:pPr algn="just"/>
            <a:r>
              <a:rPr lang="es-PE" dirty="0" smtClean="0">
                <a:solidFill>
                  <a:schemeClr val="bg1"/>
                </a:solidFill>
              </a:rPr>
              <a:t>Señala, además, la notable relación que parece existir entre machismo y capitalismo. Para ello retoma las gran pregunta del pensamiento feminista: ¿</a:t>
            </a:r>
            <a:r>
              <a:rPr lang="es-PE" u="sng" dirty="0" smtClean="0">
                <a:solidFill>
                  <a:schemeClr val="bg1"/>
                </a:solidFill>
              </a:rPr>
              <a:t>cuál es la relación entre el </a:t>
            </a:r>
            <a:r>
              <a:rPr lang="es-PE" b="1" u="sng" dirty="0" smtClean="0">
                <a:solidFill>
                  <a:schemeClr val="bg1"/>
                </a:solidFill>
              </a:rPr>
              <a:t>patriarcado</a:t>
            </a:r>
            <a:r>
              <a:rPr lang="es-PE" dirty="0" smtClean="0">
                <a:solidFill>
                  <a:schemeClr val="bg1"/>
                </a:solidFill>
              </a:rPr>
              <a:t>, la dominación de los hombres de la sociedad </a:t>
            </a:r>
            <a:r>
              <a:rPr lang="es-PE" dirty="0" smtClean="0">
                <a:solidFill>
                  <a:schemeClr val="bg1"/>
                </a:solidFill>
                <a:effectLst>
                  <a:outerShdw blurRad="38100" dist="38100" dir="2700000" algn="tl">
                    <a:srgbClr val="000000">
                      <a:alpha val="43137"/>
                    </a:srgbClr>
                  </a:outerShdw>
                </a:effectLst>
              </a:rPr>
              <a:t>y el </a:t>
            </a:r>
            <a:r>
              <a:rPr lang="es-PE" b="1" dirty="0" smtClean="0">
                <a:solidFill>
                  <a:schemeClr val="bg1"/>
                </a:solidFill>
                <a:effectLst>
                  <a:outerShdw blurRad="38100" dist="38100" dir="2700000" algn="tl">
                    <a:srgbClr val="000000">
                      <a:alpha val="43137"/>
                    </a:srgbClr>
                  </a:outerShdw>
                </a:effectLst>
              </a:rPr>
              <a:t>capitalismo</a:t>
            </a:r>
            <a:r>
              <a:rPr lang="es-PE" dirty="0" smtClean="0">
                <a:solidFill>
                  <a:schemeClr val="bg1"/>
                </a:solidFill>
              </a:rPr>
              <a:t>, que tiende a fomentar la desigualdad de clases? Butler refiere que cuando convergen estas dos nociones, encontramos a la mujer, cuyas condiciones laborales son diferentes, y cuyo trabajo como fuerza parece estar devaluado. Reclama que el capitalismo no ha reconocido ni recompensado el trabajo femenino del mismo modo que al masculino.</a:t>
            </a:r>
          </a:p>
          <a:p>
            <a:pPr marL="0" indent="0">
              <a:buNone/>
            </a:pPr>
            <a:endParaRPr lang="es-PE" dirty="0"/>
          </a:p>
        </p:txBody>
      </p:sp>
    </p:spTree>
    <p:extLst>
      <p:ext uri="{BB962C8B-B14F-4D97-AF65-F5344CB8AC3E}">
        <p14:creationId xmlns:p14="http://schemas.microsoft.com/office/powerpoint/2010/main" val="3785594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99911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418011"/>
            <a:ext cx="10515600" cy="5758952"/>
          </a:xfrm>
          <a:solidFill>
            <a:srgbClr val="FF0000">
              <a:alpha val="18000"/>
            </a:srgbClr>
          </a:solidFill>
        </p:spPr>
        <p:txBody>
          <a:bodyPr>
            <a:normAutofit fontScale="92500" lnSpcReduction="20000"/>
          </a:bodyPr>
          <a:lstStyle/>
          <a:p>
            <a:pPr algn="just"/>
            <a:r>
              <a:rPr lang="es-PE" dirty="0">
                <a:solidFill>
                  <a:schemeClr val="bg1"/>
                </a:solidFill>
              </a:rPr>
              <a:t>Asegura que los hombres deben ser feministas. Es innegable que el mundo es mejor cuando se trata de un lugar que posee relaciones de igualdad. Por el contrario, la dominación es explotación y es el instrumento de una racionalidad depredadora e insostenible. Podemos elegir vivir sin injusticias. </a:t>
            </a:r>
          </a:p>
          <a:p>
            <a:pPr algn="just"/>
            <a:r>
              <a:rPr lang="es-PE" dirty="0">
                <a:solidFill>
                  <a:schemeClr val="bg1"/>
                </a:solidFill>
              </a:rPr>
              <a:t>Butler considera que la familia juega un papel muy importante en el desarrollo de los roles de género, debido a que educa esperando ciertos criterios y actitudes de acuerdo al sexo. La desigualdad de género se ve reproducida en la familia. A su vez, la familia se ve influida por estructuras mayores de poder como lo son la sociedad y la política.</a:t>
            </a:r>
          </a:p>
          <a:p>
            <a:pPr algn="just"/>
            <a:r>
              <a:rPr lang="es-PE" dirty="0">
                <a:solidFill>
                  <a:schemeClr val="bg1"/>
                </a:solidFill>
              </a:rPr>
              <a:t>Actualmente se reproduce otro problema: Los hombres tratan a las mujeres en ambientes sociales o laborales con cierta consideración, pero en el espacio familiar, hay notables rezagos de una mentalidad dominante; Ello supone una división de la consciencia pública y privada. </a:t>
            </a:r>
          </a:p>
          <a:p>
            <a:pPr algn="just"/>
            <a:r>
              <a:rPr lang="es-PE" dirty="0">
                <a:solidFill>
                  <a:schemeClr val="bg1"/>
                </a:solidFill>
              </a:rPr>
              <a:t>Finalmente, refiere en la entrevista que le atrae la Teología de la Liberación por el énfasis que pone en los marginados. Especialmente, en lo que refiere a los esfuerzos por la inclusión de indígenas. </a:t>
            </a:r>
          </a:p>
          <a:p>
            <a:endParaRPr lang="es-PE" dirty="0"/>
          </a:p>
        </p:txBody>
      </p:sp>
    </p:spTree>
    <p:extLst>
      <p:ext uri="{BB962C8B-B14F-4D97-AF65-F5344CB8AC3E}">
        <p14:creationId xmlns:p14="http://schemas.microsoft.com/office/powerpoint/2010/main" val="262274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0" y="0"/>
            <a:ext cx="12192000" cy="7067550"/>
            <a:chOff x="0" y="0"/>
            <a:chExt cx="12192000" cy="7067550"/>
          </a:xfrm>
        </p:grpSpPr>
        <p:pic>
          <p:nvPicPr>
            <p:cNvPr id="3074"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0" cy="7067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9495692" y="0"/>
              <a:ext cx="269630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6" name="CuadroTexto 5"/>
          <p:cNvSpPr txBox="1"/>
          <p:nvPr/>
        </p:nvSpPr>
        <p:spPr>
          <a:xfrm>
            <a:off x="4482905" y="2583986"/>
            <a:ext cx="7709095" cy="2954655"/>
          </a:xfrm>
          <a:prstGeom prst="rect">
            <a:avLst/>
          </a:prstGeom>
          <a:noFill/>
        </p:spPr>
        <p:txBody>
          <a:bodyPr wrap="square" rtlCol="0">
            <a:spAutoFit/>
          </a:bodyPr>
          <a:lstStyle/>
          <a:p>
            <a:pPr lvl="1">
              <a:buFont typeface="Wingdings" panose="05000000000000000000" pitchFamily="2" charset="2"/>
              <a:buChar char="Ø"/>
            </a:pPr>
            <a:r>
              <a:rPr lang="es-PE" sz="2400" dirty="0">
                <a:solidFill>
                  <a:schemeClr val="bg1"/>
                </a:solidFill>
              </a:rPr>
              <a:t>Actos </a:t>
            </a:r>
            <a:r>
              <a:rPr lang="es-PE" sz="2400" dirty="0" err="1">
                <a:solidFill>
                  <a:schemeClr val="bg1"/>
                </a:solidFill>
              </a:rPr>
              <a:t>Performativos</a:t>
            </a:r>
            <a:r>
              <a:rPr lang="es-PE" sz="2400" dirty="0">
                <a:solidFill>
                  <a:schemeClr val="bg1"/>
                </a:solidFill>
              </a:rPr>
              <a:t> y Constitución del Género (1988)</a:t>
            </a:r>
          </a:p>
          <a:p>
            <a:pPr lvl="1">
              <a:buFont typeface="Wingdings" panose="05000000000000000000" pitchFamily="2" charset="2"/>
              <a:buChar char="Ø"/>
            </a:pPr>
            <a:r>
              <a:rPr lang="es-PE" sz="2400" dirty="0">
                <a:solidFill>
                  <a:schemeClr val="bg1"/>
                </a:solidFill>
              </a:rPr>
              <a:t>Problema de Género (1990)</a:t>
            </a:r>
          </a:p>
          <a:p>
            <a:pPr lvl="1">
              <a:buFont typeface="Wingdings" panose="05000000000000000000" pitchFamily="2" charset="2"/>
              <a:buChar char="Ø"/>
            </a:pPr>
            <a:r>
              <a:rPr lang="es-PE" sz="2400" dirty="0">
                <a:solidFill>
                  <a:schemeClr val="bg1"/>
                </a:solidFill>
              </a:rPr>
              <a:t>Imitación e Insubordinación de Género (1990)</a:t>
            </a:r>
          </a:p>
          <a:p>
            <a:pPr lvl="1">
              <a:buFont typeface="Wingdings" panose="05000000000000000000" pitchFamily="2" charset="2"/>
              <a:buChar char="Ø"/>
            </a:pPr>
            <a:r>
              <a:rPr lang="es-PE" sz="2400" dirty="0">
                <a:solidFill>
                  <a:schemeClr val="bg1"/>
                </a:solidFill>
              </a:rPr>
              <a:t>Cuerpos que importan (1993)</a:t>
            </a:r>
          </a:p>
          <a:p>
            <a:pPr lvl="1">
              <a:buFont typeface="Wingdings" panose="05000000000000000000" pitchFamily="2" charset="2"/>
              <a:buChar char="Ø"/>
            </a:pPr>
            <a:r>
              <a:rPr lang="es-PE" sz="2400" dirty="0">
                <a:solidFill>
                  <a:schemeClr val="bg1"/>
                </a:solidFill>
              </a:rPr>
              <a:t>Discurso Excitable (1997)</a:t>
            </a:r>
          </a:p>
          <a:p>
            <a:pPr lvl="1">
              <a:buFont typeface="Wingdings" panose="05000000000000000000" pitchFamily="2" charset="2"/>
              <a:buChar char="Ø"/>
            </a:pPr>
            <a:r>
              <a:rPr lang="es-PE" sz="2400" dirty="0" err="1">
                <a:solidFill>
                  <a:schemeClr val="bg1"/>
                </a:solidFill>
              </a:rPr>
              <a:t>Deconstruyendo</a:t>
            </a:r>
            <a:r>
              <a:rPr lang="es-PE" sz="2400" dirty="0">
                <a:solidFill>
                  <a:schemeClr val="bg1"/>
                </a:solidFill>
              </a:rPr>
              <a:t> el Género (2004)</a:t>
            </a:r>
          </a:p>
          <a:p>
            <a:pPr lvl="1">
              <a:buFont typeface="Wingdings" panose="05000000000000000000" pitchFamily="2" charset="2"/>
              <a:buChar char="Ø"/>
            </a:pPr>
            <a:r>
              <a:rPr lang="es-PE" sz="2400" dirty="0" smtClean="0">
                <a:solidFill>
                  <a:schemeClr val="bg1"/>
                </a:solidFill>
              </a:rPr>
              <a:t>Rindiendo </a:t>
            </a:r>
            <a:r>
              <a:rPr lang="es-PE" sz="2400" dirty="0">
                <a:solidFill>
                  <a:schemeClr val="bg1"/>
                </a:solidFill>
              </a:rPr>
              <a:t>cuentas de uno mismo</a:t>
            </a:r>
            <a:r>
              <a:rPr lang="es-PE" sz="2400" dirty="0" smtClean="0">
                <a:solidFill>
                  <a:schemeClr val="bg1"/>
                </a:solidFill>
              </a:rPr>
              <a:t> </a:t>
            </a:r>
            <a:r>
              <a:rPr lang="es-PE" sz="2400" dirty="0">
                <a:solidFill>
                  <a:schemeClr val="bg1"/>
                </a:solidFill>
              </a:rPr>
              <a:t>(2005)</a:t>
            </a:r>
          </a:p>
          <a:p>
            <a:endParaRPr lang="es-PE" dirty="0"/>
          </a:p>
        </p:txBody>
      </p:sp>
    </p:spTree>
    <p:extLst>
      <p:ext uri="{BB962C8B-B14F-4D97-AF65-F5344CB8AC3E}">
        <p14:creationId xmlns:p14="http://schemas.microsoft.com/office/powerpoint/2010/main" val="213990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925792"/>
          </a:xfrm>
          <a:solidFill>
            <a:srgbClr val="7030A0"/>
          </a:solidFill>
        </p:spPr>
        <p:txBody>
          <a:bodyPr/>
          <a:lstStyle/>
          <a:p>
            <a:pPr lvl="1" algn="ctr" rtl="0">
              <a:lnSpc>
                <a:spcPct val="90000"/>
              </a:lnSpc>
              <a:spcBef>
                <a:spcPct val="0"/>
              </a:spcBef>
            </a:pPr>
            <a:r>
              <a:rPr lang="es-PE" sz="2400" dirty="0" smtClean="0">
                <a:solidFill>
                  <a:schemeClr val="bg1"/>
                </a:solidFill>
              </a:rPr>
              <a:t>Actos </a:t>
            </a:r>
            <a:r>
              <a:rPr lang="es-PE" sz="2400" dirty="0" err="1" smtClean="0">
                <a:solidFill>
                  <a:schemeClr val="bg1"/>
                </a:solidFill>
              </a:rPr>
              <a:t>Performativos</a:t>
            </a:r>
            <a:r>
              <a:rPr lang="es-PE" sz="2400" dirty="0" smtClean="0">
                <a:solidFill>
                  <a:schemeClr val="bg1"/>
                </a:solidFill>
              </a:rPr>
              <a:t> y Constitución del Género (1988)</a:t>
            </a:r>
            <a:endParaRPr lang="es-PE" dirty="0"/>
          </a:p>
        </p:txBody>
      </p:sp>
      <p:sp>
        <p:nvSpPr>
          <p:cNvPr id="3" name="Marcador de contenido 2"/>
          <p:cNvSpPr>
            <a:spLocks noGrp="1"/>
          </p:cNvSpPr>
          <p:nvPr>
            <p:ph idx="1"/>
          </p:nvPr>
        </p:nvSpPr>
        <p:spPr>
          <a:xfrm>
            <a:off x="838200" y="1434353"/>
            <a:ext cx="10515600" cy="5253318"/>
          </a:xfrm>
        </p:spPr>
        <p:txBody>
          <a:bodyPr>
            <a:noAutofit/>
          </a:bodyPr>
          <a:lstStyle/>
          <a:p>
            <a:pPr algn="just"/>
            <a:r>
              <a:rPr lang="es-PE" sz="1800" dirty="0" smtClean="0">
                <a:solidFill>
                  <a:schemeClr val="bg1"/>
                </a:solidFill>
              </a:rPr>
              <a:t>En este ensayo, Butler sostiene que el género es </a:t>
            </a:r>
            <a:r>
              <a:rPr lang="es-PE" sz="1800" dirty="0" err="1" smtClean="0">
                <a:solidFill>
                  <a:schemeClr val="bg1"/>
                </a:solidFill>
              </a:rPr>
              <a:t>performativo</a:t>
            </a:r>
            <a:r>
              <a:rPr lang="es-PE" sz="1800" dirty="0" smtClean="0">
                <a:solidFill>
                  <a:schemeClr val="bg1"/>
                </a:solidFill>
              </a:rPr>
              <a:t>. (Desarrollaremos esta lectura de modo más amplio al final)</a:t>
            </a:r>
          </a:p>
          <a:p>
            <a:r>
              <a:rPr lang="es-PE" sz="1800" dirty="0" smtClean="0">
                <a:solidFill>
                  <a:schemeClr val="bg1"/>
                </a:solidFill>
              </a:rPr>
              <a:t>Distingue entre </a:t>
            </a:r>
            <a:r>
              <a:rPr lang="es-PE" sz="1800" b="1" dirty="0" smtClean="0">
                <a:solidFill>
                  <a:schemeClr val="bg1"/>
                </a:solidFill>
              </a:rPr>
              <a:t>sexo</a:t>
            </a:r>
            <a:r>
              <a:rPr lang="es-PE" sz="1800" dirty="0" smtClean="0">
                <a:solidFill>
                  <a:schemeClr val="bg1"/>
                </a:solidFill>
              </a:rPr>
              <a:t>, en cuanto hecho biológico y </a:t>
            </a:r>
            <a:r>
              <a:rPr lang="es-PE" sz="1800" b="1" dirty="0" smtClean="0">
                <a:solidFill>
                  <a:schemeClr val="bg1"/>
                </a:solidFill>
              </a:rPr>
              <a:t>género</a:t>
            </a:r>
            <a:r>
              <a:rPr lang="es-PE" sz="1800" dirty="0" smtClean="0">
                <a:solidFill>
                  <a:schemeClr val="bg1"/>
                </a:solidFill>
              </a:rPr>
              <a:t>, como la interpretación cultural de tal hecho. </a:t>
            </a:r>
          </a:p>
          <a:p>
            <a:pPr algn="just"/>
            <a:r>
              <a:rPr lang="es-PE" sz="1800" dirty="0" smtClean="0">
                <a:solidFill>
                  <a:schemeClr val="bg1"/>
                </a:solidFill>
              </a:rPr>
              <a:t>Butler compara la </a:t>
            </a:r>
            <a:r>
              <a:rPr lang="es-PE" sz="1800" dirty="0" err="1" smtClean="0">
                <a:solidFill>
                  <a:schemeClr val="bg1"/>
                </a:solidFill>
              </a:rPr>
              <a:t>performatividad</a:t>
            </a:r>
            <a:r>
              <a:rPr lang="es-PE" sz="1800" dirty="0" smtClean="0">
                <a:solidFill>
                  <a:schemeClr val="bg1"/>
                </a:solidFill>
              </a:rPr>
              <a:t> del género con la </a:t>
            </a:r>
            <a:r>
              <a:rPr lang="es-PE" sz="1800" dirty="0" err="1" smtClean="0">
                <a:solidFill>
                  <a:schemeClr val="bg1"/>
                </a:solidFill>
              </a:rPr>
              <a:t>performancia</a:t>
            </a:r>
            <a:r>
              <a:rPr lang="es-PE" sz="1800" dirty="0" smtClean="0">
                <a:solidFill>
                  <a:schemeClr val="bg1"/>
                </a:solidFill>
              </a:rPr>
              <a:t> en un teatro.  Señala que hay similitudes, como que cada individuo  actúa en virtud de su género asignado, a modo de role en un libreto. Pero hay una notable diferencia; En el contexto de una obra no nos amenaza ni extraña que algún actor invierta el género de su personaje; Pero si vemos eso en la realidad, las cosas son distintas. </a:t>
            </a:r>
          </a:p>
          <a:p>
            <a:pPr algn="just"/>
            <a:r>
              <a:rPr lang="es-PE" sz="1800" dirty="0" smtClean="0">
                <a:solidFill>
                  <a:schemeClr val="bg1"/>
                </a:solidFill>
              </a:rPr>
              <a:t>Si el sexo se restringe sólo a las condiciones biológicas, el género se vuelve un conjunto de patrones conductuales impuestos socialmente y que las personas </a:t>
            </a:r>
            <a:r>
              <a:rPr lang="es-PE" sz="1800" dirty="0" err="1" smtClean="0">
                <a:solidFill>
                  <a:schemeClr val="bg1"/>
                </a:solidFill>
              </a:rPr>
              <a:t>performan</a:t>
            </a:r>
            <a:r>
              <a:rPr lang="es-PE" sz="1800" dirty="0" smtClean="0">
                <a:solidFill>
                  <a:schemeClr val="bg1"/>
                </a:solidFill>
              </a:rPr>
              <a:t> sin cuestionarlo, como un actor en escena. </a:t>
            </a:r>
          </a:p>
          <a:p>
            <a:pPr algn="just"/>
            <a:r>
              <a:rPr lang="es-PE" sz="1800" dirty="0" smtClean="0">
                <a:solidFill>
                  <a:schemeClr val="bg1"/>
                </a:solidFill>
              </a:rPr>
              <a:t>Butler defiende que en la plenitud de la configuración de género en cuanto repetición de actos “estilizados y </a:t>
            </a:r>
            <a:r>
              <a:rPr lang="es-PE" sz="1800" dirty="0" err="1" smtClean="0">
                <a:solidFill>
                  <a:schemeClr val="bg1"/>
                </a:solidFill>
              </a:rPr>
              <a:t>ritualizados</a:t>
            </a:r>
            <a:r>
              <a:rPr lang="es-PE" sz="1800" dirty="0" smtClean="0">
                <a:solidFill>
                  <a:schemeClr val="bg1"/>
                </a:solidFill>
              </a:rPr>
              <a:t>” no hay rasgos esenciales a la biología, sino que el género es una construcción social de la identidad y es un proceso que se renueva, revisa y reafirma constantemente. En este sentido, la mujer, es una construcción histórica, siguiendo a De </a:t>
            </a:r>
            <a:r>
              <a:rPr lang="es-PE" sz="1800" dirty="0" err="1" smtClean="0">
                <a:solidFill>
                  <a:schemeClr val="bg1"/>
                </a:solidFill>
              </a:rPr>
              <a:t>Beauvoir</a:t>
            </a:r>
            <a:r>
              <a:rPr lang="es-PE" sz="1800" dirty="0" smtClean="0">
                <a:solidFill>
                  <a:schemeClr val="bg1"/>
                </a:solidFill>
              </a:rPr>
              <a:t> y otros. “La mujer no nace, se hace”. </a:t>
            </a:r>
          </a:p>
          <a:p>
            <a:pPr algn="just"/>
            <a:r>
              <a:rPr lang="es-PE" sz="1800" dirty="0" smtClean="0">
                <a:solidFill>
                  <a:schemeClr val="bg1"/>
                </a:solidFill>
              </a:rPr>
              <a:t>Critica la estructura binaria de la sociedad, debido a que </a:t>
            </a:r>
            <a:r>
              <a:rPr lang="es-PE" sz="1800" dirty="0" err="1" smtClean="0">
                <a:solidFill>
                  <a:schemeClr val="bg1"/>
                </a:solidFill>
              </a:rPr>
              <a:t>invisibiliza</a:t>
            </a:r>
            <a:r>
              <a:rPr lang="es-PE" sz="1800" dirty="0" smtClean="0">
                <a:solidFill>
                  <a:schemeClr val="bg1"/>
                </a:solidFill>
              </a:rPr>
              <a:t> alternativas que no tienen las mismas condiciones  y convierte sus vidas en inviables. </a:t>
            </a:r>
          </a:p>
          <a:p>
            <a:pPr algn="just"/>
            <a:r>
              <a:rPr lang="es-PE" sz="1800" dirty="0" smtClean="0">
                <a:solidFill>
                  <a:schemeClr val="bg1"/>
                </a:solidFill>
              </a:rPr>
              <a:t>Butler sostiene que el género funciona de un modo </a:t>
            </a:r>
            <a:r>
              <a:rPr lang="es-PE" sz="1800" dirty="0" err="1" smtClean="0">
                <a:solidFill>
                  <a:schemeClr val="bg1"/>
                </a:solidFill>
              </a:rPr>
              <a:t>performativo</a:t>
            </a:r>
            <a:r>
              <a:rPr lang="es-PE" sz="1800" dirty="0" smtClean="0">
                <a:solidFill>
                  <a:schemeClr val="bg1"/>
                </a:solidFill>
              </a:rPr>
              <a:t> y representa una noción reflexiva de las normas de género. </a:t>
            </a:r>
            <a:endParaRPr lang="es-PE" sz="1800" dirty="0">
              <a:solidFill>
                <a:schemeClr val="bg1"/>
              </a:solidFill>
            </a:endParaRPr>
          </a:p>
        </p:txBody>
      </p:sp>
    </p:spTree>
    <p:extLst>
      <p:ext uri="{BB962C8B-B14F-4D97-AF65-F5344CB8AC3E}">
        <p14:creationId xmlns:p14="http://schemas.microsoft.com/office/powerpoint/2010/main" val="128145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667807"/>
          </a:xfrm>
          <a:solidFill>
            <a:srgbClr val="7030A0"/>
          </a:solidFill>
        </p:spPr>
        <p:txBody>
          <a:bodyPr/>
          <a:lstStyle/>
          <a:p>
            <a:pPr lvl="1" algn="ctr"/>
            <a:r>
              <a:rPr lang="es-PE" sz="2400" dirty="0" smtClean="0">
                <a:solidFill>
                  <a:schemeClr val="bg1"/>
                </a:solidFill>
              </a:rPr>
              <a:t>Problema de Género (1990)</a:t>
            </a:r>
            <a:endParaRPr lang="es-PE" sz="2400" dirty="0">
              <a:solidFill>
                <a:schemeClr val="bg1"/>
              </a:solidFill>
            </a:endParaRPr>
          </a:p>
        </p:txBody>
      </p:sp>
      <p:sp>
        <p:nvSpPr>
          <p:cNvPr id="3" name="Marcador de contenido 2"/>
          <p:cNvSpPr>
            <a:spLocks noGrp="1"/>
          </p:cNvSpPr>
          <p:nvPr>
            <p:ph idx="1"/>
          </p:nvPr>
        </p:nvSpPr>
        <p:spPr>
          <a:xfrm>
            <a:off x="406400" y="1151467"/>
            <a:ext cx="11430000" cy="5537200"/>
          </a:xfrm>
        </p:spPr>
        <p:txBody>
          <a:bodyPr>
            <a:normAutofit fontScale="70000" lnSpcReduction="20000"/>
          </a:bodyPr>
          <a:lstStyle/>
          <a:p>
            <a:pPr algn="just"/>
            <a:r>
              <a:rPr lang="es-PE" i="1" dirty="0" smtClean="0">
                <a:solidFill>
                  <a:schemeClr val="bg1"/>
                </a:solidFill>
              </a:rPr>
              <a:t>Problema de Género: Feminismo y Subversión de la identidad</a:t>
            </a:r>
            <a:r>
              <a:rPr lang="es-PE" dirty="0" smtClean="0">
                <a:solidFill>
                  <a:schemeClr val="bg1"/>
                </a:solidFill>
              </a:rPr>
              <a:t> (1990) es probablemente la obra más reconocida de Butler. El título del libro alude a la película de John </a:t>
            </a:r>
            <a:r>
              <a:rPr lang="es-PE" dirty="0" err="1" smtClean="0">
                <a:solidFill>
                  <a:schemeClr val="bg1"/>
                </a:solidFill>
              </a:rPr>
              <a:t>Waters</a:t>
            </a:r>
            <a:r>
              <a:rPr lang="es-PE" dirty="0" smtClean="0">
                <a:solidFill>
                  <a:schemeClr val="bg1"/>
                </a:solidFill>
              </a:rPr>
              <a:t>, </a:t>
            </a:r>
            <a:r>
              <a:rPr lang="es-PE" i="1" dirty="0" err="1" smtClean="0">
                <a:solidFill>
                  <a:schemeClr val="bg1"/>
                </a:solidFill>
              </a:rPr>
              <a:t>Female</a:t>
            </a:r>
            <a:r>
              <a:rPr lang="es-PE" i="1" dirty="0" smtClean="0">
                <a:solidFill>
                  <a:schemeClr val="bg1"/>
                </a:solidFill>
              </a:rPr>
              <a:t> </a:t>
            </a:r>
            <a:r>
              <a:rPr lang="es-PE" i="1" dirty="0" err="1" smtClean="0">
                <a:solidFill>
                  <a:schemeClr val="bg1"/>
                </a:solidFill>
              </a:rPr>
              <a:t>Trouble</a:t>
            </a:r>
            <a:r>
              <a:rPr lang="es-PE" dirty="0" smtClean="0">
                <a:solidFill>
                  <a:schemeClr val="bg1"/>
                </a:solidFill>
              </a:rPr>
              <a:t>. </a:t>
            </a:r>
          </a:p>
          <a:p>
            <a:pPr algn="just"/>
            <a:r>
              <a:rPr lang="es-PE" dirty="0" smtClean="0">
                <a:solidFill>
                  <a:schemeClr val="bg1"/>
                </a:solidFill>
              </a:rPr>
              <a:t>El libro discute los trabajos de Freud, de </a:t>
            </a:r>
            <a:r>
              <a:rPr lang="es-PE" dirty="0" err="1" smtClean="0">
                <a:solidFill>
                  <a:schemeClr val="bg1"/>
                </a:solidFill>
              </a:rPr>
              <a:t>Beauvoir</a:t>
            </a:r>
            <a:r>
              <a:rPr lang="es-PE" dirty="0" smtClean="0">
                <a:solidFill>
                  <a:schemeClr val="bg1"/>
                </a:solidFill>
              </a:rPr>
              <a:t>, </a:t>
            </a:r>
            <a:r>
              <a:rPr lang="es-PE" dirty="0" err="1" smtClean="0">
                <a:solidFill>
                  <a:schemeClr val="bg1"/>
                </a:solidFill>
              </a:rPr>
              <a:t>Kristeva</a:t>
            </a:r>
            <a:r>
              <a:rPr lang="es-PE" dirty="0" smtClean="0">
                <a:solidFill>
                  <a:schemeClr val="bg1"/>
                </a:solidFill>
              </a:rPr>
              <a:t>, Lacan, </a:t>
            </a:r>
            <a:r>
              <a:rPr lang="es-PE" dirty="0" err="1" smtClean="0">
                <a:solidFill>
                  <a:schemeClr val="bg1"/>
                </a:solidFill>
              </a:rPr>
              <a:t>Derrida</a:t>
            </a:r>
            <a:r>
              <a:rPr lang="es-PE" dirty="0" smtClean="0">
                <a:solidFill>
                  <a:schemeClr val="bg1"/>
                </a:solidFill>
              </a:rPr>
              <a:t>, Foucault, entre otros. </a:t>
            </a:r>
          </a:p>
          <a:p>
            <a:pPr algn="just"/>
            <a:r>
              <a:rPr lang="es-PE" dirty="0" smtClean="0">
                <a:solidFill>
                  <a:schemeClr val="bg1"/>
                </a:solidFill>
              </a:rPr>
              <a:t>Discute la coherencia entre las categorías de sexo, género y sexualidad. La conducta y los deseos están culturalmente construidos en el individuo mediante la repetición de particulares actos durante el tiempo.  </a:t>
            </a:r>
          </a:p>
          <a:p>
            <a:pPr algn="just"/>
            <a:r>
              <a:rPr lang="es-PE" dirty="0" smtClean="0">
                <a:solidFill>
                  <a:schemeClr val="bg1"/>
                </a:solidFill>
              </a:rPr>
              <a:t>Dicha práctica corporal y conductual supone el núcleo del género, debido a que Butler estima que el género, con la consecuente sexualidad, son actos </a:t>
            </a:r>
            <a:r>
              <a:rPr lang="es-PE" dirty="0" err="1" smtClean="0">
                <a:solidFill>
                  <a:schemeClr val="bg1"/>
                </a:solidFill>
              </a:rPr>
              <a:t>performativos</a:t>
            </a:r>
            <a:r>
              <a:rPr lang="es-PE" dirty="0" smtClean="0">
                <a:solidFill>
                  <a:schemeClr val="bg1"/>
                </a:solidFill>
              </a:rPr>
              <a:t>. </a:t>
            </a:r>
          </a:p>
          <a:p>
            <a:pPr algn="just"/>
            <a:r>
              <a:rPr lang="es-PE" dirty="0" smtClean="0">
                <a:solidFill>
                  <a:schemeClr val="bg1"/>
                </a:solidFill>
              </a:rPr>
              <a:t>Refiere que la sexualidad se construye en el marco de un discurso regulativo o </a:t>
            </a:r>
            <a:r>
              <a:rPr lang="es-PE" dirty="0" err="1" smtClean="0">
                <a:solidFill>
                  <a:schemeClr val="bg1"/>
                </a:solidFill>
              </a:rPr>
              <a:t>normador</a:t>
            </a:r>
            <a:r>
              <a:rPr lang="es-PE" dirty="0" smtClean="0">
                <a:solidFill>
                  <a:schemeClr val="bg1"/>
                </a:solidFill>
              </a:rPr>
              <a:t>. En este horizonte, realiza una crítica a la limitante concepción binaria. La supuesta normalidad de la heterosexualidad se pretende precisamente desde la base de esta normativa binaria, por lo que no se podría seguir algo diferente, por cuanto se naturaliza la construcción entre género binario y heterosexualidad.</a:t>
            </a:r>
          </a:p>
          <a:p>
            <a:pPr algn="just"/>
            <a:r>
              <a:rPr lang="es-PE" dirty="0" smtClean="0">
                <a:solidFill>
                  <a:schemeClr val="bg1"/>
                </a:solidFill>
              </a:rPr>
              <a:t>Butler realiza una crítica a los usos de los términos género y sexo por algunas feministas. Refiere que es un error hacer de las mujeres un grupo discreto, </a:t>
            </a:r>
            <a:r>
              <a:rPr lang="es-PE" dirty="0" err="1" smtClean="0">
                <a:solidFill>
                  <a:schemeClr val="bg1"/>
                </a:solidFill>
              </a:rPr>
              <a:t>ahistórico</a:t>
            </a:r>
            <a:r>
              <a:rPr lang="es-PE" dirty="0" smtClean="0">
                <a:solidFill>
                  <a:schemeClr val="bg1"/>
                </a:solidFill>
              </a:rPr>
              <a:t> con características similares. Tal perspectiva refuerza las relaciones de género binario. Butler señala que el feminismo no debería definir a la mujer y que debería enfocarse en rendir cuentas de cómo el poder funciona estructuralmente y moldea nuestra comprensión de lo femenino en la sociedad. </a:t>
            </a:r>
          </a:p>
          <a:p>
            <a:pPr algn="just"/>
            <a:r>
              <a:rPr lang="es-PE" dirty="0" smtClean="0">
                <a:solidFill>
                  <a:schemeClr val="bg1"/>
                </a:solidFill>
              </a:rPr>
              <a:t>Finalmente, Butler establece que debemos romper con los vínculos entre sexo y género, de modo que el género y el deseo sean versátiles de acuerdo a la libertad y no por causas estables. La idea de identidad como libre y el género como acto </a:t>
            </a:r>
            <a:r>
              <a:rPr lang="es-PE" dirty="0" err="1" smtClean="0">
                <a:solidFill>
                  <a:schemeClr val="bg1"/>
                </a:solidFill>
              </a:rPr>
              <a:t>performativo</a:t>
            </a:r>
            <a:r>
              <a:rPr lang="es-PE" dirty="0" smtClean="0">
                <a:solidFill>
                  <a:schemeClr val="bg1"/>
                </a:solidFill>
              </a:rPr>
              <a:t> es un pilar fundacional de la teoría </a:t>
            </a:r>
            <a:r>
              <a:rPr lang="es-PE" dirty="0" err="1" smtClean="0">
                <a:solidFill>
                  <a:schemeClr val="bg1"/>
                </a:solidFill>
              </a:rPr>
              <a:t>queer</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269299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rtl="0">
              <a:lnSpc>
                <a:spcPct val="90000"/>
              </a:lnSpc>
              <a:spcBef>
                <a:spcPct val="0"/>
              </a:spcBef>
            </a:pPr>
            <a:r>
              <a:rPr lang="es-PE" sz="2400" dirty="0" smtClean="0">
                <a:solidFill>
                  <a:schemeClr val="bg1"/>
                </a:solidFill>
              </a:rPr>
              <a:t>Imitación e Insubordinación de Género (1990)</a:t>
            </a:r>
            <a:endParaRPr lang="es-PE" dirty="0"/>
          </a:p>
        </p:txBody>
      </p:sp>
      <p:sp>
        <p:nvSpPr>
          <p:cNvPr id="3" name="Marcador de contenido 2"/>
          <p:cNvSpPr>
            <a:spLocks noGrp="1"/>
          </p:cNvSpPr>
          <p:nvPr>
            <p:ph idx="1"/>
          </p:nvPr>
        </p:nvSpPr>
        <p:spPr/>
        <p:txBody>
          <a:bodyPr>
            <a:normAutofit fontScale="92500"/>
          </a:bodyPr>
          <a:lstStyle/>
          <a:p>
            <a:pPr algn="just"/>
            <a:r>
              <a:rPr lang="es-PE" dirty="0" smtClean="0">
                <a:solidFill>
                  <a:schemeClr val="bg1"/>
                </a:solidFill>
              </a:rPr>
              <a:t>En este ensayo, se busca teorizar desde el punto de vista de la autora en cuanto lesbiana, profundizando en su compromiso por la lucha social. </a:t>
            </a:r>
          </a:p>
          <a:p>
            <a:pPr algn="just"/>
            <a:r>
              <a:rPr lang="es-PE" dirty="0" smtClean="0">
                <a:solidFill>
                  <a:schemeClr val="bg1"/>
                </a:solidFill>
              </a:rPr>
              <a:t>Butler explora en la producción de identidades como la homosexual y la heterosexual y la limitante naturaleza de las categorías de identidad. </a:t>
            </a:r>
          </a:p>
          <a:p>
            <a:pPr algn="just"/>
            <a:r>
              <a:rPr lang="es-PE" dirty="0" smtClean="0">
                <a:solidFill>
                  <a:schemeClr val="bg1"/>
                </a:solidFill>
              </a:rPr>
              <a:t>Las categorías de identidad, para ella, es un resultado de ciertas exclusiones y ocultamientos, y por tanto, merecen regulación.</a:t>
            </a:r>
          </a:p>
          <a:p>
            <a:pPr algn="just"/>
            <a:r>
              <a:rPr lang="es-PE" dirty="0" smtClean="0">
                <a:solidFill>
                  <a:schemeClr val="bg1"/>
                </a:solidFill>
              </a:rPr>
              <a:t>Sin embargo, las categorías de identidad son fundamentales para la representación y acción política. </a:t>
            </a:r>
          </a:p>
          <a:p>
            <a:pPr algn="just"/>
            <a:r>
              <a:rPr lang="es-PE" dirty="0" smtClean="0">
                <a:solidFill>
                  <a:schemeClr val="bg1"/>
                </a:solidFill>
              </a:rPr>
              <a:t>Butler critica la construcción de identidad alrededor de la repetición de actos, pues considera que no son originales, ni fruto de la reflexión. </a:t>
            </a:r>
            <a:endParaRPr lang="es-PE" dirty="0">
              <a:solidFill>
                <a:schemeClr val="bg1"/>
              </a:solidFill>
            </a:endParaRPr>
          </a:p>
        </p:txBody>
      </p:sp>
    </p:spTree>
    <p:extLst>
      <p:ext uri="{BB962C8B-B14F-4D97-AF65-F5344CB8AC3E}">
        <p14:creationId xmlns:p14="http://schemas.microsoft.com/office/powerpoint/2010/main" val="316259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smtClean="0">
                <a:solidFill>
                  <a:schemeClr val="bg1"/>
                </a:solidFill>
              </a:rPr>
              <a:t>Cuerpos que importan (1993)</a:t>
            </a:r>
            <a:endParaRPr lang="es-PE" sz="2400" dirty="0">
              <a:solidFill>
                <a:schemeClr val="bg1"/>
              </a:solidFill>
            </a:endParaRPr>
          </a:p>
        </p:txBody>
      </p:sp>
      <p:sp>
        <p:nvSpPr>
          <p:cNvPr id="3" name="Marcador de contenido 2"/>
          <p:cNvSpPr>
            <a:spLocks noGrp="1"/>
          </p:cNvSpPr>
          <p:nvPr>
            <p:ph idx="1"/>
          </p:nvPr>
        </p:nvSpPr>
        <p:spPr>
          <a:xfrm>
            <a:off x="838200" y="2336799"/>
            <a:ext cx="10515600" cy="3840163"/>
          </a:xfrm>
        </p:spPr>
        <p:txBody>
          <a:bodyPr>
            <a:normAutofit fontScale="77500" lnSpcReduction="20000"/>
          </a:bodyPr>
          <a:lstStyle/>
          <a:p>
            <a:pPr algn="just"/>
            <a:r>
              <a:rPr lang="es-PE" dirty="0" smtClean="0">
                <a:solidFill>
                  <a:schemeClr val="bg1"/>
                </a:solidFill>
              </a:rPr>
              <a:t>La pregunta por lo abyecto nos lleva a cuestionarnos por cuerpos que importan y cuerpos que no importan. Ello nos lleva a preguntarnos por la materialidad del cuerpo y la negligencia en que incurren algunas tradiciones metafísicas al negarlo o censurarlo. </a:t>
            </a:r>
          </a:p>
          <a:p>
            <a:pPr algn="just"/>
            <a:r>
              <a:rPr lang="es-PE" dirty="0" smtClean="0">
                <a:solidFill>
                  <a:schemeClr val="bg1"/>
                </a:solidFill>
              </a:rPr>
              <a:t>Los ejes que orbitan los escritos de este libro tratan sobre la corporalidad y la sexualidad humana. Butler refiere que las teorías de matriz heterosexual definen la corporalidad y por consiguiente, lo femenino con un estigma desproporcionado.</a:t>
            </a:r>
          </a:p>
          <a:p>
            <a:pPr algn="just"/>
            <a:r>
              <a:rPr lang="es-PE" dirty="0" smtClean="0">
                <a:solidFill>
                  <a:schemeClr val="bg1"/>
                </a:solidFill>
              </a:rPr>
              <a:t>Butler reincide en esta obra en la importancia que tiene la repetición o </a:t>
            </a:r>
            <a:r>
              <a:rPr lang="es-PE" dirty="0" err="1" smtClean="0">
                <a:solidFill>
                  <a:schemeClr val="bg1"/>
                </a:solidFill>
              </a:rPr>
              <a:t>iterabilidad</a:t>
            </a:r>
            <a:r>
              <a:rPr lang="es-PE" dirty="0" smtClean="0">
                <a:solidFill>
                  <a:schemeClr val="bg1"/>
                </a:solidFill>
              </a:rPr>
              <a:t> para la </a:t>
            </a:r>
            <a:r>
              <a:rPr lang="es-PE" dirty="0" err="1" smtClean="0">
                <a:solidFill>
                  <a:schemeClr val="bg1"/>
                </a:solidFill>
              </a:rPr>
              <a:t>performatividad</a:t>
            </a:r>
            <a:r>
              <a:rPr lang="es-PE" dirty="0" smtClean="0">
                <a:solidFill>
                  <a:schemeClr val="bg1"/>
                </a:solidFill>
              </a:rPr>
              <a:t>. </a:t>
            </a:r>
          </a:p>
          <a:p>
            <a:pPr algn="just"/>
            <a:r>
              <a:rPr lang="es-PE" dirty="0" smtClean="0">
                <a:solidFill>
                  <a:schemeClr val="bg1"/>
                </a:solidFill>
              </a:rPr>
              <a:t>La </a:t>
            </a:r>
            <a:r>
              <a:rPr lang="es-PE" dirty="0" err="1" smtClean="0">
                <a:solidFill>
                  <a:schemeClr val="bg1"/>
                </a:solidFill>
              </a:rPr>
              <a:t>performatividad</a:t>
            </a:r>
            <a:r>
              <a:rPr lang="es-PE" dirty="0" smtClean="0">
                <a:solidFill>
                  <a:schemeClr val="bg1"/>
                </a:solidFill>
              </a:rPr>
              <a:t> supone que hay cierta indeterminación en un proceso infinito de construcción. </a:t>
            </a:r>
          </a:p>
          <a:p>
            <a:pPr algn="just"/>
            <a:r>
              <a:rPr lang="es-PE" dirty="0" smtClean="0">
                <a:solidFill>
                  <a:schemeClr val="bg1"/>
                </a:solidFill>
              </a:rPr>
              <a:t>Esto al mismo tiempo, refuerza la idea de que conductas como la heterosexualidad son adquiridas por el hábito de la repetición, como abre las puertas  a la posibilidad de la incoherencia y contestación, es decir, a reformular su identidad conscientemente. </a:t>
            </a:r>
            <a:endParaRPr lang="es-PE" dirty="0">
              <a:solidFill>
                <a:schemeClr val="bg1"/>
              </a:solidFill>
            </a:endParaRPr>
          </a:p>
        </p:txBody>
      </p:sp>
    </p:spTree>
    <p:extLst>
      <p:ext uri="{BB962C8B-B14F-4D97-AF65-F5344CB8AC3E}">
        <p14:creationId xmlns:p14="http://schemas.microsoft.com/office/powerpoint/2010/main" val="70903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03869"/>
            <a:ext cx="10515600" cy="1224524"/>
          </a:xfrm>
          <a:solidFill>
            <a:srgbClr val="7030A0"/>
          </a:solidFill>
        </p:spPr>
        <p:txBody>
          <a:bodyPr/>
          <a:lstStyle/>
          <a:p>
            <a:pPr lvl="1" algn="ctr"/>
            <a:r>
              <a:rPr lang="es-PE" sz="2400" dirty="0" smtClean="0">
                <a:solidFill>
                  <a:schemeClr val="bg1"/>
                </a:solidFill>
              </a:rPr>
              <a:t>Discurso Excitable (1997)</a:t>
            </a:r>
            <a:endParaRPr lang="es-PE" sz="2400" dirty="0">
              <a:solidFill>
                <a:schemeClr val="bg1"/>
              </a:solidFill>
            </a:endParaRPr>
          </a:p>
        </p:txBody>
      </p:sp>
      <p:sp>
        <p:nvSpPr>
          <p:cNvPr id="3" name="Marcador de contenido 2"/>
          <p:cNvSpPr>
            <a:spLocks noGrp="1"/>
          </p:cNvSpPr>
          <p:nvPr>
            <p:ph idx="1"/>
          </p:nvPr>
        </p:nvSpPr>
        <p:spPr/>
        <p:txBody>
          <a:bodyPr>
            <a:normAutofit fontScale="92500" lnSpcReduction="10000"/>
          </a:bodyPr>
          <a:lstStyle/>
          <a:p>
            <a:pPr algn="just"/>
            <a:r>
              <a:rPr lang="es-PE" dirty="0" smtClean="0">
                <a:solidFill>
                  <a:schemeClr val="bg1"/>
                </a:solidFill>
              </a:rPr>
              <a:t>En </a:t>
            </a:r>
            <a:r>
              <a:rPr lang="es-PE" i="1" dirty="0" smtClean="0">
                <a:solidFill>
                  <a:schemeClr val="bg1"/>
                </a:solidFill>
              </a:rPr>
              <a:t>Discurso Excitable: Políticas de la </a:t>
            </a:r>
            <a:r>
              <a:rPr lang="es-PE" i="1" dirty="0" err="1" smtClean="0">
                <a:solidFill>
                  <a:schemeClr val="bg1"/>
                </a:solidFill>
              </a:rPr>
              <a:t>performatividad</a:t>
            </a:r>
            <a:r>
              <a:rPr lang="es-PE" i="1" dirty="0" smtClean="0">
                <a:solidFill>
                  <a:schemeClr val="bg1"/>
                </a:solidFill>
              </a:rPr>
              <a:t>, </a:t>
            </a:r>
            <a:r>
              <a:rPr lang="es-PE" dirty="0" smtClean="0">
                <a:solidFill>
                  <a:schemeClr val="bg1"/>
                </a:solidFill>
              </a:rPr>
              <a:t>Butler confronta los problemas de los discursos de odio y la censura. Sopesa que la censura es algo complicado de evaluar, debido a que en algunos casos puede ser útil e incluso necesario. </a:t>
            </a:r>
          </a:p>
          <a:p>
            <a:pPr algn="just"/>
            <a:r>
              <a:rPr lang="es-PE" dirty="0" smtClean="0">
                <a:solidFill>
                  <a:schemeClr val="bg1"/>
                </a:solidFill>
              </a:rPr>
              <a:t>Argumenta que el discurso de odio existe retrospectivamente sólo desde ser declarado tal por las autoridades del estado. De tal modo, el estado se reserva para sí el derecho de definir que límites suponen lo aceptable y un discurso inaceptable. En esta línea, Butler critica a el poder del estado para censurar. </a:t>
            </a:r>
          </a:p>
          <a:p>
            <a:pPr algn="just"/>
            <a:r>
              <a:rPr lang="es-PE" dirty="0" smtClean="0">
                <a:solidFill>
                  <a:schemeClr val="bg1"/>
                </a:solidFill>
              </a:rPr>
              <a:t>Siguiendo a Foucault y a Freud, donde está la prohibición, surge el deseo. Butler considera que la censura es un estado primitivo del lenguaje y ralentiza su despliegue en el pensamiento. </a:t>
            </a:r>
            <a:endParaRPr lang="es-PE" dirty="0">
              <a:solidFill>
                <a:schemeClr val="bg1"/>
              </a:solidFill>
            </a:endParaRPr>
          </a:p>
        </p:txBody>
      </p:sp>
    </p:spTree>
    <p:extLst>
      <p:ext uri="{BB962C8B-B14F-4D97-AF65-F5344CB8AC3E}">
        <p14:creationId xmlns:p14="http://schemas.microsoft.com/office/powerpoint/2010/main" val="2594860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err="1" smtClean="0">
                <a:solidFill>
                  <a:schemeClr val="bg1"/>
                </a:solidFill>
              </a:rPr>
              <a:t>Deconstruyendo</a:t>
            </a:r>
            <a:r>
              <a:rPr lang="es-PE" sz="2400" dirty="0" smtClean="0">
                <a:solidFill>
                  <a:schemeClr val="bg1"/>
                </a:solidFill>
              </a:rPr>
              <a:t> el Género (2004)</a:t>
            </a:r>
            <a:endParaRPr lang="es-PE" sz="2400" dirty="0">
              <a:solidFill>
                <a:schemeClr val="bg1"/>
              </a:solidFill>
            </a:endParaRPr>
          </a:p>
        </p:txBody>
      </p:sp>
      <p:sp>
        <p:nvSpPr>
          <p:cNvPr id="3" name="Marcador de contenido 2"/>
          <p:cNvSpPr>
            <a:spLocks noGrp="1"/>
          </p:cNvSpPr>
          <p:nvPr>
            <p:ph idx="1"/>
          </p:nvPr>
        </p:nvSpPr>
        <p:spPr>
          <a:xfrm>
            <a:off x="838200" y="1825625"/>
            <a:ext cx="10515600" cy="4812242"/>
          </a:xfrm>
        </p:spPr>
        <p:txBody>
          <a:bodyPr>
            <a:normAutofit fontScale="85000" lnSpcReduction="20000"/>
          </a:bodyPr>
          <a:lstStyle/>
          <a:p>
            <a:pPr algn="just"/>
            <a:r>
              <a:rPr lang="es-PE" dirty="0" smtClean="0">
                <a:solidFill>
                  <a:schemeClr val="bg1"/>
                </a:solidFill>
              </a:rPr>
              <a:t>Esta obra recolecta las reflexiones sobre género, sexo, sexualidad, psicoanálisis y el trato médico de personas intersexuales para un público más general. </a:t>
            </a:r>
          </a:p>
          <a:p>
            <a:pPr algn="just"/>
            <a:r>
              <a:rPr lang="es-PE" dirty="0" smtClean="0">
                <a:solidFill>
                  <a:schemeClr val="bg1"/>
                </a:solidFill>
              </a:rPr>
              <a:t>Revisita y depura las nociones de </a:t>
            </a:r>
            <a:r>
              <a:rPr lang="es-PE" dirty="0" err="1" smtClean="0">
                <a:solidFill>
                  <a:schemeClr val="bg1"/>
                </a:solidFill>
              </a:rPr>
              <a:t>performatividad</a:t>
            </a:r>
            <a:r>
              <a:rPr lang="es-PE" dirty="0" smtClean="0">
                <a:solidFill>
                  <a:schemeClr val="bg1"/>
                </a:solidFill>
              </a:rPr>
              <a:t> y se centra en la deconstrucción de normas restrictivas basadas en concepciones de la sexualidad y el género. </a:t>
            </a:r>
          </a:p>
          <a:p>
            <a:pPr algn="just"/>
            <a:r>
              <a:rPr lang="es-PE" dirty="0" smtClean="0">
                <a:solidFill>
                  <a:schemeClr val="bg1"/>
                </a:solidFill>
              </a:rPr>
              <a:t>Discute cómo el género se ejerce sin que uno sea consciente de ello, teniendo en cuenta que el trato a un niño o niña parece ser distinto de acuerdo a la construcción de género que esperamos de cada uno. </a:t>
            </a:r>
          </a:p>
          <a:p>
            <a:pPr algn="just"/>
            <a:r>
              <a:rPr lang="es-PE" dirty="0" smtClean="0">
                <a:solidFill>
                  <a:schemeClr val="bg1"/>
                </a:solidFill>
              </a:rPr>
              <a:t>En este sentido, hay deseos inculcados por la sociedad, pero señala, también albergamos deseos propios que pueden o no coincidir con tal normatividad.</a:t>
            </a:r>
          </a:p>
          <a:p>
            <a:pPr algn="just"/>
            <a:r>
              <a:rPr lang="es-PE" dirty="0" smtClean="0">
                <a:solidFill>
                  <a:schemeClr val="bg1"/>
                </a:solidFill>
              </a:rPr>
              <a:t>Cuestiona la posibilidad de una vida viable por cuanto las opciones que se alejan de lo entendido como normal parecen asediar como imposiciones culturales a las personas. Es patente que necesitamos el reconocimiento de otros, pero las condiciones para tal reconocimiento pueden hacer la vida insoportable. Butler </a:t>
            </a:r>
            <a:r>
              <a:rPr lang="es-PE" dirty="0" err="1" smtClean="0">
                <a:solidFill>
                  <a:schemeClr val="bg1"/>
                </a:solidFill>
              </a:rPr>
              <a:t>crtiica</a:t>
            </a:r>
            <a:r>
              <a:rPr lang="es-PE" dirty="0" smtClean="0">
                <a:solidFill>
                  <a:schemeClr val="bg1"/>
                </a:solidFill>
              </a:rPr>
              <a:t> tales condiciones de modo que la gente que no encaja en ellas tenga mejores posibilidades de calidad de vida. </a:t>
            </a:r>
          </a:p>
          <a:p>
            <a:endParaRPr lang="es-PE" dirty="0">
              <a:solidFill>
                <a:schemeClr val="bg1"/>
              </a:solidFill>
            </a:endParaRPr>
          </a:p>
        </p:txBody>
      </p:sp>
    </p:spTree>
    <p:extLst>
      <p:ext uri="{BB962C8B-B14F-4D97-AF65-F5344CB8AC3E}">
        <p14:creationId xmlns:p14="http://schemas.microsoft.com/office/powerpoint/2010/main" val="318587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normAutofit fontScale="92500" lnSpcReduction="10000"/>
          </a:bodyPr>
          <a:lstStyle/>
          <a:p>
            <a:r>
              <a:rPr lang="es-PE" u="sng" dirty="0" smtClean="0"/>
              <a:t>Discusión propuesta </a:t>
            </a:r>
            <a:r>
              <a:rPr lang="es-PE" u="sng" dirty="0"/>
              <a:t>para la Unidad 1</a:t>
            </a:r>
            <a:r>
              <a:rPr lang="es-PE" dirty="0" smtClean="0"/>
              <a:t>:</a:t>
            </a:r>
          </a:p>
          <a:p>
            <a:pPr marL="0" indent="0">
              <a:buNone/>
            </a:pPr>
            <a:r>
              <a:rPr lang="es-PE" dirty="0"/>
              <a:t>	</a:t>
            </a:r>
            <a:r>
              <a:rPr lang="es-PE" b="1" dirty="0" smtClean="0">
                <a:solidFill>
                  <a:srgbClr val="FF0000"/>
                </a:solidFill>
              </a:rPr>
              <a:t>Esclarecer </a:t>
            </a:r>
            <a:r>
              <a:rPr lang="es-PE" b="1" dirty="0">
                <a:solidFill>
                  <a:srgbClr val="FF0000"/>
                </a:solidFill>
              </a:rPr>
              <a:t>qué es la </a:t>
            </a:r>
            <a:r>
              <a:rPr lang="es-PE" b="1" dirty="0" err="1"/>
              <a:t>performatividad</a:t>
            </a:r>
            <a:r>
              <a:rPr lang="es-PE" b="1" dirty="0">
                <a:solidFill>
                  <a:srgbClr val="FF0000"/>
                </a:solidFill>
              </a:rPr>
              <a:t> y relacionar </a:t>
            </a:r>
            <a:r>
              <a:rPr lang="es-PE" b="1" dirty="0" smtClean="0">
                <a:solidFill>
                  <a:srgbClr val="FF0000"/>
                </a:solidFill>
              </a:rPr>
              <a:t>la 	</a:t>
            </a:r>
            <a:r>
              <a:rPr lang="es-PE" b="1" dirty="0" err="1" smtClean="0">
                <a:solidFill>
                  <a:srgbClr val="FF0000"/>
                </a:solidFill>
              </a:rPr>
              <a:t>performatividad</a:t>
            </a:r>
            <a:r>
              <a:rPr lang="es-PE" b="1" dirty="0" smtClean="0">
                <a:solidFill>
                  <a:srgbClr val="FF0000"/>
                </a:solidFill>
              </a:rPr>
              <a:t> </a:t>
            </a:r>
            <a:r>
              <a:rPr lang="es-PE" b="1" dirty="0">
                <a:solidFill>
                  <a:srgbClr val="FF0000"/>
                </a:solidFill>
              </a:rPr>
              <a:t>con la deconstrucción del </a:t>
            </a:r>
            <a:r>
              <a:rPr lang="es-PE" b="1" dirty="0"/>
              <a:t>género</a:t>
            </a:r>
            <a:r>
              <a:rPr lang="es-PE" b="1" dirty="0" smtClean="0">
                <a:solidFill>
                  <a:srgbClr val="FF0000"/>
                </a:solidFill>
              </a:rPr>
              <a:t>.</a:t>
            </a:r>
          </a:p>
          <a:p>
            <a:pPr marL="0" indent="0">
              <a:buNone/>
            </a:pPr>
            <a:endParaRPr lang="es-PE" dirty="0"/>
          </a:p>
          <a:p>
            <a:r>
              <a:rPr lang="es-PE" dirty="0"/>
              <a:t>Lecturas obligatorias:</a:t>
            </a:r>
          </a:p>
          <a:p>
            <a:pPr marL="457200" lvl="1" indent="0">
              <a:buNone/>
            </a:pPr>
            <a:endParaRPr lang="es-PE" dirty="0"/>
          </a:p>
          <a:p>
            <a:pPr lvl="1">
              <a:buFontTx/>
              <a:buChar char="-"/>
            </a:pPr>
            <a:r>
              <a:rPr lang="es-PE" dirty="0" smtClean="0"/>
              <a:t>Cómo </a:t>
            </a:r>
            <a:r>
              <a:rPr lang="es-PE" dirty="0"/>
              <a:t>hacer cosas con palabras: J.L. Austin </a:t>
            </a:r>
            <a:r>
              <a:rPr lang="es-PE" dirty="0">
                <a:hlinkClick r:id="rId2"/>
              </a:rPr>
              <a:t>https://larotativa.nexos.com.mx/?</a:t>
            </a:r>
            <a:r>
              <a:rPr lang="es-PE" dirty="0" smtClean="0">
                <a:hlinkClick r:id="rId2"/>
              </a:rPr>
              <a:t>p=521</a:t>
            </a:r>
            <a:endParaRPr lang="es-PE" dirty="0" smtClean="0"/>
          </a:p>
          <a:p>
            <a:pPr marL="457200" lvl="1" indent="0">
              <a:buNone/>
            </a:pPr>
            <a:endParaRPr lang="es-PE" dirty="0"/>
          </a:p>
          <a:p>
            <a:pPr lvl="1">
              <a:buFontTx/>
              <a:buChar char="-"/>
            </a:pPr>
            <a:r>
              <a:rPr lang="es-PE" dirty="0" smtClean="0"/>
              <a:t>Duque</a:t>
            </a:r>
            <a:r>
              <a:rPr lang="es-PE" dirty="0"/>
              <a:t>. Judith Butler y la teoría de la </a:t>
            </a:r>
            <a:r>
              <a:rPr lang="es-PE" dirty="0" err="1"/>
              <a:t>performatividad</a:t>
            </a:r>
            <a:r>
              <a:rPr lang="es-PE" dirty="0"/>
              <a:t>. pp. </a:t>
            </a:r>
            <a:r>
              <a:rPr lang="es-PE" dirty="0" smtClean="0"/>
              <a:t>1-11</a:t>
            </a:r>
          </a:p>
          <a:p>
            <a:pPr lvl="1">
              <a:buFontTx/>
              <a:buChar char="-"/>
            </a:pPr>
            <a:endParaRPr lang="es-PE" dirty="0"/>
          </a:p>
          <a:p>
            <a:pPr lvl="1">
              <a:buFontTx/>
              <a:buChar char="-"/>
            </a:pPr>
            <a:r>
              <a:rPr lang="es-PE" dirty="0"/>
              <a:t>Butler. Actos </a:t>
            </a:r>
            <a:r>
              <a:rPr lang="es-PE" dirty="0" err="1"/>
              <a:t>performativos</a:t>
            </a:r>
            <a:r>
              <a:rPr lang="es-PE" dirty="0"/>
              <a:t> y constitución del género. pp. 1-19</a:t>
            </a:r>
          </a:p>
          <a:p>
            <a:pPr lvl="1">
              <a:buFontTx/>
              <a:buChar char="-"/>
            </a:pPr>
            <a:endParaRPr lang="es-PE" dirty="0"/>
          </a:p>
        </p:txBody>
      </p:sp>
    </p:spTree>
    <p:extLst>
      <p:ext uri="{BB962C8B-B14F-4D97-AF65-F5344CB8AC3E}">
        <p14:creationId xmlns:p14="http://schemas.microsoft.com/office/powerpoint/2010/main" val="148743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smtClean="0">
                <a:solidFill>
                  <a:schemeClr val="bg1"/>
                </a:solidFill>
              </a:rPr>
              <a:t>Rindiendo cuentas de uno mismo (2005)</a:t>
            </a:r>
            <a:endParaRPr lang="es-PE" sz="2400" dirty="0">
              <a:solidFill>
                <a:schemeClr val="bg1"/>
              </a:solidFill>
            </a:endParaRPr>
          </a:p>
        </p:txBody>
      </p:sp>
      <p:sp>
        <p:nvSpPr>
          <p:cNvPr id="3" name="Marcador de contenido 2"/>
          <p:cNvSpPr>
            <a:spLocks noGrp="1"/>
          </p:cNvSpPr>
          <p:nvPr>
            <p:ph idx="1"/>
          </p:nvPr>
        </p:nvSpPr>
        <p:spPr/>
        <p:txBody>
          <a:bodyPr>
            <a:normAutofit fontScale="62500" lnSpcReduction="20000"/>
          </a:bodyPr>
          <a:lstStyle/>
          <a:p>
            <a:pPr algn="just"/>
            <a:r>
              <a:rPr lang="es-PE" dirty="0" smtClean="0">
                <a:solidFill>
                  <a:schemeClr val="bg1"/>
                </a:solidFill>
              </a:rPr>
              <a:t>Butler desarrolla una ética fundamentada en la opacidad o transparencia de un sujeto consigo mismo. Esto supone los limites del autoconocimiento.</a:t>
            </a:r>
          </a:p>
          <a:p>
            <a:pPr algn="just"/>
            <a:r>
              <a:rPr lang="es-PE" dirty="0" smtClean="0">
                <a:solidFill>
                  <a:schemeClr val="bg1"/>
                </a:solidFill>
              </a:rPr>
              <a:t>Tomando elementos de Adorno, Foucault, Nietzsche, </a:t>
            </a:r>
            <a:r>
              <a:rPr lang="es-PE" dirty="0" err="1" smtClean="0">
                <a:solidFill>
                  <a:schemeClr val="bg1"/>
                </a:solidFill>
              </a:rPr>
              <a:t>Levinas</a:t>
            </a:r>
            <a:r>
              <a:rPr lang="es-PE" dirty="0" smtClean="0">
                <a:solidFill>
                  <a:schemeClr val="bg1"/>
                </a:solidFill>
              </a:rPr>
              <a:t>, entre otros, Butler desarrolla una teoría sobre la formación del sujeto. </a:t>
            </a:r>
          </a:p>
          <a:p>
            <a:pPr algn="just"/>
            <a:r>
              <a:rPr lang="es-PE" dirty="0" smtClean="0">
                <a:solidFill>
                  <a:schemeClr val="bg1"/>
                </a:solidFill>
              </a:rPr>
              <a:t>Defiende la idea de los sujetos relacionados intrínsecamente a una sociedad. Ello supone una comunidad de otros con sus normas, las cuales exceden el control del individuo que se moldea. </a:t>
            </a:r>
          </a:p>
          <a:p>
            <a:pPr algn="just"/>
            <a:r>
              <a:rPr lang="es-PE" dirty="0" smtClean="0">
                <a:solidFill>
                  <a:schemeClr val="bg1"/>
                </a:solidFill>
              </a:rPr>
              <a:t>Un presupuesto para reconocer a los individuos, es que representan en sentido gramatical un “yo”.</a:t>
            </a:r>
          </a:p>
          <a:p>
            <a:pPr algn="just"/>
            <a:r>
              <a:rPr lang="es-PE" dirty="0" smtClean="0">
                <a:solidFill>
                  <a:schemeClr val="bg1"/>
                </a:solidFill>
              </a:rPr>
              <a:t>Butler sostiene que hay una razón que explica al sujeto como opaco para sí mismo. Las limitaciones de su libertad y responsabilidad ética conservan una relación con los límites de la narrativa normativa, presupuestos del lenguaje y proyecciones. </a:t>
            </a:r>
          </a:p>
          <a:p>
            <a:pPr algn="just"/>
            <a:r>
              <a:rPr lang="es-PE" dirty="0" smtClean="0">
                <a:solidFill>
                  <a:schemeClr val="bg1"/>
                </a:solidFill>
              </a:rPr>
              <a:t>Como alternativa, Butler propone una ética fundada en los límites del conocimiento propio y una responsabilidad limitada a tales dimensiones. Visualiza una ética en donde el propio ser responsable conoce los límites de su entendimiento, reconociendo la medida y capacidad en que le es posible dar cuenta de sí mismo a otros y respetar aquellos límites como sintomáticamente humanos. </a:t>
            </a:r>
          </a:p>
          <a:p>
            <a:pPr algn="just"/>
            <a:r>
              <a:rPr lang="es-PE" dirty="0" smtClean="0">
                <a:solidFill>
                  <a:schemeClr val="bg1"/>
                </a:solidFill>
              </a:rPr>
              <a:t>Para sopesar el papel de la opacidad de uno consigo mismo en la deliberación ética implica interrogar críticamente  el mundo social en donde nos hacemos humanos y es precisamente uno que nos cuesta entender para proyectar nuestros límites. Así, Butler</a:t>
            </a:r>
            <a:endParaRPr lang="es-PE" dirty="0">
              <a:solidFill>
                <a:schemeClr val="bg1"/>
              </a:solidFill>
            </a:endParaRPr>
          </a:p>
        </p:txBody>
      </p:sp>
    </p:spTree>
    <p:extLst>
      <p:ext uri="{BB962C8B-B14F-4D97-AF65-F5344CB8AC3E}">
        <p14:creationId xmlns:p14="http://schemas.microsoft.com/office/powerpoint/2010/main" val="339471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normAutofit fontScale="92500" lnSpcReduction="10000"/>
          </a:bodyPr>
          <a:lstStyle/>
          <a:p>
            <a:r>
              <a:rPr lang="es-PE" u="sng" dirty="0" smtClean="0"/>
              <a:t>Discusión propuesta </a:t>
            </a:r>
            <a:r>
              <a:rPr lang="es-PE" u="sng" dirty="0"/>
              <a:t>para la Unidad 1</a:t>
            </a:r>
            <a:r>
              <a:rPr lang="es-PE" dirty="0" smtClean="0"/>
              <a:t>:</a:t>
            </a:r>
          </a:p>
          <a:p>
            <a:pPr marL="0" indent="0">
              <a:buNone/>
            </a:pPr>
            <a:r>
              <a:rPr lang="es-PE" dirty="0"/>
              <a:t>	</a:t>
            </a:r>
            <a:r>
              <a:rPr lang="es-PE" dirty="0" smtClean="0">
                <a:solidFill>
                  <a:srgbClr val="FF0000"/>
                </a:solidFill>
              </a:rPr>
              <a:t>Esclarecer </a:t>
            </a:r>
            <a:r>
              <a:rPr lang="es-PE" dirty="0">
                <a:solidFill>
                  <a:srgbClr val="FF0000"/>
                </a:solidFill>
              </a:rPr>
              <a:t>qué es la </a:t>
            </a:r>
            <a:r>
              <a:rPr lang="es-PE" dirty="0" err="1">
                <a:solidFill>
                  <a:srgbClr val="FF0000"/>
                </a:solidFill>
              </a:rPr>
              <a:t>performatividad</a:t>
            </a:r>
            <a:r>
              <a:rPr lang="es-PE" dirty="0">
                <a:solidFill>
                  <a:srgbClr val="FF0000"/>
                </a:solidFill>
              </a:rPr>
              <a:t> y relacionar </a:t>
            </a:r>
            <a:r>
              <a:rPr lang="es-PE" dirty="0" smtClean="0">
                <a:solidFill>
                  <a:srgbClr val="FF0000"/>
                </a:solidFill>
              </a:rPr>
              <a:t>la 	</a:t>
            </a:r>
            <a:r>
              <a:rPr lang="es-PE" dirty="0" err="1" smtClean="0">
                <a:solidFill>
                  <a:srgbClr val="FF0000"/>
                </a:solidFill>
              </a:rPr>
              <a:t>performatividad</a:t>
            </a:r>
            <a:r>
              <a:rPr lang="es-PE" dirty="0" smtClean="0">
                <a:solidFill>
                  <a:srgbClr val="FF0000"/>
                </a:solidFill>
              </a:rPr>
              <a:t> </a:t>
            </a:r>
            <a:r>
              <a:rPr lang="es-PE" dirty="0">
                <a:solidFill>
                  <a:srgbClr val="FF0000"/>
                </a:solidFill>
              </a:rPr>
              <a:t>con la deconstrucción del género</a:t>
            </a:r>
            <a:r>
              <a:rPr lang="es-PE" dirty="0" smtClean="0">
                <a:solidFill>
                  <a:srgbClr val="FF0000"/>
                </a:solidFill>
              </a:rPr>
              <a:t>.</a:t>
            </a:r>
          </a:p>
          <a:p>
            <a:pPr marL="0" indent="0">
              <a:buNone/>
            </a:pPr>
            <a:endParaRPr lang="es-PE" dirty="0"/>
          </a:p>
          <a:p>
            <a:r>
              <a:rPr lang="es-PE" dirty="0"/>
              <a:t>Lecturas obligatorias:</a:t>
            </a:r>
          </a:p>
          <a:p>
            <a:pPr marL="457200" lvl="1" indent="0">
              <a:buNone/>
            </a:pPr>
            <a:endParaRPr lang="es-PE" dirty="0"/>
          </a:p>
          <a:p>
            <a:pPr lvl="1">
              <a:buFontTx/>
              <a:buChar char="-"/>
            </a:pPr>
            <a:r>
              <a:rPr lang="es-PE" dirty="0" smtClean="0"/>
              <a:t>Cómo </a:t>
            </a:r>
            <a:r>
              <a:rPr lang="es-PE" dirty="0"/>
              <a:t>hacer cosas con palabras: J.L. Austin </a:t>
            </a:r>
            <a:r>
              <a:rPr lang="es-PE" dirty="0">
                <a:hlinkClick r:id="rId2"/>
              </a:rPr>
              <a:t>https://larotativa.nexos.com.mx/?</a:t>
            </a:r>
            <a:r>
              <a:rPr lang="es-PE" dirty="0" smtClean="0">
                <a:hlinkClick r:id="rId2"/>
              </a:rPr>
              <a:t>p=521</a:t>
            </a:r>
            <a:endParaRPr lang="es-PE" dirty="0" smtClean="0"/>
          </a:p>
          <a:p>
            <a:pPr marL="457200" lvl="1" indent="0">
              <a:buNone/>
            </a:pPr>
            <a:endParaRPr lang="es-PE" dirty="0"/>
          </a:p>
          <a:p>
            <a:pPr lvl="1">
              <a:buFontTx/>
              <a:buChar char="-"/>
            </a:pPr>
            <a:r>
              <a:rPr lang="es-PE" dirty="0" smtClean="0"/>
              <a:t>Duque</a:t>
            </a:r>
            <a:r>
              <a:rPr lang="es-PE" dirty="0"/>
              <a:t>. Judith Butler y la teoría de la </a:t>
            </a:r>
            <a:r>
              <a:rPr lang="es-PE" dirty="0" err="1"/>
              <a:t>performatividad</a:t>
            </a:r>
            <a:r>
              <a:rPr lang="es-PE" dirty="0"/>
              <a:t>. pp. </a:t>
            </a:r>
            <a:r>
              <a:rPr lang="es-PE" dirty="0" smtClean="0"/>
              <a:t>1-11</a:t>
            </a:r>
          </a:p>
          <a:p>
            <a:pPr lvl="1">
              <a:buFontTx/>
              <a:buChar char="-"/>
            </a:pPr>
            <a:endParaRPr lang="es-PE" dirty="0"/>
          </a:p>
          <a:p>
            <a:pPr lvl="1">
              <a:buFontTx/>
              <a:buChar char="-"/>
            </a:pPr>
            <a:r>
              <a:rPr lang="es-PE" dirty="0"/>
              <a:t>Butler. Actos </a:t>
            </a:r>
            <a:r>
              <a:rPr lang="es-PE" dirty="0" err="1"/>
              <a:t>performativos</a:t>
            </a:r>
            <a:r>
              <a:rPr lang="es-PE" dirty="0"/>
              <a:t> y constitución del género. pp. 1-19</a:t>
            </a:r>
          </a:p>
          <a:p>
            <a:pPr lvl="1">
              <a:buFontTx/>
              <a:buChar char="-"/>
            </a:pPr>
            <a:endParaRPr lang="es-PE" dirty="0"/>
          </a:p>
        </p:txBody>
      </p:sp>
    </p:spTree>
    <p:extLst>
      <p:ext uri="{BB962C8B-B14F-4D97-AF65-F5344CB8AC3E}">
        <p14:creationId xmlns:p14="http://schemas.microsoft.com/office/powerpoint/2010/main" val="469551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PE" dirty="0" smtClean="0">
                <a:solidFill>
                  <a:schemeClr val="bg1"/>
                </a:solidFill>
              </a:rPr>
              <a:t>Unidad 1 : </a:t>
            </a:r>
            <a:r>
              <a:rPr lang="es-PE" dirty="0" err="1" smtClean="0">
                <a:solidFill>
                  <a:schemeClr val="bg1"/>
                </a:solidFill>
              </a:rPr>
              <a:t>Performatividad</a:t>
            </a:r>
            <a:r>
              <a:rPr lang="es-PE" dirty="0" smtClean="0">
                <a:solidFill>
                  <a:schemeClr val="bg1"/>
                </a:solidFill>
              </a:rPr>
              <a:t> y Deconstrucción</a:t>
            </a:r>
            <a:endParaRPr lang="es-PE" dirty="0">
              <a:solidFill>
                <a:schemeClr val="bg1"/>
              </a:solidFill>
            </a:endParaRPr>
          </a:p>
        </p:txBody>
      </p:sp>
      <p:sp>
        <p:nvSpPr>
          <p:cNvPr id="3" name="Marcador de contenido 2"/>
          <p:cNvSpPr>
            <a:spLocks noGrp="1"/>
          </p:cNvSpPr>
          <p:nvPr>
            <p:ph idx="1"/>
          </p:nvPr>
        </p:nvSpPr>
        <p:spPr/>
        <p:txBody>
          <a:bodyPr>
            <a:normAutofit fontScale="92500" lnSpcReduction="10000"/>
          </a:bodyPr>
          <a:lstStyle/>
          <a:p>
            <a:r>
              <a:rPr lang="es-PE" dirty="0" smtClean="0">
                <a:solidFill>
                  <a:schemeClr val="bg1"/>
                </a:solidFill>
              </a:rPr>
              <a:t>Para comprender mejor en qué consiste la </a:t>
            </a:r>
            <a:r>
              <a:rPr lang="es-PE" dirty="0" err="1" smtClean="0">
                <a:solidFill>
                  <a:schemeClr val="bg1"/>
                </a:solidFill>
              </a:rPr>
              <a:t>performatividad</a:t>
            </a:r>
            <a:r>
              <a:rPr lang="es-PE" dirty="0" smtClean="0">
                <a:solidFill>
                  <a:schemeClr val="bg1"/>
                </a:solidFill>
              </a:rPr>
              <a:t>, debemos atender al texto de Austin, </a:t>
            </a:r>
            <a:r>
              <a:rPr lang="es-PE" i="1" dirty="0" smtClean="0">
                <a:solidFill>
                  <a:srgbClr val="FF0000"/>
                </a:solidFill>
              </a:rPr>
              <a:t>Cómo hacer cosas con palabras.</a:t>
            </a:r>
          </a:p>
          <a:p>
            <a:endParaRPr lang="es-PE" i="1" dirty="0">
              <a:solidFill>
                <a:schemeClr val="bg1"/>
              </a:solidFill>
            </a:endParaRPr>
          </a:p>
          <a:p>
            <a:r>
              <a:rPr lang="es-PE" dirty="0" smtClean="0">
                <a:solidFill>
                  <a:schemeClr val="bg1"/>
                </a:solidFill>
              </a:rPr>
              <a:t>A continuación, revisaremos el texto de Duque, </a:t>
            </a:r>
            <a:r>
              <a:rPr lang="es-PE" i="1" dirty="0" smtClean="0">
                <a:solidFill>
                  <a:srgbClr val="FF0000"/>
                </a:solidFill>
              </a:rPr>
              <a:t>Judith Butler y la teoría de la </a:t>
            </a:r>
            <a:r>
              <a:rPr lang="es-PE" i="1" dirty="0" err="1" smtClean="0">
                <a:solidFill>
                  <a:srgbClr val="FF0000"/>
                </a:solidFill>
              </a:rPr>
              <a:t>performatividad</a:t>
            </a:r>
            <a:r>
              <a:rPr lang="es-PE" i="1" dirty="0" smtClean="0">
                <a:solidFill>
                  <a:srgbClr val="FF0000"/>
                </a:solidFill>
              </a:rPr>
              <a:t> de género.</a:t>
            </a:r>
          </a:p>
          <a:p>
            <a:endParaRPr lang="es-PE" i="1" dirty="0">
              <a:solidFill>
                <a:schemeClr val="bg1"/>
              </a:solidFill>
            </a:endParaRPr>
          </a:p>
          <a:p>
            <a:r>
              <a:rPr lang="es-PE" dirty="0" smtClean="0">
                <a:solidFill>
                  <a:schemeClr val="bg1"/>
                </a:solidFill>
              </a:rPr>
              <a:t>Finalmente, analizaremos el contenido del ensayo de Butler </a:t>
            </a:r>
            <a:r>
              <a:rPr lang="es-PE" i="1" dirty="0" smtClean="0">
                <a:solidFill>
                  <a:srgbClr val="FF0000"/>
                </a:solidFill>
              </a:rPr>
              <a:t>Actos </a:t>
            </a:r>
            <a:r>
              <a:rPr lang="es-PE" i="1" dirty="0" err="1" smtClean="0">
                <a:solidFill>
                  <a:srgbClr val="FF0000"/>
                </a:solidFill>
              </a:rPr>
              <a:t>performativos</a:t>
            </a:r>
            <a:r>
              <a:rPr lang="es-PE" i="1" dirty="0" smtClean="0">
                <a:solidFill>
                  <a:srgbClr val="FF0000"/>
                </a:solidFill>
              </a:rPr>
              <a:t> y constitución del género. </a:t>
            </a:r>
          </a:p>
          <a:p>
            <a:endParaRPr lang="es-PE" i="1" dirty="0">
              <a:solidFill>
                <a:schemeClr val="bg1"/>
              </a:solidFill>
            </a:endParaRPr>
          </a:p>
          <a:p>
            <a:r>
              <a:rPr lang="es-PE" dirty="0" smtClean="0">
                <a:solidFill>
                  <a:schemeClr val="bg1"/>
                </a:solidFill>
              </a:rPr>
              <a:t>Con estos elementos en mente, podremos discutir sobre en qué consiste la </a:t>
            </a:r>
            <a:r>
              <a:rPr lang="es-PE" dirty="0" err="1" smtClean="0">
                <a:solidFill>
                  <a:schemeClr val="bg1"/>
                </a:solidFill>
              </a:rPr>
              <a:t>performatividad</a:t>
            </a:r>
            <a:r>
              <a:rPr lang="es-PE" dirty="0" smtClean="0">
                <a:solidFill>
                  <a:schemeClr val="bg1"/>
                </a:solidFill>
              </a:rPr>
              <a:t> y relacionarla a la deconstrucción del concepto de género</a:t>
            </a:r>
            <a:r>
              <a:rPr lang="es-PE" dirty="0" smtClean="0"/>
              <a:t>. </a:t>
            </a:r>
            <a:endParaRPr lang="es-PE" dirty="0"/>
          </a:p>
        </p:txBody>
      </p:sp>
    </p:spTree>
    <p:extLst>
      <p:ext uri="{BB962C8B-B14F-4D97-AF65-F5344CB8AC3E}">
        <p14:creationId xmlns:p14="http://schemas.microsoft.com/office/powerpoint/2010/main" val="80739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r>
              <a:rPr lang="es-PE" sz="4000" dirty="0" smtClean="0">
                <a:solidFill>
                  <a:srgbClr val="FF0000"/>
                </a:solidFill>
              </a:rPr>
              <a:t>Lectura 1 : Austin: </a:t>
            </a:r>
            <a:r>
              <a:rPr lang="es-PE" sz="4000" i="1" dirty="0">
                <a:solidFill>
                  <a:srgbClr val="FF0000"/>
                </a:solidFill>
              </a:rPr>
              <a:t>Cómo hacer cosas con </a:t>
            </a:r>
            <a:r>
              <a:rPr lang="es-PE" sz="4000" i="1" dirty="0" smtClean="0">
                <a:solidFill>
                  <a:srgbClr val="FF0000"/>
                </a:solidFill>
              </a:rPr>
              <a:t>palabras</a:t>
            </a:r>
            <a:endParaRPr lang="es-PE" sz="4000" dirty="0">
              <a:solidFill>
                <a:srgbClr val="FF0000"/>
              </a:solidFill>
            </a:endParaRPr>
          </a:p>
        </p:txBody>
      </p:sp>
      <p:sp>
        <p:nvSpPr>
          <p:cNvPr id="3" name="Marcador de contenido 2"/>
          <p:cNvSpPr>
            <a:spLocks noGrp="1"/>
          </p:cNvSpPr>
          <p:nvPr>
            <p:ph idx="1"/>
          </p:nvPr>
        </p:nvSpPr>
        <p:spPr/>
        <p:txBody>
          <a:bodyPr>
            <a:normAutofit fontScale="85000" lnSpcReduction="10000"/>
          </a:bodyPr>
          <a:lstStyle/>
          <a:p>
            <a:pPr algn="just"/>
            <a:r>
              <a:rPr lang="es-PE" dirty="0" smtClean="0">
                <a:solidFill>
                  <a:schemeClr val="bg1"/>
                </a:solidFill>
              </a:rPr>
              <a:t>John L. Austin refiere en </a:t>
            </a:r>
            <a:r>
              <a:rPr lang="es-PE" i="1" dirty="0">
                <a:solidFill>
                  <a:schemeClr val="bg1"/>
                </a:solidFill>
              </a:rPr>
              <a:t>Cómo hacer cosas con </a:t>
            </a:r>
            <a:r>
              <a:rPr lang="es-PE" i="1" dirty="0" smtClean="0">
                <a:solidFill>
                  <a:schemeClr val="bg1"/>
                </a:solidFill>
              </a:rPr>
              <a:t>palabras </a:t>
            </a:r>
            <a:r>
              <a:rPr lang="es-PE" dirty="0" smtClean="0">
                <a:solidFill>
                  <a:schemeClr val="bg1"/>
                </a:solidFill>
              </a:rPr>
              <a:t>una teoría de los actos de habla. Ello supone una teoría pragmática de la filosofía del lenguaje. Nos interesa resaltar el papel de las llamadas “emisiones </a:t>
            </a:r>
            <a:r>
              <a:rPr lang="es-PE" dirty="0" err="1" smtClean="0">
                <a:solidFill>
                  <a:schemeClr val="bg1"/>
                </a:solidFill>
              </a:rPr>
              <a:t>realizativas</a:t>
            </a:r>
            <a:r>
              <a:rPr lang="es-PE" dirty="0" smtClean="0">
                <a:solidFill>
                  <a:schemeClr val="bg1"/>
                </a:solidFill>
              </a:rPr>
              <a:t>”.</a:t>
            </a:r>
          </a:p>
          <a:p>
            <a:pPr algn="just"/>
            <a:r>
              <a:rPr lang="es-PE" dirty="0" smtClean="0">
                <a:solidFill>
                  <a:schemeClr val="bg1"/>
                </a:solidFill>
              </a:rPr>
              <a:t>El artículo de Ana Sofía </a:t>
            </a:r>
            <a:r>
              <a:rPr lang="es-PE" dirty="0" err="1" smtClean="0">
                <a:solidFill>
                  <a:schemeClr val="bg1"/>
                </a:solidFill>
              </a:rPr>
              <a:t>Rodriguez</a:t>
            </a:r>
            <a:r>
              <a:rPr lang="es-PE" dirty="0" smtClean="0">
                <a:solidFill>
                  <a:schemeClr val="bg1"/>
                </a:solidFill>
              </a:rPr>
              <a:t> y Luciano Concheiro retrata el cuadro que nos puede ayudar a entender la </a:t>
            </a:r>
            <a:r>
              <a:rPr lang="es-PE" dirty="0" err="1" smtClean="0">
                <a:solidFill>
                  <a:schemeClr val="bg1"/>
                </a:solidFill>
              </a:rPr>
              <a:t>performatividad</a:t>
            </a:r>
            <a:r>
              <a:rPr lang="es-PE" dirty="0">
                <a:solidFill>
                  <a:schemeClr val="bg1"/>
                </a:solidFill>
              </a:rPr>
              <a:t> </a:t>
            </a:r>
            <a:r>
              <a:rPr lang="es-PE" dirty="0" smtClean="0">
                <a:solidFill>
                  <a:schemeClr val="bg1"/>
                </a:solidFill>
              </a:rPr>
              <a:t>en virtud de las emisiones </a:t>
            </a:r>
            <a:r>
              <a:rPr lang="es-PE" dirty="0" err="1" smtClean="0">
                <a:solidFill>
                  <a:schemeClr val="bg1"/>
                </a:solidFill>
              </a:rPr>
              <a:t>realizativas</a:t>
            </a:r>
            <a:r>
              <a:rPr lang="es-PE" dirty="0" smtClean="0">
                <a:solidFill>
                  <a:schemeClr val="bg1"/>
                </a:solidFill>
              </a:rPr>
              <a:t> de Austin. </a:t>
            </a:r>
          </a:p>
          <a:p>
            <a:pPr algn="just"/>
            <a:r>
              <a:rPr lang="es-PE" dirty="0" smtClean="0">
                <a:solidFill>
                  <a:schemeClr val="bg1"/>
                </a:solidFill>
              </a:rPr>
              <a:t>Los autores refieren que diversas corrientes han defendido que cualquier emisión de un usuario de un lenguaje supone la expresión verdadera o falsa acerca de la realidad. </a:t>
            </a:r>
            <a:endParaRPr lang="es-PE" dirty="0">
              <a:solidFill>
                <a:schemeClr val="bg1"/>
              </a:solidFill>
            </a:endParaRPr>
          </a:p>
          <a:p>
            <a:pPr algn="just"/>
            <a:r>
              <a:rPr lang="es-PE" dirty="0" smtClean="0">
                <a:solidFill>
                  <a:schemeClr val="bg1"/>
                </a:solidFill>
              </a:rPr>
              <a:t>Austin critica tal concepto, pues señala que existen más tipos de enunciados que los que </a:t>
            </a:r>
            <a:r>
              <a:rPr lang="es-PE" dirty="0" err="1" smtClean="0">
                <a:solidFill>
                  <a:schemeClr val="bg1"/>
                </a:solidFill>
              </a:rPr>
              <a:t>constatativos</a:t>
            </a:r>
            <a:r>
              <a:rPr lang="es-PE" dirty="0" smtClean="0">
                <a:solidFill>
                  <a:schemeClr val="bg1"/>
                </a:solidFill>
              </a:rPr>
              <a:t>, es decir, hay otros enunciados además de aquellos que verifican el valor de verdad de lo dicho en relación a una realidad que se pretende objetiva. </a:t>
            </a:r>
          </a:p>
          <a:p>
            <a:endParaRPr lang="es-PE" dirty="0" smtClean="0"/>
          </a:p>
        </p:txBody>
      </p:sp>
    </p:spTree>
    <p:extLst>
      <p:ext uri="{BB962C8B-B14F-4D97-AF65-F5344CB8AC3E}">
        <p14:creationId xmlns:p14="http://schemas.microsoft.com/office/powerpoint/2010/main" val="3317010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35577"/>
            <a:ext cx="10515600" cy="5641386"/>
          </a:xfrm>
        </p:spPr>
        <p:txBody>
          <a:bodyPr>
            <a:normAutofit fontScale="77500" lnSpcReduction="20000"/>
          </a:bodyPr>
          <a:lstStyle/>
          <a:p>
            <a:pPr algn="just"/>
            <a:r>
              <a:rPr lang="es-PE" dirty="0">
                <a:solidFill>
                  <a:schemeClr val="bg1"/>
                </a:solidFill>
              </a:rPr>
              <a:t>Los enunciados que no constatan nada, ni son verdaderos, ni falsos, son aquellos llamados </a:t>
            </a:r>
            <a:r>
              <a:rPr lang="es-PE" dirty="0" err="1">
                <a:solidFill>
                  <a:schemeClr val="bg1"/>
                </a:solidFill>
              </a:rPr>
              <a:t>performativos</a:t>
            </a:r>
            <a:r>
              <a:rPr lang="es-PE" dirty="0">
                <a:solidFill>
                  <a:schemeClr val="bg1"/>
                </a:solidFill>
              </a:rPr>
              <a:t> o </a:t>
            </a:r>
            <a:r>
              <a:rPr lang="es-PE" dirty="0" err="1">
                <a:solidFill>
                  <a:schemeClr val="bg1"/>
                </a:solidFill>
              </a:rPr>
              <a:t>realizativos</a:t>
            </a:r>
            <a:r>
              <a:rPr lang="es-PE" dirty="0">
                <a:solidFill>
                  <a:schemeClr val="bg1"/>
                </a:solidFill>
              </a:rPr>
              <a:t>. Como su nombre indica, realizan una acción. Cuando menos, expresan la voluntad de que se realice un hecho, al margen de si las consecuencias van o no de acuerdo a lo esperado. En este sentido, no encajan en la estructura binaria de veracidad, sino que parecen expresar una realidad exterior que se mantiene por sí misma. Por ejemplo, si un policía le dice a un civil: “Deténgase”, expresa su voluntad y busca influir en la realidad, pero </a:t>
            </a:r>
            <a:r>
              <a:rPr lang="es-PE" dirty="0" smtClean="0">
                <a:solidFill>
                  <a:schemeClr val="bg1"/>
                </a:solidFill>
              </a:rPr>
              <a:t>puede o </a:t>
            </a:r>
            <a:r>
              <a:rPr lang="es-PE" dirty="0">
                <a:solidFill>
                  <a:schemeClr val="bg1"/>
                </a:solidFill>
              </a:rPr>
              <a:t>no ocurrir el hecho de que el civil se detenga, y los enunciados </a:t>
            </a:r>
            <a:r>
              <a:rPr lang="es-PE" dirty="0" err="1">
                <a:solidFill>
                  <a:schemeClr val="bg1"/>
                </a:solidFill>
              </a:rPr>
              <a:t>constatativos</a:t>
            </a:r>
            <a:r>
              <a:rPr lang="es-PE" dirty="0">
                <a:solidFill>
                  <a:schemeClr val="bg1"/>
                </a:solidFill>
              </a:rPr>
              <a:t> se encargarán de verificar tales sucesos, pero el imperativo enunciado por el policía no puede validarse como falso o verdadero. </a:t>
            </a:r>
          </a:p>
          <a:p>
            <a:pPr algn="just"/>
            <a:r>
              <a:rPr lang="es-PE" dirty="0">
                <a:solidFill>
                  <a:schemeClr val="bg1"/>
                </a:solidFill>
              </a:rPr>
              <a:t>En este sentido, Austin nos invita a pensar de qué modo el lenguaje no sólo figura, explica y representa al mundo, sino que además puede influir en él y transformarlo. Ello se encuentra relacionado tanto a la intención de quien es agente de una emisión </a:t>
            </a:r>
            <a:r>
              <a:rPr lang="es-PE" dirty="0" err="1">
                <a:solidFill>
                  <a:schemeClr val="bg1"/>
                </a:solidFill>
              </a:rPr>
              <a:t>realizativa</a:t>
            </a:r>
            <a:r>
              <a:rPr lang="es-PE" dirty="0">
                <a:solidFill>
                  <a:schemeClr val="bg1"/>
                </a:solidFill>
              </a:rPr>
              <a:t>, como al contexto en que la enuncia. Si decimos: “¿Qué estás comiendo?”, nuestra intención puede ser distinta en casos diversos, mientras que si enunciamos “Te quiero matar”, puede referirse a diferentes significados de acuerdo a distintos contextos. </a:t>
            </a:r>
          </a:p>
          <a:p>
            <a:pPr algn="just"/>
            <a:r>
              <a:rPr lang="es-PE" dirty="0">
                <a:solidFill>
                  <a:schemeClr val="bg1"/>
                </a:solidFill>
              </a:rPr>
              <a:t>De acuerdo a tal distinción, podemos ver reforzada la idea de Wittgenstein sobre un lenguaje como juego en el que lo meramente enunciado se circunscribe a una significación distinta en virtud de las condiciones y convenios presupuestos. Las reflexiones de </a:t>
            </a:r>
            <a:r>
              <a:rPr lang="es-PE" dirty="0" smtClean="0">
                <a:solidFill>
                  <a:schemeClr val="bg1"/>
                </a:solidFill>
              </a:rPr>
              <a:t>Austin</a:t>
            </a:r>
            <a:r>
              <a:rPr lang="es-PE" dirty="0">
                <a:solidFill>
                  <a:schemeClr val="bg1"/>
                </a:solidFill>
              </a:rPr>
              <a:t>, como bien señalan </a:t>
            </a:r>
            <a:r>
              <a:rPr lang="es-PE" dirty="0" err="1">
                <a:solidFill>
                  <a:schemeClr val="bg1"/>
                </a:solidFill>
              </a:rPr>
              <a:t>Rodriguez</a:t>
            </a:r>
            <a:r>
              <a:rPr lang="es-PE" dirty="0">
                <a:solidFill>
                  <a:schemeClr val="bg1"/>
                </a:solidFill>
              </a:rPr>
              <a:t> y Concheiro, supone una re-interpretación de la relación entre palabra y realidad. </a:t>
            </a:r>
          </a:p>
          <a:p>
            <a:endParaRPr lang="es-PE" dirty="0"/>
          </a:p>
        </p:txBody>
      </p:sp>
    </p:spTree>
    <p:extLst>
      <p:ext uri="{BB962C8B-B14F-4D97-AF65-F5344CB8AC3E}">
        <p14:creationId xmlns:p14="http://schemas.microsoft.com/office/powerpoint/2010/main" val="3105761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pPr algn="ctr"/>
            <a:r>
              <a:rPr lang="es-PE" sz="2400" b="1" dirty="0" smtClean="0">
                <a:solidFill>
                  <a:srgbClr val="FF0000"/>
                </a:solidFill>
              </a:rPr>
              <a:t>Lectura 2 : </a:t>
            </a:r>
            <a:r>
              <a:rPr lang="es-PE" sz="2400" b="1" dirty="0">
                <a:solidFill>
                  <a:srgbClr val="FF0000"/>
                </a:solidFill>
              </a:rPr>
              <a:t>Duque, </a:t>
            </a:r>
            <a:r>
              <a:rPr lang="es-PE" sz="2400" b="1" i="1" dirty="0">
                <a:solidFill>
                  <a:srgbClr val="FF0000"/>
                </a:solidFill>
              </a:rPr>
              <a:t>Judith Butler y la teoría de la </a:t>
            </a:r>
            <a:r>
              <a:rPr lang="es-PE" sz="2400" b="1" i="1" dirty="0" err="1" smtClean="0">
                <a:solidFill>
                  <a:srgbClr val="FF0000"/>
                </a:solidFill>
              </a:rPr>
              <a:t>performatividad</a:t>
            </a:r>
            <a:r>
              <a:rPr lang="es-PE" sz="2400" b="1" i="1" dirty="0" smtClean="0">
                <a:solidFill>
                  <a:srgbClr val="FF0000"/>
                </a:solidFill>
              </a:rPr>
              <a:t> de género</a:t>
            </a:r>
            <a:endParaRPr lang="es-PE" sz="2400" b="1" dirty="0">
              <a:solidFill>
                <a:srgbClr val="FF0000"/>
              </a:solidFill>
            </a:endParaRPr>
          </a:p>
        </p:txBody>
      </p:sp>
      <p:sp>
        <p:nvSpPr>
          <p:cNvPr id="3" name="Marcador de contenido 2"/>
          <p:cNvSpPr>
            <a:spLocks noGrp="1"/>
          </p:cNvSpPr>
          <p:nvPr>
            <p:ph idx="1"/>
          </p:nvPr>
        </p:nvSpPr>
        <p:spPr/>
        <p:txBody>
          <a:bodyPr>
            <a:normAutofit fontScale="92500" lnSpcReduction="20000"/>
          </a:bodyPr>
          <a:lstStyle/>
          <a:p>
            <a:pPr algn="just"/>
            <a:r>
              <a:rPr lang="es-PE" dirty="0" smtClean="0">
                <a:solidFill>
                  <a:schemeClr val="bg1"/>
                </a:solidFill>
              </a:rPr>
              <a:t>Carlos Duque refiere en éste artículo de qué modo la teoría de Butler ha influido políticamente en la democracia radical en la labor de reconocimiento a la diversidad sexual y expresiones no binarias de género. </a:t>
            </a:r>
          </a:p>
          <a:p>
            <a:pPr algn="just"/>
            <a:r>
              <a:rPr lang="es-PE" dirty="0" smtClean="0">
                <a:solidFill>
                  <a:schemeClr val="bg1"/>
                </a:solidFill>
              </a:rPr>
              <a:t>El autor ubica la reflexión de Butler como “enmarcada en el paradigma filosófico, político y vital que denominaré paradigma de la política deconstructiva antiesencialista.” (2010: p.86) También referida como Teoría Crítica </a:t>
            </a:r>
            <a:r>
              <a:rPr lang="es-PE" dirty="0" err="1" smtClean="0">
                <a:solidFill>
                  <a:schemeClr val="bg1"/>
                </a:solidFill>
              </a:rPr>
              <a:t>Queer</a:t>
            </a:r>
            <a:r>
              <a:rPr lang="es-PE" dirty="0" smtClean="0">
                <a:solidFill>
                  <a:schemeClr val="bg1"/>
                </a:solidFill>
              </a:rPr>
              <a:t>. </a:t>
            </a:r>
            <a:r>
              <a:rPr lang="es-PE" sz="2200" dirty="0" smtClean="0">
                <a:solidFill>
                  <a:schemeClr val="bg1"/>
                </a:solidFill>
              </a:rPr>
              <a:t>(</a:t>
            </a:r>
            <a:r>
              <a:rPr lang="es-PE" sz="2200" dirty="0" err="1" smtClean="0">
                <a:solidFill>
                  <a:schemeClr val="bg1"/>
                </a:solidFill>
              </a:rPr>
              <a:t>Queer</a:t>
            </a:r>
            <a:r>
              <a:rPr lang="es-PE" sz="2200" dirty="0" smtClean="0">
                <a:solidFill>
                  <a:schemeClr val="bg1"/>
                </a:solidFill>
              </a:rPr>
              <a:t>, del inglés: extraño, raro, inusual, peculiar, curioso, bizarro, </a:t>
            </a:r>
            <a:r>
              <a:rPr lang="es-PE" sz="2200" dirty="0" err="1" smtClean="0">
                <a:solidFill>
                  <a:schemeClr val="bg1"/>
                </a:solidFill>
              </a:rPr>
              <a:t>abnormal</a:t>
            </a:r>
            <a:r>
              <a:rPr lang="es-PE" sz="2200" dirty="0" smtClean="0">
                <a:solidFill>
                  <a:schemeClr val="bg1"/>
                </a:solidFill>
              </a:rPr>
              <a:t>, </a:t>
            </a:r>
            <a:r>
              <a:rPr lang="es-PE" sz="2200" dirty="0" err="1" smtClean="0">
                <a:solidFill>
                  <a:schemeClr val="bg1"/>
                </a:solidFill>
              </a:rPr>
              <a:t>infamiliar</a:t>
            </a:r>
            <a:r>
              <a:rPr lang="es-PE" sz="2200" dirty="0" smtClean="0">
                <a:solidFill>
                  <a:schemeClr val="bg1"/>
                </a:solidFill>
              </a:rPr>
              <a:t>, anómalo, atípico, diferente, extra-ordinario, misterioso, </a:t>
            </a:r>
            <a:r>
              <a:rPr lang="es-PE" sz="2200" dirty="0" err="1" smtClean="0">
                <a:solidFill>
                  <a:schemeClr val="bg1"/>
                </a:solidFill>
              </a:rPr>
              <a:t>perplejante</a:t>
            </a:r>
            <a:r>
              <a:rPr lang="es-PE" sz="2200" dirty="0" smtClean="0">
                <a:solidFill>
                  <a:schemeClr val="bg1"/>
                </a:solidFill>
              </a:rPr>
              <a:t>, sorprendente, incongruente, </a:t>
            </a:r>
            <a:r>
              <a:rPr lang="es-PE" sz="2200" dirty="0" err="1" smtClean="0">
                <a:solidFill>
                  <a:schemeClr val="bg1"/>
                </a:solidFill>
              </a:rPr>
              <a:t>incomún</a:t>
            </a:r>
            <a:r>
              <a:rPr lang="es-PE" sz="2200" dirty="0" smtClean="0">
                <a:solidFill>
                  <a:schemeClr val="bg1"/>
                </a:solidFill>
              </a:rPr>
              <a:t>, irregular, fuera de ritmo/tiempo, singular, desviado, aberrante, sin paralelo, abyecto, ininteligible y otros.)</a:t>
            </a:r>
            <a:endParaRPr lang="es-PE" dirty="0" smtClean="0">
              <a:solidFill>
                <a:schemeClr val="bg1"/>
              </a:solidFill>
            </a:endParaRPr>
          </a:p>
          <a:p>
            <a:pPr algn="just"/>
            <a:r>
              <a:rPr lang="es-PE" dirty="0" smtClean="0">
                <a:solidFill>
                  <a:schemeClr val="bg1"/>
                </a:solidFill>
              </a:rPr>
              <a:t>Así, la teoría </a:t>
            </a:r>
            <a:r>
              <a:rPr lang="es-PE" dirty="0" err="1" smtClean="0">
                <a:solidFill>
                  <a:schemeClr val="bg1"/>
                </a:solidFill>
              </a:rPr>
              <a:t>Queer</a:t>
            </a:r>
            <a:r>
              <a:rPr lang="es-PE" dirty="0" smtClean="0">
                <a:solidFill>
                  <a:schemeClr val="bg1"/>
                </a:solidFill>
              </a:rPr>
              <a:t> busca ser una propuesta que critica la cultura y busca </a:t>
            </a:r>
            <a:r>
              <a:rPr lang="es-PE" dirty="0" err="1" smtClean="0">
                <a:solidFill>
                  <a:schemeClr val="bg1"/>
                </a:solidFill>
              </a:rPr>
              <a:t>deconstruirla</a:t>
            </a:r>
            <a:r>
              <a:rPr lang="es-PE" dirty="0" smtClean="0">
                <a:solidFill>
                  <a:schemeClr val="bg1"/>
                </a:solidFill>
              </a:rPr>
              <a:t> para transformar la sociedad en una inclusiva, en donde esté normalizada la libertad sexual de los individuos, libre de cargas e improntas de cualquier tipo (política, religiosas, desinformadas u otras) que fomenten la discriminación, intolerancia y violencia.</a:t>
            </a:r>
            <a:endParaRPr lang="es-PE" dirty="0" smtClean="0"/>
          </a:p>
          <a:p>
            <a:pPr algn="just"/>
            <a:endParaRPr lang="es-PE" dirty="0"/>
          </a:p>
        </p:txBody>
      </p:sp>
    </p:spTree>
    <p:extLst>
      <p:ext uri="{BB962C8B-B14F-4D97-AF65-F5344CB8AC3E}">
        <p14:creationId xmlns:p14="http://schemas.microsoft.com/office/powerpoint/2010/main" val="131446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70263"/>
            <a:ext cx="10515600" cy="5706700"/>
          </a:xfrm>
        </p:spPr>
        <p:txBody>
          <a:bodyPr>
            <a:normAutofit fontScale="92500"/>
          </a:bodyPr>
          <a:lstStyle/>
          <a:p>
            <a:pPr algn="just"/>
            <a:r>
              <a:rPr lang="es-PE" dirty="0">
                <a:solidFill>
                  <a:schemeClr val="bg1"/>
                </a:solidFill>
              </a:rPr>
              <a:t> Duque señala que Butler “erige su teoría de la </a:t>
            </a:r>
            <a:r>
              <a:rPr lang="es-PE" dirty="0" err="1">
                <a:solidFill>
                  <a:schemeClr val="bg1"/>
                </a:solidFill>
              </a:rPr>
              <a:t>performatividad</a:t>
            </a:r>
            <a:r>
              <a:rPr lang="es-PE" dirty="0">
                <a:solidFill>
                  <a:schemeClr val="bg1"/>
                </a:solidFill>
              </a:rPr>
              <a:t> de género, en el marco del paradigma de la política de la deconstrucción antiesencialista” (p.87)</a:t>
            </a:r>
          </a:p>
          <a:p>
            <a:pPr algn="just"/>
            <a:r>
              <a:rPr lang="es-PE" dirty="0">
                <a:solidFill>
                  <a:schemeClr val="bg1"/>
                </a:solidFill>
              </a:rPr>
              <a:t>La labor que emprende Butler supone la de-construcción del concepto de un(a) </a:t>
            </a:r>
            <a:r>
              <a:rPr lang="es-PE" dirty="0" err="1">
                <a:solidFill>
                  <a:schemeClr val="bg1"/>
                </a:solidFill>
              </a:rPr>
              <a:t>sujet</a:t>
            </a:r>
            <a:r>
              <a:rPr lang="es-PE" dirty="0">
                <a:solidFill>
                  <a:schemeClr val="bg1"/>
                </a:solidFill>
              </a:rPr>
              <a:t>@ tal y como se sostiene por la política liberal contemporánea. Tal y como señala el artículo, dicho proceso deconstructivo suponen cuestionar la </a:t>
            </a:r>
            <a:r>
              <a:rPr lang="es-PE" dirty="0" err="1">
                <a:solidFill>
                  <a:schemeClr val="bg1"/>
                </a:solidFill>
              </a:rPr>
              <a:t>esencialización</a:t>
            </a:r>
            <a:r>
              <a:rPr lang="es-PE" dirty="0">
                <a:solidFill>
                  <a:schemeClr val="bg1"/>
                </a:solidFill>
              </a:rPr>
              <a:t> y la naturalización que resultan en una imposición cultural.</a:t>
            </a:r>
          </a:p>
          <a:p>
            <a:pPr algn="just"/>
            <a:r>
              <a:rPr lang="es-PE" dirty="0">
                <a:solidFill>
                  <a:schemeClr val="bg1"/>
                </a:solidFill>
              </a:rPr>
              <a:t>La </a:t>
            </a:r>
            <a:r>
              <a:rPr lang="es-PE" dirty="0" err="1">
                <a:solidFill>
                  <a:srgbClr val="FF0000"/>
                </a:solidFill>
              </a:rPr>
              <a:t>esencialización</a:t>
            </a:r>
            <a:r>
              <a:rPr lang="es-PE" dirty="0">
                <a:solidFill>
                  <a:schemeClr val="bg1"/>
                </a:solidFill>
              </a:rPr>
              <a:t>, supondría que se le adjudica a las personas por su sexo biológico, una paralela esencia de género</a:t>
            </a:r>
            <a:r>
              <a:rPr lang="es-PE" dirty="0" smtClean="0">
                <a:solidFill>
                  <a:schemeClr val="bg1"/>
                </a:solidFill>
              </a:rPr>
              <a:t>. </a:t>
            </a:r>
            <a:r>
              <a:rPr lang="es-PE" dirty="0">
                <a:solidFill>
                  <a:schemeClr val="bg1"/>
                </a:solidFill>
              </a:rPr>
              <a:t>Butler sostiene que esto puede no ser así, y que las prácticas son culturales, dadas en un contexto, pero que el sujeto puede validar su libertad. Para ello es importante considerar la fundamental idea </a:t>
            </a:r>
            <a:r>
              <a:rPr lang="es-PE" dirty="0" err="1">
                <a:solidFill>
                  <a:schemeClr val="bg1"/>
                </a:solidFill>
              </a:rPr>
              <a:t>performativa</a:t>
            </a:r>
            <a:r>
              <a:rPr lang="es-PE" dirty="0">
                <a:solidFill>
                  <a:schemeClr val="bg1"/>
                </a:solidFill>
              </a:rPr>
              <a:t> de género, la cual supone que la identidad sexual es una construcción y producción social, en el ámbito del reconocimiento, histórica, dinámica y no estática. </a:t>
            </a:r>
          </a:p>
        </p:txBody>
      </p:sp>
    </p:spTree>
    <p:extLst>
      <p:ext uri="{BB962C8B-B14F-4D97-AF65-F5344CB8AC3E}">
        <p14:creationId xmlns:p14="http://schemas.microsoft.com/office/powerpoint/2010/main" val="315530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04949"/>
            <a:ext cx="10515600" cy="5772014"/>
          </a:xfrm>
        </p:spPr>
        <p:txBody>
          <a:bodyPr>
            <a:normAutofit fontScale="92500" lnSpcReduction="20000"/>
          </a:bodyPr>
          <a:lstStyle/>
          <a:p>
            <a:pPr algn="just"/>
            <a:r>
              <a:rPr lang="es-PE" dirty="0">
                <a:solidFill>
                  <a:schemeClr val="bg1"/>
                </a:solidFill>
              </a:rPr>
              <a:t>Por otro lado, se critica que en el contexto de la política liberal actual se naturalice y normalice la heterogeneidad, debido a que ello </a:t>
            </a:r>
            <a:r>
              <a:rPr lang="es-PE" dirty="0" err="1">
                <a:solidFill>
                  <a:schemeClr val="bg1"/>
                </a:solidFill>
              </a:rPr>
              <a:t>invisibiliza</a:t>
            </a:r>
            <a:r>
              <a:rPr lang="es-PE" dirty="0">
                <a:solidFill>
                  <a:schemeClr val="bg1"/>
                </a:solidFill>
              </a:rPr>
              <a:t> a las opciones </a:t>
            </a:r>
            <a:r>
              <a:rPr lang="es-PE" dirty="0" err="1">
                <a:solidFill>
                  <a:schemeClr val="bg1"/>
                </a:solidFill>
              </a:rPr>
              <a:t>queer</a:t>
            </a:r>
            <a:r>
              <a:rPr lang="es-PE" dirty="0">
                <a:solidFill>
                  <a:schemeClr val="bg1"/>
                </a:solidFill>
              </a:rPr>
              <a:t>. La estructura binaria de hombre y mujer oprime el despliegue de las expresiones otras de identidad sexual. De acuerdo a Butler, hacen la vida inviable para estas minorías. La </a:t>
            </a:r>
            <a:r>
              <a:rPr lang="es-PE" dirty="0">
                <a:solidFill>
                  <a:srgbClr val="FF0000"/>
                </a:solidFill>
              </a:rPr>
              <a:t>naturalización</a:t>
            </a:r>
            <a:r>
              <a:rPr lang="es-PE" dirty="0">
                <a:solidFill>
                  <a:schemeClr val="bg1"/>
                </a:solidFill>
              </a:rPr>
              <a:t> de un entramado social binario es criticado en paralelo al esencialismo de </a:t>
            </a:r>
            <a:r>
              <a:rPr lang="es-PE" dirty="0" smtClean="0">
                <a:solidFill>
                  <a:schemeClr val="bg1"/>
                </a:solidFill>
              </a:rPr>
              <a:t>género, puesto que genera dichas inhospitalidades.</a:t>
            </a:r>
            <a:endParaRPr lang="es-PE" dirty="0">
              <a:solidFill>
                <a:schemeClr val="bg1"/>
              </a:solidFill>
            </a:endParaRPr>
          </a:p>
          <a:p>
            <a:pPr algn="just"/>
            <a:r>
              <a:rPr lang="es-PE" dirty="0">
                <a:solidFill>
                  <a:schemeClr val="bg1"/>
                </a:solidFill>
              </a:rPr>
              <a:t>Muestra misma del género como </a:t>
            </a:r>
            <a:r>
              <a:rPr lang="es-PE" dirty="0" err="1">
                <a:solidFill>
                  <a:schemeClr val="bg1"/>
                </a:solidFill>
              </a:rPr>
              <a:t>performativo</a:t>
            </a:r>
            <a:r>
              <a:rPr lang="es-PE" dirty="0">
                <a:solidFill>
                  <a:schemeClr val="bg1"/>
                </a:solidFill>
              </a:rPr>
              <a:t> o </a:t>
            </a:r>
            <a:r>
              <a:rPr lang="es-PE" dirty="0" err="1">
                <a:solidFill>
                  <a:schemeClr val="bg1"/>
                </a:solidFill>
              </a:rPr>
              <a:t>realizativo</a:t>
            </a:r>
            <a:r>
              <a:rPr lang="es-PE" dirty="0">
                <a:solidFill>
                  <a:schemeClr val="bg1"/>
                </a:solidFill>
              </a:rPr>
              <a:t>, es la prueba de que precisamente la estructura hegemónica </a:t>
            </a:r>
            <a:r>
              <a:rPr lang="es-PE" dirty="0" err="1" smtClean="0">
                <a:solidFill>
                  <a:schemeClr val="bg1"/>
                </a:solidFill>
              </a:rPr>
              <a:t>hetero</a:t>
            </a:r>
            <a:r>
              <a:rPr lang="es-PE" dirty="0" smtClean="0">
                <a:solidFill>
                  <a:schemeClr val="bg1"/>
                </a:solidFill>
              </a:rPr>
              <a:t>-normada </a:t>
            </a:r>
            <a:r>
              <a:rPr lang="es-PE" dirty="0">
                <a:solidFill>
                  <a:schemeClr val="bg1"/>
                </a:solidFill>
              </a:rPr>
              <a:t>implica un discurso cultural que influye en la vida, expectativas y modelos de existencia que los individuos </a:t>
            </a:r>
            <a:r>
              <a:rPr lang="es-PE" dirty="0" smtClean="0">
                <a:solidFill>
                  <a:schemeClr val="bg1"/>
                </a:solidFill>
              </a:rPr>
              <a:t>tienen en sus perspectivas. </a:t>
            </a:r>
          </a:p>
          <a:p>
            <a:pPr algn="just"/>
            <a:r>
              <a:rPr lang="es-PE" dirty="0" smtClean="0">
                <a:solidFill>
                  <a:schemeClr val="bg1"/>
                </a:solidFill>
              </a:rPr>
              <a:t>El género no es algo por sí mismo fuera de la práctica que le construye, es decir; no existe como un concepto aislado y abstracto que encarna, posee o </a:t>
            </a:r>
            <a:r>
              <a:rPr lang="es-PE" dirty="0" err="1" smtClean="0">
                <a:solidFill>
                  <a:schemeClr val="bg1"/>
                </a:solidFill>
              </a:rPr>
              <a:t>esencializa</a:t>
            </a:r>
            <a:r>
              <a:rPr lang="es-PE" dirty="0" smtClean="0">
                <a:solidFill>
                  <a:schemeClr val="bg1"/>
                </a:solidFill>
              </a:rPr>
              <a:t> a una persona; Butler refiere que el despliegue de su ser se da efectivamente en la práctica contundente humana. La repetición de actos concreta construye la realidad y es por ello que el género resulta de la </a:t>
            </a:r>
            <a:r>
              <a:rPr lang="es-PE" dirty="0" err="1" smtClean="0">
                <a:solidFill>
                  <a:schemeClr val="bg1"/>
                </a:solidFill>
              </a:rPr>
              <a:t>performatividad</a:t>
            </a:r>
            <a:r>
              <a:rPr lang="es-PE" dirty="0" smtClean="0">
                <a:solidFill>
                  <a:schemeClr val="bg1"/>
                </a:solidFill>
              </a:rPr>
              <a:t> que refleja la libertad del individuo. La esencia de un género es ilusoria; por el contrario, se construye en el devenir del tiempo y de ello se deriva el género como una configuración progresiva. </a:t>
            </a:r>
            <a:r>
              <a:rPr lang="es-PE" dirty="0" smtClean="0"/>
              <a:t>histórica. </a:t>
            </a:r>
            <a:endParaRPr lang="es-PE" dirty="0"/>
          </a:p>
          <a:p>
            <a:pPr algn="just"/>
            <a:endParaRPr lang="es-PE" dirty="0"/>
          </a:p>
        </p:txBody>
      </p:sp>
    </p:spTree>
    <p:extLst>
      <p:ext uri="{BB962C8B-B14F-4D97-AF65-F5344CB8AC3E}">
        <p14:creationId xmlns:p14="http://schemas.microsoft.com/office/powerpoint/2010/main" val="299030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96389"/>
            <a:ext cx="10515600" cy="5680574"/>
          </a:xfrm>
        </p:spPr>
        <p:txBody>
          <a:bodyPr>
            <a:normAutofit fontScale="92500"/>
          </a:bodyPr>
          <a:lstStyle/>
          <a:p>
            <a:pPr algn="just"/>
            <a:r>
              <a:rPr lang="es-PE" dirty="0" smtClean="0">
                <a:solidFill>
                  <a:schemeClr val="bg1"/>
                </a:solidFill>
              </a:rPr>
              <a:t>Al criticar la matriz </a:t>
            </a:r>
            <a:r>
              <a:rPr lang="es-PE" dirty="0" err="1" smtClean="0">
                <a:solidFill>
                  <a:schemeClr val="bg1"/>
                </a:solidFill>
              </a:rPr>
              <a:t>hetero</a:t>
            </a:r>
            <a:r>
              <a:rPr lang="es-PE" dirty="0" smtClean="0">
                <a:solidFill>
                  <a:schemeClr val="bg1"/>
                </a:solidFill>
              </a:rPr>
              <a:t>-normativa, Butler señala los usos occidentales para educar niñas y niños. Dos colores se asocian respectivamente a ellos. Esto se traduce en su vestir, sus objetos y otros. Los juegos y juguetes que se le asignan, unos relacionados a la fuerza y violencia, otros a asuntos domésticos. En ese sentido, el trato que se le ofrece a cada sexo biológico difiere en su carácter y determina desde la infancia un patrón de expectativas, conductas y filtros para evaluar.</a:t>
            </a:r>
          </a:p>
          <a:p>
            <a:pPr algn="just"/>
            <a:r>
              <a:rPr lang="es-PE" dirty="0" smtClean="0">
                <a:solidFill>
                  <a:schemeClr val="bg1"/>
                </a:solidFill>
              </a:rPr>
              <a:t>Como ejemplo de ello, pensemos en las ideas generalizadas que refiere Carlos Duque en su artículo: “Los niños no lloran y se les prohíbe ser afeminados”. Inconscientemente </a:t>
            </a:r>
            <a:r>
              <a:rPr lang="es-PE" dirty="0" err="1" smtClean="0">
                <a:solidFill>
                  <a:schemeClr val="bg1"/>
                </a:solidFill>
              </a:rPr>
              <a:t>performamos</a:t>
            </a:r>
            <a:r>
              <a:rPr lang="es-PE" dirty="0" smtClean="0">
                <a:solidFill>
                  <a:schemeClr val="bg1"/>
                </a:solidFill>
              </a:rPr>
              <a:t> la ideología binaria que hemos recibido sin cuestionarla. Por una cuestión lógica, bajo la </a:t>
            </a:r>
            <a:r>
              <a:rPr lang="es-PE" dirty="0" err="1" smtClean="0">
                <a:solidFill>
                  <a:schemeClr val="bg1"/>
                </a:solidFill>
              </a:rPr>
              <a:t>hetero</a:t>
            </a:r>
            <a:r>
              <a:rPr lang="es-PE" dirty="0" smtClean="0">
                <a:solidFill>
                  <a:schemeClr val="bg1"/>
                </a:solidFill>
              </a:rPr>
              <a:t>-normatividad, se vuelve natural pensar que sexo biológico y género coinciden, pero la otra cara de la moneda supone el desmedro de todos aquellos que no ven coincidir tales elementos, y bajo la matriz cuestionada, ellos se vuelven sujetos marginales que no encajan en la estructura social. </a:t>
            </a:r>
            <a:endParaRPr lang="es-PE" dirty="0">
              <a:solidFill>
                <a:schemeClr val="bg1"/>
              </a:solidFill>
            </a:endParaRPr>
          </a:p>
        </p:txBody>
      </p:sp>
    </p:spTree>
    <p:extLst>
      <p:ext uri="{BB962C8B-B14F-4D97-AF65-F5344CB8AC3E}">
        <p14:creationId xmlns:p14="http://schemas.microsoft.com/office/powerpoint/2010/main" val="1319091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17220"/>
            <a:ext cx="10515600" cy="5559743"/>
          </a:xfrm>
        </p:spPr>
        <p:txBody>
          <a:bodyPr>
            <a:normAutofit/>
          </a:bodyPr>
          <a:lstStyle/>
          <a:p>
            <a:pPr algn="just"/>
            <a:r>
              <a:rPr lang="es-PE" dirty="0" smtClean="0">
                <a:solidFill>
                  <a:schemeClr val="bg1"/>
                </a:solidFill>
              </a:rPr>
              <a:t>La idea de una democracia radical se ha discutido y presentado como necesaria con la finalidad de hacer frente al imperante requerimiento de incluir políticamente a la población LGTB.</a:t>
            </a:r>
          </a:p>
          <a:p>
            <a:pPr algn="just"/>
            <a:r>
              <a:rPr lang="es-PE" dirty="0" smtClean="0">
                <a:solidFill>
                  <a:schemeClr val="bg1"/>
                </a:solidFill>
              </a:rPr>
              <a:t>Tal y como Butler refería en una entrevista a CNN, no hay democracia real plena sin considerar lo femenino y las alternativas que confrontan una matriz </a:t>
            </a:r>
            <a:r>
              <a:rPr lang="es-PE" dirty="0" err="1" smtClean="0">
                <a:solidFill>
                  <a:schemeClr val="bg1"/>
                </a:solidFill>
              </a:rPr>
              <a:t>hetero</a:t>
            </a:r>
            <a:r>
              <a:rPr lang="es-PE" dirty="0" smtClean="0">
                <a:solidFill>
                  <a:schemeClr val="bg1"/>
                </a:solidFill>
              </a:rPr>
              <a:t>-normada. Si el poder estuviera copado por ejemplo, con hombres blancos adinerados, luego la democracia no sería sino un espejismo de una estructura crónica de dominación.</a:t>
            </a:r>
          </a:p>
          <a:p>
            <a:pPr algn="just"/>
            <a:r>
              <a:rPr lang="es-PE" dirty="0" smtClean="0">
                <a:solidFill>
                  <a:schemeClr val="bg1"/>
                </a:solidFill>
              </a:rPr>
              <a:t>En palabras de </a:t>
            </a:r>
            <a:r>
              <a:rPr lang="es-PE" dirty="0">
                <a:solidFill>
                  <a:schemeClr val="bg1"/>
                </a:solidFill>
              </a:rPr>
              <a:t>Carlos Duque: </a:t>
            </a:r>
            <a:r>
              <a:rPr lang="es-PE" dirty="0" smtClean="0">
                <a:solidFill>
                  <a:schemeClr val="bg1"/>
                </a:solidFill>
              </a:rPr>
              <a:t>“Hablar de democracia </a:t>
            </a:r>
            <a:r>
              <a:rPr lang="es-PE" dirty="0">
                <a:solidFill>
                  <a:schemeClr val="bg1"/>
                </a:solidFill>
              </a:rPr>
              <a:t>radical es hablar de </a:t>
            </a:r>
            <a:r>
              <a:rPr lang="es-PE" dirty="0" smtClean="0">
                <a:solidFill>
                  <a:schemeClr val="bg1"/>
                </a:solidFill>
              </a:rPr>
              <a:t>antiesencialismo</a:t>
            </a:r>
            <a:r>
              <a:rPr lang="es-PE" dirty="0">
                <a:solidFill>
                  <a:schemeClr val="bg1"/>
                </a:solidFill>
              </a:rPr>
              <a:t>, de crítica a toda </a:t>
            </a:r>
            <a:r>
              <a:rPr lang="es-PE" dirty="0" smtClean="0">
                <a:solidFill>
                  <a:schemeClr val="bg1"/>
                </a:solidFill>
              </a:rPr>
              <a:t>clase </a:t>
            </a:r>
            <a:r>
              <a:rPr lang="es-PE" dirty="0">
                <a:solidFill>
                  <a:schemeClr val="bg1"/>
                </a:solidFill>
              </a:rPr>
              <a:t>de universalismos excluyentes, </a:t>
            </a:r>
            <a:r>
              <a:rPr lang="es-PE" dirty="0" smtClean="0">
                <a:solidFill>
                  <a:schemeClr val="bg1"/>
                </a:solidFill>
              </a:rPr>
              <a:t>de reivindicación </a:t>
            </a:r>
            <a:r>
              <a:rPr lang="es-PE" dirty="0">
                <a:solidFill>
                  <a:schemeClr val="bg1"/>
                </a:solidFill>
              </a:rPr>
              <a:t>de la política </a:t>
            </a:r>
            <a:r>
              <a:rPr lang="es-PE" dirty="0" smtClean="0">
                <a:solidFill>
                  <a:schemeClr val="bg1"/>
                </a:solidFill>
              </a:rPr>
              <a:t>como conflicto </a:t>
            </a:r>
            <a:r>
              <a:rPr lang="es-PE" dirty="0">
                <a:solidFill>
                  <a:schemeClr val="bg1"/>
                </a:solidFill>
              </a:rPr>
              <a:t>y de la lucha </a:t>
            </a:r>
            <a:r>
              <a:rPr lang="es-PE" dirty="0" smtClean="0">
                <a:solidFill>
                  <a:schemeClr val="bg1"/>
                </a:solidFill>
              </a:rPr>
              <a:t>agonística por </a:t>
            </a:r>
            <a:r>
              <a:rPr lang="es-PE" dirty="0">
                <a:solidFill>
                  <a:schemeClr val="bg1"/>
                </a:solidFill>
              </a:rPr>
              <a:t>el posicionamiento de </a:t>
            </a:r>
            <a:r>
              <a:rPr lang="es-PE" dirty="0" smtClean="0">
                <a:solidFill>
                  <a:schemeClr val="bg1"/>
                </a:solidFill>
              </a:rPr>
              <a:t>sectores sociales </a:t>
            </a:r>
            <a:r>
              <a:rPr lang="es-PE" dirty="0">
                <a:solidFill>
                  <a:schemeClr val="bg1"/>
                </a:solidFill>
              </a:rPr>
              <a:t>históricamente excluidos</a:t>
            </a:r>
            <a:r>
              <a:rPr lang="es-PE" dirty="0" smtClean="0">
                <a:solidFill>
                  <a:schemeClr val="bg1"/>
                </a:solidFill>
              </a:rPr>
              <a:t>.” (p.89)</a:t>
            </a:r>
            <a:endParaRPr lang="es-PE" dirty="0">
              <a:solidFill>
                <a:schemeClr val="bg1"/>
              </a:solidFill>
            </a:endParaRPr>
          </a:p>
          <a:p>
            <a:endParaRPr lang="es-PE" dirty="0"/>
          </a:p>
        </p:txBody>
      </p:sp>
    </p:spTree>
    <p:extLst>
      <p:ext uri="{BB962C8B-B14F-4D97-AF65-F5344CB8AC3E}">
        <p14:creationId xmlns:p14="http://schemas.microsoft.com/office/powerpoint/2010/main" val="420811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424"/>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436098" y="562707"/>
            <a:ext cx="8370276" cy="5908431"/>
          </a:xfrm>
          <a:solidFill>
            <a:schemeClr val="accent6">
              <a:lumMod val="75000"/>
              <a:alpha val="68000"/>
            </a:schemeClr>
          </a:solidFill>
        </p:spPr>
        <p:txBody>
          <a:bodyPr>
            <a:normAutofit lnSpcReduction="10000"/>
          </a:bodyPr>
          <a:lstStyle/>
          <a:p>
            <a:pPr algn="just"/>
            <a:r>
              <a:rPr lang="es-PE" dirty="0" smtClean="0">
                <a:solidFill>
                  <a:schemeClr val="bg1"/>
                </a:solidFill>
              </a:rPr>
              <a:t>Judith Butler es una filosofa norteamericana que ha influido mucho en la reflexión política, ética y la tercera ola del feminismo.</a:t>
            </a:r>
          </a:p>
          <a:p>
            <a:pPr algn="just"/>
            <a:r>
              <a:rPr lang="es-PE" dirty="0">
                <a:solidFill>
                  <a:schemeClr val="bg1"/>
                </a:solidFill>
              </a:rPr>
              <a:t>Su participación en diversas instituciones incluye a universidades como las de </a:t>
            </a:r>
            <a:r>
              <a:rPr lang="es-PE" dirty="0" err="1">
                <a:solidFill>
                  <a:schemeClr val="bg1"/>
                </a:solidFill>
              </a:rPr>
              <a:t>Bennington</a:t>
            </a:r>
            <a:r>
              <a:rPr lang="es-PE" dirty="0">
                <a:solidFill>
                  <a:schemeClr val="bg1"/>
                </a:solidFill>
              </a:rPr>
              <a:t>, Yale, </a:t>
            </a:r>
            <a:r>
              <a:rPr lang="es-PE" dirty="0" err="1">
                <a:solidFill>
                  <a:schemeClr val="bg1"/>
                </a:solidFill>
              </a:rPr>
              <a:t>Heidelburg</a:t>
            </a:r>
            <a:r>
              <a:rPr lang="es-PE" dirty="0">
                <a:solidFill>
                  <a:schemeClr val="bg1"/>
                </a:solidFill>
              </a:rPr>
              <a:t>, </a:t>
            </a:r>
            <a:r>
              <a:rPr lang="es-PE" dirty="0" err="1">
                <a:solidFill>
                  <a:schemeClr val="bg1"/>
                </a:solidFill>
              </a:rPr>
              <a:t>Wesleyan</a:t>
            </a:r>
            <a:r>
              <a:rPr lang="es-PE" dirty="0">
                <a:solidFill>
                  <a:schemeClr val="bg1"/>
                </a:solidFill>
              </a:rPr>
              <a:t>, George Washington, John Hopkins, California, Berkeley, </a:t>
            </a:r>
            <a:r>
              <a:rPr lang="es-PE" dirty="0" err="1">
                <a:solidFill>
                  <a:schemeClr val="bg1"/>
                </a:solidFill>
              </a:rPr>
              <a:t>Amsterdam</a:t>
            </a:r>
            <a:r>
              <a:rPr lang="es-PE" dirty="0">
                <a:solidFill>
                  <a:schemeClr val="bg1"/>
                </a:solidFill>
              </a:rPr>
              <a:t>, Columbia y otras. </a:t>
            </a:r>
          </a:p>
          <a:p>
            <a:pPr algn="just"/>
            <a:r>
              <a:rPr lang="es-PE" dirty="0">
                <a:solidFill>
                  <a:schemeClr val="bg1"/>
                </a:solidFill>
              </a:rPr>
              <a:t>Escribe en variadas publicaciones académicas tales como </a:t>
            </a:r>
            <a:r>
              <a:rPr lang="es-PE" i="1" dirty="0">
                <a:solidFill>
                  <a:schemeClr val="bg1"/>
                </a:solidFill>
              </a:rPr>
              <a:t>A </a:t>
            </a:r>
            <a:r>
              <a:rPr lang="es-PE" i="1" dirty="0" err="1">
                <a:solidFill>
                  <a:schemeClr val="bg1"/>
                </a:solidFill>
              </a:rPr>
              <a:t>Journal</a:t>
            </a:r>
            <a:r>
              <a:rPr lang="es-PE" i="1" dirty="0">
                <a:solidFill>
                  <a:schemeClr val="bg1"/>
                </a:solidFill>
              </a:rPr>
              <a:t> </a:t>
            </a:r>
            <a:r>
              <a:rPr lang="es-PE" i="1" dirty="0" err="1">
                <a:solidFill>
                  <a:schemeClr val="bg1"/>
                </a:solidFill>
              </a:rPr>
              <a:t>Rhetoric</a:t>
            </a:r>
            <a:r>
              <a:rPr lang="es-PE" i="1" dirty="0">
                <a:solidFill>
                  <a:schemeClr val="bg1"/>
                </a:solidFill>
              </a:rPr>
              <a:t>, Culture and </a:t>
            </a:r>
            <a:r>
              <a:rPr lang="es-PE" i="1" dirty="0" err="1">
                <a:solidFill>
                  <a:schemeClr val="bg1"/>
                </a:solidFill>
              </a:rPr>
              <a:t>Politics</a:t>
            </a:r>
            <a:r>
              <a:rPr lang="es-PE" dirty="0">
                <a:solidFill>
                  <a:schemeClr val="bg1"/>
                </a:solidFill>
              </a:rPr>
              <a:t> y </a:t>
            </a:r>
            <a:r>
              <a:rPr lang="es-PE" i="1" dirty="0" err="1">
                <a:solidFill>
                  <a:schemeClr val="bg1"/>
                </a:solidFill>
              </a:rPr>
              <a:t>Signs</a:t>
            </a:r>
            <a:r>
              <a:rPr lang="es-PE" i="1" dirty="0">
                <a:solidFill>
                  <a:schemeClr val="bg1"/>
                </a:solidFill>
              </a:rPr>
              <a:t>: </a:t>
            </a:r>
            <a:r>
              <a:rPr lang="es-PE" i="1" dirty="0" err="1">
                <a:solidFill>
                  <a:schemeClr val="bg1"/>
                </a:solidFill>
              </a:rPr>
              <a:t>Journal</a:t>
            </a:r>
            <a:r>
              <a:rPr lang="es-PE" i="1" dirty="0">
                <a:solidFill>
                  <a:schemeClr val="bg1"/>
                </a:solidFill>
              </a:rPr>
              <a:t> of </a:t>
            </a:r>
            <a:r>
              <a:rPr lang="es-PE" i="1" dirty="0" err="1">
                <a:solidFill>
                  <a:schemeClr val="bg1"/>
                </a:solidFill>
              </a:rPr>
              <a:t>Women</a:t>
            </a:r>
            <a:r>
              <a:rPr lang="es-PE" i="1" dirty="0">
                <a:solidFill>
                  <a:schemeClr val="bg1"/>
                </a:solidFill>
              </a:rPr>
              <a:t> in Culture and </a:t>
            </a:r>
            <a:r>
              <a:rPr lang="es-PE" i="1" dirty="0" err="1">
                <a:solidFill>
                  <a:schemeClr val="bg1"/>
                </a:solidFill>
              </a:rPr>
              <a:t>Society</a:t>
            </a:r>
            <a:r>
              <a:rPr lang="es-PE" i="1" dirty="0">
                <a:solidFill>
                  <a:schemeClr val="bg1"/>
                </a:solidFill>
              </a:rPr>
              <a:t>.</a:t>
            </a:r>
          </a:p>
          <a:p>
            <a:pPr algn="just"/>
            <a:r>
              <a:rPr lang="es-PE" dirty="0" smtClean="0">
                <a:solidFill>
                  <a:schemeClr val="bg1"/>
                </a:solidFill>
              </a:rPr>
              <a:t>Como teórica del género ha influido mucho en el cuestionamiento de la noción convencional de sexualidad y género. Defiende la idea de un género </a:t>
            </a:r>
            <a:r>
              <a:rPr lang="es-PE" b="1" u="sng" dirty="0" err="1" smtClean="0">
                <a:solidFill>
                  <a:schemeClr val="accent4">
                    <a:lumMod val="40000"/>
                    <a:lumOff val="60000"/>
                  </a:schemeClr>
                </a:solidFill>
              </a:rPr>
              <a:t>performativo</a:t>
            </a:r>
            <a:r>
              <a:rPr lang="es-PE" dirty="0" smtClean="0">
                <a:solidFill>
                  <a:schemeClr val="bg1"/>
                </a:solidFill>
              </a:rPr>
              <a:t>. </a:t>
            </a:r>
          </a:p>
        </p:txBody>
      </p:sp>
    </p:spTree>
    <p:extLst>
      <p:ext uri="{BB962C8B-B14F-4D97-AF65-F5344CB8AC3E}">
        <p14:creationId xmlns:p14="http://schemas.microsoft.com/office/powerpoint/2010/main" val="417637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71500"/>
            <a:ext cx="10515600" cy="5605463"/>
          </a:xfrm>
        </p:spPr>
        <p:txBody>
          <a:bodyPr>
            <a:normAutofit lnSpcReduction="10000"/>
          </a:bodyPr>
          <a:lstStyle/>
          <a:p>
            <a:pPr algn="just"/>
            <a:r>
              <a:rPr lang="es-PE" dirty="0" smtClean="0">
                <a:solidFill>
                  <a:schemeClr val="bg1"/>
                </a:solidFill>
              </a:rPr>
              <a:t>La lucha antiesencialista en contra de un género binario busca transformar el horizonte de imaginario común respecto a las libertades de identidad sexual. </a:t>
            </a:r>
          </a:p>
          <a:p>
            <a:pPr algn="just"/>
            <a:r>
              <a:rPr lang="es-PE" dirty="0" smtClean="0">
                <a:solidFill>
                  <a:schemeClr val="bg1"/>
                </a:solidFill>
              </a:rPr>
              <a:t>La democracia radical propone como fundamental la actividad política en la reconfiguración de una nueva consciencia social con el fin de que sea más inclusiva.  Por ello se invita a la subversión y a la resistencia. </a:t>
            </a:r>
          </a:p>
          <a:p>
            <a:pPr algn="just"/>
            <a:r>
              <a:rPr lang="es-PE" dirty="0" smtClean="0">
                <a:solidFill>
                  <a:schemeClr val="bg1"/>
                </a:solidFill>
              </a:rPr>
              <a:t>En este sentido, </a:t>
            </a:r>
            <a:r>
              <a:rPr lang="es-PE" dirty="0" smtClean="0">
                <a:solidFill>
                  <a:srgbClr val="FF0000"/>
                </a:solidFill>
              </a:rPr>
              <a:t>la teoría de </a:t>
            </a:r>
            <a:r>
              <a:rPr lang="es-PE" dirty="0" err="1" smtClean="0">
                <a:solidFill>
                  <a:srgbClr val="FF0000"/>
                </a:solidFill>
              </a:rPr>
              <a:t>performatividad</a:t>
            </a:r>
            <a:r>
              <a:rPr lang="es-PE" dirty="0" smtClean="0">
                <a:solidFill>
                  <a:srgbClr val="FF0000"/>
                </a:solidFill>
              </a:rPr>
              <a:t> de género  no se agota en buscar que se reconozcan derechos como matrimonio, adopción, patrimonio</a:t>
            </a:r>
            <a:r>
              <a:rPr lang="es-PE" dirty="0" smtClean="0">
                <a:solidFill>
                  <a:schemeClr val="bg1"/>
                </a:solidFill>
              </a:rPr>
              <a:t>, sino que, especialmente, se enfoca en </a:t>
            </a:r>
            <a:r>
              <a:rPr lang="es-PE" dirty="0" err="1" smtClean="0">
                <a:solidFill>
                  <a:srgbClr val="FF0000"/>
                </a:solidFill>
              </a:rPr>
              <a:t>deconstruir</a:t>
            </a:r>
            <a:r>
              <a:rPr lang="es-PE" dirty="0" smtClean="0">
                <a:solidFill>
                  <a:srgbClr val="FF0000"/>
                </a:solidFill>
              </a:rPr>
              <a:t> una estructura social opresiva</a:t>
            </a:r>
            <a:r>
              <a:rPr lang="es-PE" dirty="0" smtClean="0">
                <a:solidFill>
                  <a:schemeClr val="bg1"/>
                </a:solidFill>
              </a:rPr>
              <a:t>.</a:t>
            </a:r>
          </a:p>
          <a:p>
            <a:pPr algn="just"/>
            <a:r>
              <a:rPr lang="es-PE" dirty="0" smtClean="0">
                <a:solidFill>
                  <a:schemeClr val="bg1"/>
                </a:solidFill>
              </a:rPr>
              <a:t>De este modo, lejos de construir una identidad </a:t>
            </a:r>
            <a:r>
              <a:rPr lang="es-PE" dirty="0" err="1" smtClean="0">
                <a:solidFill>
                  <a:schemeClr val="bg1"/>
                </a:solidFill>
              </a:rPr>
              <a:t>queer</a:t>
            </a:r>
            <a:r>
              <a:rPr lang="es-PE" dirty="0" smtClean="0">
                <a:solidFill>
                  <a:schemeClr val="bg1"/>
                </a:solidFill>
              </a:rPr>
              <a:t> propiamente, se busca deshacer la idea de una identidad fija articulada en una dicotomía.  </a:t>
            </a:r>
            <a:endParaRPr lang="es-PE" dirty="0">
              <a:solidFill>
                <a:schemeClr val="bg1"/>
              </a:solidFill>
            </a:endParaRPr>
          </a:p>
        </p:txBody>
      </p:sp>
    </p:spTree>
    <p:extLst>
      <p:ext uri="{BB962C8B-B14F-4D97-AF65-F5344CB8AC3E}">
        <p14:creationId xmlns:p14="http://schemas.microsoft.com/office/powerpoint/2010/main" val="1789815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94360"/>
            <a:ext cx="10515600" cy="5582603"/>
          </a:xfrm>
        </p:spPr>
        <p:txBody>
          <a:bodyPr>
            <a:normAutofit lnSpcReduction="10000"/>
          </a:bodyPr>
          <a:lstStyle/>
          <a:p>
            <a:pPr algn="just"/>
            <a:r>
              <a:rPr lang="es-PE" dirty="0" smtClean="0">
                <a:solidFill>
                  <a:schemeClr val="bg1"/>
                </a:solidFill>
              </a:rPr>
              <a:t>Finalmente, Duque explora la crítica de </a:t>
            </a:r>
            <a:r>
              <a:rPr lang="es-PE" dirty="0" err="1" smtClean="0">
                <a:solidFill>
                  <a:schemeClr val="bg1"/>
                </a:solidFill>
              </a:rPr>
              <a:t>Nussbaum</a:t>
            </a:r>
            <a:r>
              <a:rPr lang="es-PE" dirty="0" smtClean="0">
                <a:solidFill>
                  <a:schemeClr val="bg1"/>
                </a:solidFill>
              </a:rPr>
              <a:t> a Butler. En </a:t>
            </a:r>
            <a:r>
              <a:rPr lang="es-PE" i="1" dirty="0" err="1" smtClean="0">
                <a:solidFill>
                  <a:schemeClr val="bg1"/>
                </a:solidFill>
              </a:rPr>
              <a:t>The</a:t>
            </a:r>
            <a:r>
              <a:rPr lang="es-PE" i="1" dirty="0" smtClean="0">
                <a:solidFill>
                  <a:schemeClr val="bg1"/>
                </a:solidFill>
              </a:rPr>
              <a:t> </a:t>
            </a:r>
            <a:r>
              <a:rPr lang="es-PE" i="1" dirty="0" err="1" smtClean="0">
                <a:solidFill>
                  <a:schemeClr val="bg1"/>
                </a:solidFill>
              </a:rPr>
              <a:t>professor</a:t>
            </a:r>
            <a:r>
              <a:rPr lang="es-PE" i="1" dirty="0" smtClean="0">
                <a:solidFill>
                  <a:schemeClr val="bg1"/>
                </a:solidFill>
              </a:rPr>
              <a:t> of </a:t>
            </a:r>
            <a:r>
              <a:rPr lang="es-PE" i="1" dirty="0" err="1" smtClean="0">
                <a:solidFill>
                  <a:schemeClr val="bg1"/>
                </a:solidFill>
              </a:rPr>
              <a:t>Parody</a:t>
            </a:r>
            <a:r>
              <a:rPr lang="es-PE" dirty="0" smtClean="0">
                <a:solidFill>
                  <a:schemeClr val="bg1"/>
                </a:solidFill>
              </a:rPr>
              <a:t>, </a:t>
            </a:r>
            <a:r>
              <a:rPr lang="es-PE" dirty="0" err="1" smtClean="0">
                <a:solidFill>
                  <a:schemeClr val="bg1"/>
                </a:solidFill>
              </a:rPr>
              <a:t>Nussbaum</a:t>
            </a:r>
            <a:r>
              <a:rPr lang="es-PE" dirty="0" smtClean="0">
                <a:solidFill>
                  <a:schemeClr val="bg1"/>
                </a:solidFill>
              </a:rPr>
              <a:t> acusa al pensamiento </a:t>
            </a:r>
            <a:r>
              <a:rPr lang="es-PE" dirty="0" err="1" smtClean="0">
                <a:solidFill>
                  <a:schemeClr val="bg1"/>
                </a:solidFill>
              </a:rPr>
              <a:t>butleriano</a:t>
            </a:r>
            <a:r>
              <a:rPr lang="es-PE" dirty="0" smtClean="0">
                <a:solidFill>
                  <a:schemeClr val="bg1"/>
                </a:solidFill>
              </a:rPr>
              <a:t> de ser elitista y referirse exclusivamente a un público académico. Le refiere además, paradójicamente, un estilo autoritario. </a:t>
            </a:r>
          </a:p>
          <a:p>
            <a:pPr algn="just"/>
            <a:r>
              <a:rPr lang="es-PE" dirty="0" smtClean="0">
                <a:solidFill>
                  <a:schemeClr val="bg1"/>
                </a:solidFill>
              </a:rPr>
              <a:t>Refiere el autor que, de acuerdo a </a:t>
            </a:r>
            <a:r>
              <a:rPr lang="es-PE" dirty="0" err="1" smtClean="0">
                <a:solidFill>
                  <a:schemeClr val="bg1"/>
                </a:solidFill>
              </a:rPr>
              <a:t>Nussbaum</a:t>
            </a:r>
            <a:r>
              <a:rPr lang="es-PE" dirty="0" smtClean="0">
                <a:solidFill>
                  <a:schemeClr val="bg1"/>
                </a:solidFill>
              </a:rPr>
              <a:t>, la propuesta de Butler “otorga un papel preponderante al lenguaje, pero no puede dar cuenta de la realidad del sufrimiento y opresión que experimentan seres humanos reales en tiempos y espacios reales.”  (p. 93)</a:t>
            </a:r>
          </a:p>
          <a:p>
            <a:pPr algn="just"/>
            <a:r>
              <a:rPr lang="es-PE" dirty="0" smtClean="0">
                <a:solidFill>
                  <a:schemeClr val="bg1"/>
                </a:solidFill>
              </a:rPr>
              <a:t>Por otro lado, si atendemos a la pretensión de una deconstrucción antiesencialista, tendremos que el activismo político sería inviable debido a que la política social y cultural por sí misma no se sostendría en un horizonte deconstructivo. </a:t>
            </a:r>
            <a:r>
              <a:rPr lang="es-PE" dirty="0" err="1" smtClean="0">
                <a:solidFill>
                  <a:schemeClr val="bg1"/>
                </a:solidFill>
              </a:rPr>
              <a:t>Nussbaum</a:t>
            </a:r>
            <a:r>
              <a:rPr lang="es-PE" dirty="0" smtClean="0">
                <a:solidFill>
                  <a:schemeClr val="bg1"/>
                </a:solidFill>
              </a:rPr>
              <a:t> interpreta que tal condición conduciría a una suerte de nihilismo que favorecería más a la opresión que a la lucha que busca </a:t>
            </a:r>
            <a:r>
              <a:rPr lang="es-PE" dirty="0" err="1" smtClean="0">
                <a:solidFill>
                  <a:schemeClr val="bg1"/>
                </a:solidFill>
              </a:rPr>
              <a:t>performarse</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3103286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r>
              <a:rPr lang="es-PE" sz="3100" dirty="0" smtClean="0">
                <a:solidFill>
                  <a:srgbClr val="FF0000"/>
                </a:solidFill>
              </a:rPr>
              <a:t>Lectura 3 : </a:t>
            </a:r>
            <a:r>
              <a:rPr lang="es-PE" sz="3100" dirty="0">
                <a:solidFill>
                  <a:srgbClr val="FF0000"/>
                </a:solidFill>
              </a:rPr>
              <a:t>Butler </a:t>
            </a:r>
            <a:r>
              <a:rPr lang="es-PE" sz="3100" i="1" dirty="0">
                <a:solidFill>
                  <a:srgbClr val="FF0000"/>
                </a:solidFill>
              </a:rPr>
              <a:t>Actos </a:t>
            </a:r>
            <a:r>
              <a:rPr lang="es-PE" sz="3100" i="1" dirty="0" err="1">
                <a:solidFill>
                  <a:srgbClr val="FF0000"/>
                </a:solidFill>
              </a:rPr>
              <a:t>performativos</a:t>
            </a:r>
            <a:r>
              <a:rPr lang="es-PE" sz="3100" i="1" dirty="0">
                <a:solidFill>
                  <a:srgbClr val="FF0000"/>
                </a:solidFill>
              </a:rPr>
              <a:t> y constitución del </a:t>
            </a:r>
            <a:r>
              <a:rPr lang="es-PE" sz="3100" i="1" dirty="0" smtClean="0">
                <a:solidFill>
                  <a:srgbClr val="FF0000"/>
                </a:solidFill>
              </a:rPr>
              <a:t>género</a:t>
            </a:r>
            <a:endParaRPr lang="es-PE" dirty="0">
              <a:solidFill>
                <a:srgbClr val="FF0000"/>
              </a:solidFill>
            </a:endParaRPr>
          </a:p>
        </p:txBody>
      </p:sp>
      <p:sp>
        <p:nvSpPr>
          <p:cNvPr id="3" name="Marcador de contenido 2"/>
          <p:cNvSpPr>
            <a:spLocks noGrp="1"/>
          </p:cNvSpPr>
          <p:nvPr>
            <p:ph idx="1"/>
          </p:nvPr>
        </p:nvSpPr>
        <p:spPr/>
        <p:txBody>
          <a:bodyPr>
            <a:normAutofit fontScale="77500" lnSpcReduction="20000"/>
          </a:bodyPr>
          <a:lstStyle/>
          <a:p>
            <a:pPr algn="just"/>
            <a:r>
              <a:rPr lang="es-PE" dirty="0" smtClean="0">
                <a:solidFill>
                  <a:schemeClr val="bg1"/>
                </a:solidFill>
              </a:rPr>
              <a:t>Butler comienza el texto criticando la idea de una esencia estática otorgada en la generación de las personas. Refiere: “hay un uso más radical de la doctrina de la constitución que toma el agente social como objeto, antes que sujeto, de los actos constitutivos. </a:t>
            </a:r>
            <a:r>
              <a:rPr lang="es-PE" dirty="0" smtClean="0">
                <a:solidFill>
                  <a:srgbClr val="FF0000"/>
                </a:solidFill>
              </a:rPr>
              <a:t>Al declarar “la mujer no nace, se hace”, Simone de </a:t>
            </a:r>
            <a:r>
              <a:rPr lang="es-PE" dirty="0" err="1" smtClean="0">
                <a:solidFill>
                  <a:srgbClr val="FF0000"/>
                </a:solidFill>
              </a:rPr>
              <a:t>Beauvoir</a:t>
            </a:r>
            <a:r>
              <a:rPr lang="es-PE" dirty="0" smtClean="0">
                <a:solidFill>
                  <a:srgbClr val="FF0000"/>
                </a:solidFill>
              </a:rPr>
              <a:t> se apropia de esta doctrina de los actos constitutivos</a:t>
            </a:r>
            <a:r>
              <a:rPr lang="es-PE" dirty="0" smtClean="0">
                <a:solidFill>
                  <a:schemeClr val="bg1"/>
                </a:solidFill>
              </a:rPr>
              <a:t>.” (p. 296)</a:t>
            </a:r>
          </a:p>
          <a:p>
            <a:pPr algn="just"/>
            <a:r>
              <a:rPr lang="es-PE" dirty="0" smtClean="0">
                <a:solidFill>
                  <a:schemeClr val="bg1"/>
                </a:solidFill>
              </a:rPr>
              <a:t>De este modo se sostiene que el género no signifique precisamente una identidad, asociación ni asignación estable. Por el contrario, es una construcción histórica temporal realizada por la repetición de ciertos actos culturalmente imbuidos de cargas y valores que reflejan una matriz binaria de normatividad conductual en torno a una determinación corporal. </a:t>
            </a:r>
          </a:p>
          <a:p>
            <a:pPr algn="just"/>
            <a:r>
              <a:rPr lang="es-PE" dirty="0">
                <a:solidFill>
                  <a:schemeClr val="bg1"/>
                </a:solidFill>
              </a:rPr>
              <a:t>Butler escribe: </a:t>
            </a:r>
            <a:r>
              <a:rPr lang="es-PE" dirty="0" smtClean="0">
                <a:solidFill>
                  <a:schemeClr val="bg1"/>
                </a:solidFill>
              </a:rPr>
              <a:t>“Significativamente</a:t>
            </a:r>
            <a:r>
              <a:rPr lang="es-PE" dirty="0">
                <a:solidFill>
                  <a:schemeClr val="bg1"/>
                </a:solidFill>
              </a:rPr>
              <a:t>, el género es </a:t>
            </a:r>
            <a:r>
              <a:rPr lang="es-PE" dirty="0" smtClean="0">
                <a:solidFill>
                  <a:schemeClr val="bg1"/>
                </a:solidFill>
              </a:rPr>
              <a:t>instituido </a:t>
            </a:r>
            <a:r>
              <a:rPr lang="es-PE" dirty="0">
                <a:solidFill>
                  <a:schemeClr val="bg1"/>
                </a:solidFill>
              </a:rPr>
              <a:t>por actos internamente discontinuos, la apariencia de sustancia </a:t>
            </a:r>
            <a:r>
              <a:rPr lang="es-PE" dirty="0" smtClean="0">
                <a:solidFill>
                  <a:schemeClr val="bg1"/>
                </a:solidFill>
              </a:rPr>
              <a:t>es entonces </a:t>
            </a:r>
            <a:r>
              <a:rPr lang="es-PE" dirty="0">
                <a:solidFill>
                  <a:schemeClr val="bg1"/>
                </a:solidFill>
              </a:rPr>
              <a:t>precisamente eso, una identidad construida, un </a:t>
            </a:r>
            <a:r>
              <a:rPr lang="es-PE" dirty="0" smtClean="0">
                <a:solidFill>
                  <a:schemeClr val="bg1"/>
                </a:solidFill>
              </a:rPr>
              <a:t>resultado </a:t>
            </a:r>
            <a:r>
              <a:rPr lang="es-PE" dirty="0" err="1" smtClean="0">
                <a:solidFill>
                  <a:schemeClr val="bg1"/>
                </a:solidFill>
              </a:rPr>
              <a:t>performativo</a:t>
            </a:r>
            <a:r>
              <a:rPr lang="es-PE" dirty="0" smtClean="0">
                <a:solidFill>
                  <a:schemeClr val="bg1"/>
                </a:solidFill>
              </a:rPr>
              <a:t> </a:t>
            </a:r>
            <a:r>
              <a:rPr lang="es-PE" dirty="0">
                <a:solidFill>
                  <a:schemeClr val="bg1"/>
                </a:solidFill>
              </a:rPr>
              <a:t>llevado a cabo que la audiencia social mundana, </a:t>
            </a:r>
            <a:r>
              <a:rPr lang="es-PE" dirty="0" smtClean="0">
                <a:solidFill>
                  <a:schemeClr val="bg1"/>
                </a:solidFill>
              </a:rPr>
              <a:t>incluyendo </a:t>
            </a:r>
            <a:r>
              <a:rPr lang="es-PE" dirty="0">
                <a:solidFill>
                  <a:schemeClr val="bg1"/>
                </a:solidFill>
              </a:rPr>
              <a:t>los propios actores, ha venido a creer y a actuar como </a:t>
            </a:r>
            <a:r>
              <a:rPr lang="es-PE" dirty="0" smtClean="0">
                <a:solidFill>
                  <a:schemeClr val="bg1"/>
                </a:solidFill>
              </a:rPr>
              <a:t>creencia.” (p. 297)</a:t>
            </a:r>
          </a:p>
          <a:p>
            <a:pPr algn="just"/>
            <a:r>
              <a:rPr lang="es-PE" dirty="0" smtClean="0">
                <a:solidFill>
                  <a:schemeClr val="bg1"/>
                </a:solidFill>
              </a:rPr>
              <a:t>Con ese fundamento, sostendrá que en la ruptura de esas tradiciones podremos hallar una transformación del ejercicio del género. </a:t>
            </a:r>
            <a:endParaRPr lang="es-PE" dirty="0">
              <a:solidFill>
                <a:schemeClr val="bg1"/>
              </a:solidFill>
            </a:endParaRPr>
          </a:p>
        </p:txBody>
      </p:sp>
    </p:spTree>
    <p:extLst>
      <p:ext uri="{BB962C8B-B14F-4D97-AF65-F5344CB8AC3E}">
        <p14:creationId xmlns:p14="http://schemas.microsoft.com/office/powerpoint/2010/main" val="381228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40080"/>
            <a:ext cx="10515600" cy="5536883"/>
          </a:xfrm>
        </p:spPr>
        <p:txBody>
          <a:bodyPr>
            <a:normAutofit lnSpcReduction="10000"/>
          </a:bodyPr>
          <a:lstStyle/>
          <a:p>
            <a:pPr algn="just"/>
            <a:r>
              <a:rPr lang="es-PE" dirty="0" smtClean="0">
                <a:solidFill>
                  <a:schemeClr val="bg1"/>
                </a:solidFill>
              </a:rPr>
              <a:t>El género como una </a:t>
            </a:r>
            <a:r>
              <a:rPr lang="es-PE" dirty="0" err="1" smtClean="0">
                <a:solidFill>
                  <a:schemeClr val="bg1"/>
                </a:solidFill>
              </a:rPr>
              <a:t>performación</a:t>
            </a:r>
            <a:r>
              <a:rPr lang="es-PE" dirty="0" smtClean="0">
                <a:solidFill>
                  <a:schemeClr val="bg1"/>
                </a:solidFill>
              </a:rPr>
              <a:t> temporal histórica se puede retrotraer a las propuestas de Merleau-Ponty y Simone de </a:t>
            </a:r>
            <a:r>
              <a:rPr lang="es-PE" dirty="0" err="1" smtClean="0">
                <a:solidFill>
                  <a:schemeClr val="bg1"/>
                </a:solidFill>
              </a:rPr>
              <a:t>Beauvoir</a:t>
            </a:r>
            <a:r>
              <a:rPr lang="es-PE" dirty="0" smtClean="0">
                <a:solidFill>
                  <a:schemeClr val="bg1"/>
                </a:solidFill>
              </a:rPr>
              <a:t>, quienes sostienen que </a:t>
            </a:r>
            <a:r>
              <a:rPr lang="es-PE" dirty="0" smtClean="0">
                <a:solidFill>
                  <a:srgbClr val="FF0000"/>
                </a:solidFill>
              </a:rPr>
              <a:t>el cuerpo no supone una “especie natural”, sino una “idea histórica”. </a:t>
            </a:r>
          </a:p>
          <a:p>
            <a:pPr algn="just"/>
            <a:r>
              <a:rPr lang="es-PE" dirty="0">
                <a:solidFill>
                  <a:schemeClr val="bg1"/>
                </a:solidFill>
              </a:rPr>
              <a:t>Butler nos dice</a:t>
            </a:r>
            <a:r>
              <a:rPr lang="es-PE" dirty="0" smtClean="0">
                <a:solidFill>
                  <a:schemeClr val="bg1"/>
                </a:solidFill>
              </a:rPr>
              <a:t>: “En </a:t>
            </a:r>
            <a:r>
              <a:rPr lang="es-PE" dirty="0">
                <a:solidFill>
                  <a:schemeClr val="bg1"/>
                </a:solidFill>
              </a:rPr>
              <a:t>ambos contextos, la existencia y la realidad de las </a:t>
            </a:r>
            <a:r>
              <a:rPr lang="es-PE" dirty="0" smtClean="0">
                <a:solidFill>
                  <a:schemeClr val="bg1"/>
                </a:solidFill>
              </a:rPr>
              <a:t>dimensiones materiales </a:t>
            </a:r>
            <a:r>
              <a:rPr lang="es-PE" dirty="0">
                <a:solidFill>
                  <a:schemeClr val="bg1"/>
                </a:solidFill>
              </a:rPr>
              <a:t>o naturales del cuerpo no son negadas sino replanteadas </a:t>
            </a:r>
            <a:r>
              <a:rPr lang="es-PE" dirty="0" smtClean="0">
                <a:solidFill>
                  <a:schemeClr val="bg1"/>
                </a:solidFill>
              </a:rPr>
              <a:t>de tal </a:t>
            </a:r>
            <a:r>
              <a:rPr lang="es-PE" dirty="0">
                <a:solidFill>
                  <a:schemeClr val="bg1"/>
                </a:solidFill>
              </a:rPr>
              <a:t>suerte que quede establecida la distinción entre estas dimensiones </a:t>
            </a:r>
            <a:r>
              <a:rPr lang="es-PE" dirty="0" smtClean="0">
                <a:solidFill>
                  <a:schemeClr val="bg1"/>
                </a:solidFill>
              </a:rPr>
              <a:t>y el </a:t>
            </a:r>
            <a:r>
              <a:rPr lang="es-PE" dirty="0">
                <a:solidFill>
                  <a:schemeClr val="bg1"/>
                </a:solidFill>
              </a:rPr>
              <a:t>proceso por el cual el cuerpo termina portando significados </a:t>
            </a:r>
            <a:r>
              <a:rPr lang="es-PE" dirty="0" smtClean="0">
                <a:solidFill>
                  <a:schemeClr val="bg1"/>
                </a:solidFill>
              </a:rPr>
              <a:t>culturales.” (p. 298)</a:t>
            </a:r>
          </a:p>
          <a:p>
            <a:pPr algn="just"/>
            <a:r>
              <a:rPr lang="es-PE" dirty="0" smtClean="0">
                <a:solidFill>
                  <a:schemeClr val="bg1"/>
                </a:solidFill>
              </a:rPr>
              <a:t>Siguiendo a Merleau-Ponty, se establece que el cuerpo es un conjunto de posibilidades realizables en los siguientes sentidos:</a:t>
            </a:r>
          </a:p>
          <a:p>
            <a:pPr lvl="1" algn="just">
              <a:buFontTx/>
              <a:buChar char="-"/>
            </a:pPr>
            <a:r>
              <a:rPr lang="es-PE" dirty="0" smtClean="0">
                <a:solidFill>
                  <a:schemeClr val="bg1"/>
                </a:solidFill>
              </a:rPr>
              <a:t>El cuerpo no tiene una esencia interior determinada al nacer</a:t>
            </a:r>
          </a:p>
          <a:p>
            <a:pPr lvl="1" algn="just">
              <a:buFontTx/>
              <a:buChar char="-"/>
            </a:pPr>
            <a:r>
              <a:rPr lang="es-PE" dirty="0" smtClean="0">
                <a:solidFill>
                  <a:schemeClr val="bg1"/>
                </a:solidFill>
              </a:rPr>
              <a:t>La historia corporal se define por la libertad del individuo y por el contexto vigente cultural </a:t>
            </a:r>
            <a:endParaRPr lang="es-PE" dirty="0">
              <a:solidFill>
                <a:schemeClr val="bg1"/>
              </a:solidFill>
            </a:endParaRPr>
          </a:p>
        </p:txBody>
      </p:sp>
    </p:spTree>
    <p:extLst>
      <p:ext uri="{BB962C8B-B14F-4D97-AF65-F5344CB8AC3E}">
        <p14:creationId xmlns:p14="http://schemas.microsoft.com/office/powerpoint/2010/main" val="5671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62940"/>
            <a:ext cx="10515600" cy="5897880"/>
          </a:xfrm>
        </p:spPr>
        <p:txBody>
          <a:bodyPr>
            <a:normAutofit/>
          </a:bodyPr>
          <a:lstStyle/>
          <a:p>
            <a:pPr algn="just"/>
            <a:r>
              <a:rPr lang="es-PE" dirty="0" smtClean="0">
                <a:solidFill>
                  <a:schemeClr val="bg1"/>
                </a:solidFill>
              </a:rPr>
              <a:t>Sobre el impacto del individuo en las prácticas de reconocimiento, </a:t>
            </a:r>
            <a:r>
              <a:rPr lang="es-PE" dirty="0">
                <a:solidFill>
                  <a:schemeClr val="bg1"/>
                </a:solidFill>
              </a:rPr>
              <a:t>Butler refiere: </a:t>
            </a:r>
            <a:endParaRPr lang="es-PE" dirty="0" smtClean="0">
              <a:solidFill>
                <a:schemeClr val="bg1"/>
              </a:solidFill>
            </a:endParaRPr>
          </a:p>
          <a:p>
            <a:pPr marL="457200" lvl="1" indent="0" algn="just">
              <a:buNone/>
            </a:pPr>
            <a:r>
              <a:rPr lang="es-PE" dirty="0" smtClean="0">
                <a:solidFill>
                  <a:schemeClr val="bg1"/>
                </a:solidFill>
              </a:rPr>
              <a:t>“La </a:t>
            </a:r>
            <a:r>
              <a:rPr lang="es-PE" dirty="0">
                <a:solidFill>
                  <a:schemeClr val="bg1"/>
                </a:solidFill>
              </a:rPr>
              <a:t>teoría feminista ha intentado </a:t>
            </a:r>
            <a:r>
              <a:rPr lang="es-PE" dirty="0" smtClean="0">
                <a:solidFill>
                  <a:schemeClr val="bg1"/>
                </a:solidFill>
              </a:rPr>
              <a:t>comprender </a:t>
            </a:r>
            <a:r>
              <a:rPr lang="es-PE" dirty="0">
                <a:solidFill>
                  <a:schemeClr val="bg1"/>
                </a:solidFill>
              </a:rPr>
              <a:t>de qué manera las estructuras culturales y políticas sistémicas </a:t>
            </a:r>
            <a:r>
              <a:rPr lang="es-PE" dirty="0" smtClean="0">
                <a:solidFill>
                  <a:schemeClr val="bg1"/>
                </a:solidFill>
              </a:rPr>
              <a:t>o invasivas </a:t>
            </a:r>
            <a:r>
              <a:rPr lang="es-PE" dirty="0">
                <a:solidFill>
                  <a:schemeClr val="bg1"/>
                </a:solidFill>
              </a:rPr>
              <a:t>son implementadas y reproducidas por actos y prácticas </a:t>
            </a:r>
            <a:r>
              <a:rPr lang="es-PE" dirty="0" smtClean="0">
                <a:solidFill>
                  <a:schemeClr val="bg1"/>
                </a:solidFill>
              </a:rPr>
              <a:t>individuales</a:t>
            </a:r>
            <a:r>
              <a:rPr lang="es-PE" dirty="0">
                <a:solidFill>
                  <a:schemeClr val="bg1"/>
                </a:solidFill>
              </a:rPr>
              <a:t>, y cómo el análisis de situaciones ostensiblemente personales </a:t>
            </a:r>
            <a:r>
              <a:rPr lang="es-PE" dirty="0" smtClean="0">
                <a:solidFill>
                  <a:schemeClr val="bg1"/>
                </a:solidFill>
              </a:rPr>
              <a:t>se ve </a:t>
            </a:r>
            <a:r>
              <a:rPr lang="es-PE" dirty="0">
                <a:solidFill>
                  <a:schemeClr val="bg1"/>
                </a:solidFill>
              </a:rPr>
              <a:t>clarificado al plantearse en un contexto cultural más </a:t>
            </a:r>
            <a:r>
              <a:rPr lang="es-PE" dirty="0" smtClean="0">
                <a:solidFill>
                  <a:schemeClr val="bg1"/>
                </a:solidFill>
              </a:rPr>
              <a:t>ampliamente compartido</a:t>
            </a:r>
            <a:r>
              <a:rPr lang="es-PE" dirty="0">
                <a:solidFill>
                  <a:schemeClr val="bg1"/>
                </a:solidFill>
              </a:rPr>
              <a:t>. Desde luego, </a:t>
            </a:r>
            <a:r>
              <a:rPr lang="es-PE" dirty="0">
                <a:solidFill>
                  <a:srgbClr val="FF0000"/>
                </a:solidFill>
              </a:rPr>
              <a:t>el impulso feminista, y no me cabe duda </a:t>
            </a:r>
            <a:r>
              <a:rPr lang="es-PE" dirty="0" smtClean="0">
                <a:solidFill>
                  <a:srgbClr val="FF0000"/>
                </a:solidFill>
              </a:rPr>
              <a:t>que hay </a:t>
            </a:r>
            <a:r>
              <a:rPr lang="es-PE" dirty="0">
                <a:solidFill>
                  <a:srgbClr val="FF0000"/>
                </a:solidFill>
              </a:rPr>
              <a:t>más de uno, a menudo ha surgido del reconocimiento de que </a:t>
            </a:r>
            <a:r>
              <a:rPr lang="es-PE" dirty="0" smtClean="0">
                <a:solidFill>
                  <a:srgbClr val="FF0000"/>
                </a:solidFill>
              </a:rPr>
              <a:t>mi dolor</a:t>
            </a:r>
            <a:r>
              <a:rPr lang="es-PE" dirty="0">
                <a:solidFill>
                  <a:srgbClr val="FF0000"/>
                </a:solidFill>
              </a:rPr>
              <a:t>, o mi silencio, o mi cólera, o mi percepción, no son finalmente </a:t>
            </a:r>
            <a:r>
              <a:rPr lang="es-PE" dirty="0" smtClean="0">
                <a:solidFill>
                  <a:srgbClr val="FF0000"/>
                </a:solidFill>
              </a:rPr>
              <a:t>sólo mías</a:t>
            </a:r>
            <a:r>
              <a:rPr lang="es-PE" dirty="0">
                <a:solidFill>
                  <a:srgbClr val="FF0000"/>
                </a:solidFill>
              </a:rPr>
              <a:t>, y que me ubican en una situación cultural compartida </a:t>
            </a:r>
            <a:r>
              <a:rPr lang="es-PE" dirty="0">
                <a:solidFill>
                  <a:schemeClr val="bg1"/>
                </a:solidFill>
              </a:rPr>
              <a:t>que me </a:t>
            </a:r>
            <a:r>
              <a:rPr lang="es-PE" dirty="0" smtClean="0">
                <a:solidFill>
                  <a:schemeClr val="bg1"/>
                </a:solidFill>
              </a:rPr>
              <a:t>permite </a:t>
            </a:r>
            <a:r>
              <a:rPr lang="es-PE" dirty="0">
                <a:solidFill>
                  <a:schemeClr val="bg1"/>
                </a:solidFill>
              </a:rPr>
              <a:t>entonces habilitarme y potenciarme en vías insospechadas </a:t>
            </a:r>
            <a:r>
              <a:rPr lang="es-PE" dirty="0" smtClean="0">
                <a:solidFill>
                  <a:schemeClr val="bg1"/>
                </a:solidFill>
              </a:rPr>
              <a:t>.” (p. 301)</a:t>
            </a:r>
          </a:p>
          <a:p>
            <a:pPr algn="just"/>
            <a:r>
              <a:rPr lang="es-PE" dirty="0" smtClean="0">
                <a:solidFill>
                  <a:schemeClr val="bg1"/>
                </a:solidFill>
              </a:rPr>
              <a:t>Así, lo personal y exclusivo del sujeto deviene en político y de ámbito público, lo cual supone que el individuo se ve envuelto en un contexto que requiere como presupuesto y hábitat para desenvolverse y definirse.</a:t>
            </a:r>
            <a:endParaRPr lang="es-PE" dirty="0">
              <a:solidFill>
                <a:schemeClr val="bg1"/>
              </a:solidFill>
            </a:endParaRPr>
          </a:p>
        </p:txBody>
      </p:sp>
    </p:spTree>
    <p:extLst>
      <p:ext uri="{BB962C8B-B14F-4D97-AF65-F5344CB8AC3E}">
        <p14:creationId xmlns:p14="http://schemas.microsoft.com/office/powerpoint/2010/main" val="2898015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92330"/>
            <a:ext cx="10515600" cy="5777049"/>
          </a:xfrm>
        </p:spPr>
        <p:txBody>
          <a:bodyPr>
            <a:normAutofit/>
          </a:bodyPr>
          <a:lstStyle/>
          <a:p>
            <a:pPr algn="just"/>
            <a:r>
              <a:rPr lang="es-PE" dirty="0" smtClean="0">
                <a:solidFill>
                  <a:schemeClr val="bg1"/>
                </a:solidFill>
              </a:rPr>
              <a:t>Butler ubica los orígenes de la </a:t>
            </a:r>
            <a:r>
              <a:rPr lang="es-PE" dirty="0" err="1" smtClean="0">
                <a:solidFill>
                  <a:schemeClr val="bg1"/>
                </a:solidFill>
              </a:rPr>
              <a:t>hetero</a:t>
            </a:r>
            <a:r>
              <a:rPr lang="es-PE" dirty="0" smtClean="0">
                <a:solidFill>
                  <a:schemeClr val="bg1"/>
                </a:solidFill>
              </a:rPr>
              <a:t>-normatividad en la necesidad cultural de reproducción, en donde surge el concepto de matrimonio. </a:t>
            </a:r>
          </a:p>
          <a:p>
            <a:pPr algn="just"/>
            <a:r>
              <a:rPr lang="es-PE" dirty="0" smtClean="0">
                <a:solidFill>
                  <a:schemeClr val="bg1"/>
                </a:solidFill>
              </a:rPr>
              <a:t>En palabras de Butler siguiendo a Foucault </a:t>
            </a:r>
            <a:r>
              <a:rPr lang="es-PE" dirty="0">
                <a:solidFill>
                  <a:schemeClr val="bg1"/>
                </a:solidFill>
              </a:rPr>
              <a:t>y otros: </a:t>
            </a:r>
            <a:r>
              <a:rPr lang="es-PE" dirty="0" smtClean="0">
                <a:solidFill>
                  <a:schemeClr val="bg1"/>
                </a:solidFill>
              </a:rPr>
              <a:t> </a:t>
            </a:r>
          </a:p>
          <a:p>
            <a:pPr marL="457200" lvl="1" indent="0" algn="just">
              <a:buNone/>
            </a:pPr>
            <a:r>
              <a:rPr lang="es-PE" dirty="0" smtClean="0">
                <a:solidFill>
                  <a:schemeClr val="bg1"/>
                </a:solidFill>
              </a:rPr>
              <a:t>“La </a:t>
            </a:r>
            <a:r>
              <a:rPr lang="es-PE" dirty="0">
                <a:solidFill>
                  <a:schemeClr val="bg1"/>
                </a:solidFill>
              </a:rPr>
              <a:t>asociación de un sexo </a:t>
            </a:r>
            <a:r>
              <a:rPr lang="es-PE" dirty="0" smtClean="0">
                <a:solidFill>
                  <a:schemeClr val="bg1"/>
                </a:solidFill>
              </a:rPr>
              <a:t>natural con </a:t>
            </a:r>
            <a:r>
              <a:rPr lang="es-PE" dirty="0">
                <a:solidFill>
                  <a:schemeClr val="bg1"/>
                </a:solidFill>
              </a:rPr>
              <a:t>un género distinto, y con una ostensiblemente natural "</a:t>
            </a:r>
            <a:r>
              <a:rPr lang="es-PE" dirty="0" smtClean="0">
                <a:solidFill>
                  <a:schemeClr val="bg1"/>
                </a:solidFill>
              </a:rPr>
              <a:t>atracción“ hacia </a:t>
            </a:r>
            <a:r>
              <a:rPr lang="es-PE" dirty="0">
                <a:solidFill>
                  <a:schemeClr val="bg1"/>
                </a:solidFill>
              </a:rPr>
              <a:t>el sexo/género opuesto, es una conjunción nada natural de </a:t>
            </a:r>
            <a:r>
              <a:rPr lang="es-PE" dirty="0" smtClean="0">
                <a:solidFill>
                  <a:schemeClr val="bg1"/>
                </a:solidFill>
              </a:rPr>
              <a:t>construcciones </a:t>
            </a:r>
            <a:r>
              <a:rPr lang="es-PE" dirty="0">
                <a:solidFill>
                  <a:schemeClr val="bg1"/>
                </a:solidFill>
              </a:rPr>
              <a:t>culturales al servicio de intereses reproductivos .' La </a:t>
            </a:r>
            <a:r>
              <a:rPr lang="es-PE" dirty="0" smtClean="0">
                <a:solidFill>
                  <a:schemeClr val="bg1"/>
                </a:solidFill>
              </a:rPr>
              <a:t>antropología </a:t>
            </a:r>
            <a:r>
              <a:rPr lang="es-PE" dirty="0">
                <a:solidFill>
                  <a:schemeClr val="bg1"/>
                </a:solidFill>
              </a:rPr>
              <a:t>cultural feminista y los estudios de parentesco han mostrado </a:t>
            </a:r>
            <a:r>
              <a:rPr lang="es-PE" dirty="0" smtClean="0">
                <a:solidFill>
                  <a:schemeClr val="bg1"/>
                </a:solidFill>
              </a:rPr>
              <a:t>cómo las </a:t>
            </a:r>
            <a:r>
              <a:rPr lang="es-PE" dirty="0">
                <a:solidFill>
                  <a:schemeClr val="bg1"/>
                </a:solidFill>
              </a:rPr>
              <a:t>culturas son gobernadas por convenciones que no sólo regulan y </a:t>
            </a:r>
            <a:r>
              <a:rPr lang="es-PE" dirty="0" smtClean="0">
                <a:solidFill>
                  <a:schemeClr val="bg1"/>
                </a:solidFill>
              </a:rPr>
              <a:t>garantizan </a:t>
            </a:r>
            <a:r>
              <a:rPr lang="es-PE" dirty="0">
                <a:solidFill>
                  <a:schemeClr val="bg1"/>
                </a:solidFill>
              </a:rPr>
              <a:t>la reproducción, el intercambio y el consumo de bienes </a:t>
            </a:r>
            <a:r>
              <a:rPr lang="es-PE" dirty="0" smtClean="0">
                <a:solidFill>
                  <a:schemeClr val="bg1"/>
                </a:solidFill>
              </a:rPr>
              <a:t>materiales</a:t>
            </a:r>
            <a:r>
              <a:rPr lang="es-PE" dirty="0">
                <a:solidFill>
                  <a:schemeClr val="bg1"/>
                </a:solidFill>
              </a:rPr>
              <a:t>, sino que también reproducen los vínculos de parentesco que a su </a:t>
            </a:r>
            <a:r>
              <a:rPr lang="es-PE" dirty="0" smtClean="0">
                <a:solidFill>
                  <a:schemeClr val="bg1"/>
                </a:solidFill>
              </a:rPr>
              <a:t>vez requieren </a:t>
            </a:r>
            <a:r>
              <a:rPr lang="es-PE" dirty="0">
                <a:solidFill>
                  <a:schemeClr val="bg1"/>
                </a:solidFill>
              </a:rPr>
              <a:t>tabúes y una regulación punitiva de la reproducción para </a:t>
            </a:r>
            <a:r>
              <a:rPr lang="es-PE" dirty="0" smtClean="0">
                <a:solidFill>
                  <a:schemeClr val="bg1"/>
                </a:solidFill>
              </a:rPr>
              <a:t>alcanzar </a:t>
            </a:r>
            <a:r>
              <a:rPr lang="es-PE" dirty="0">
                <a:solidFill>
                  <a:schemeClr val="bg1"/>
                </a:solidFill>
              </a:rPr>
              <a:t>sus fines . </a:t>
            </a:r>
            <a:r>
              <a:rPr lang="es-PE" dirty="0" err="1">
                <a:solidFill>
                  <a:schemeClr val="bg1"/>
                </a:solidFill>
              </a:rPr>
              <a:t>Lévi</a:t>
            </a:r>
            <a:r>
              <a:rPr lang="es-PE" dirty="0">
                <a:solidFill>
                  <a:schemeClr val="bg1"/>
                </a:solidFill>
              </a:rPr>
              <a:t>-Strauss ha mostrado cómo el tabú del incesto </a:t>
            </a:r>
            <a:r>
              <a:rPr lang="es-PE" dirty="0" smtClean="0">
                <a:solidFill>
                  <a:schemeClr val="bg1"/>
                </a:solidFill>
              </a:rPr>
              <a:t>trabaja </a:t>
            </a:r>
            <a:r>
              <a:rPr lang="es-PE" dirty="0">
                <a:solidFill>
                  <a:schemeClr val="bg1"/>
                </a:solidFill>
              </a:rPr>
              <a:t>para garantizar el encauzamiento de la sexualidad hacia varias </a:t>
            </a:r>
            <a:r>
              <a:rPr lang="es-PE" dirty="0" smtClean="0">
                <a:solidFill>
                  <a:schemeClr val="bg1"/>
                </a:solidFill>
              </a:rPr>
              <a:t>formas de </a:t>
            </a:r>
            <a:r>
              <a:rPr lang="es-PE" dirty="0">
                <a:solidFill>
                  <a:schemeClr val="bg1"/>
                </a:solidFill>
              </a:rPr>
              <a:t>matrimonio </a:t>
            </a:r>
            <a:r>
              <a:rPr lang="es-PE" dirty="0" smtClean="0">
                <a:solidFill>
                  <a:schemeClr val="bg1"/>
                </a:solidFill>
              </a:rPr>
              <a:t>heterosexual. (p. 304)</a:t>
            </a:r>
          </a:p>
          <a:p>
            <a:pPr marL="457200" lvl="1" indent="0" algn="just">
              <a:buNone/>
            </a:pPr>
            <a:endParaRPr lang="es-PE" dirty="0">
              <a:solidFill>
                <a:schemeClr val="bg1"/>
              </a:solidFill>
            </a:endParaRPr>
          </a:p>
          <a:p>
            <a:pPr marL="457200" lvl="1" indent="0" algn="just">
              <a:buNone/>
            </a:pPr>
            <a:endParaRPr lang="es-PE" dirty="0"/>
          </a:p>
        </p:txBody>
      </p:sp>
    </p:spTree>
    <p:extLst>
      <p:ext uri="{BB962C8B-B14F-4D97-AF65-F5344CB8AC3E}">
        <p14:creationId xmlns:p14="http://schemas.microsoft.com/office/powerpoint/2010/main" val="935136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17220"/>
            <a:ext cx="10515600" cy="5559743"/>
          </a:xfrm>
        </p:spPr>
        <p:txBody>
          <a:bodyPr/>
          <a:lstStyle/>
          <a:p>
            <a:pPr algn="just"/>
            <a:r>
              <a:rPr lang="es-PE" dirty="0" smtClean="0">
                <a:solidFill>
                  <a:schemeClr val="bg1"/>
                </a:solidFill>
              </a:rPr>
              <a:t>Para comprender cómo los cuerpos se formulan en virtud de ideales culturales, Butler reincide en la idea de una “dramatización”, es decir en la idea de </a:t>
            </a:r>
            <a:r>
              <a:rPr lang="es-PE" dirty="0" err="1" smtClean="0">
                <a:solidFill>
                  <a:schemeClr val="bg1"/>
                </a:solidFill>
              </a:rPr>
              <a:t>performación</a:t>
            </a:r>
            <a:r>
              <a:rPr lang="es-PE" dirty="0" smtClean="0">
                <a:solidFill>
                  <a:schemeClr val="bg1"/>
                </a:solidFill>
              </a:rPr>
              <a:t> de un role que se asienta a medida que se actúa. </a:t>
            </a:r>
          </a:p>
          <a:p>
            <a:pPr algn="just"/>
            <a:r>
              <a:rPr lang="es-PE" dirty="0" smtClean="0">
                <a:solidFill>
                  <a:schemeClr val="bg1"/>
                </a:solidFill>
              </a:rPr>
              <a:t>En ese sentido, debemos cuestionar “el </a:t>
            </a:r>
            <a:r>
              <a:rPr lang="es-PE" dirty="0" err="1" smtClean="0">
                <a:solidFill>
                  <a:schemeClr val="bg1"/>
                </a:solidFill>
              </a:rPr>
              <a:t>guión</a:t>
            </a:r>
            <a:r>
              <a:rPr lang="es-PE" dirty="0" smtClean="0">
                <a:solidFill>
                  <a:schemeClr val="bg1"/>
                </a:solidFill>
              </a:rPr>
              <a:t>” puesto que los actos individuales ocasionan tal situación y están determinados por el criterio hegemónico social y sin cambiar dicha situación fundamental, no se puede lograr la transformación social que se busca.</a:t>
            </a:r>
          </a:p>
          <a:p>
            <a:pPr algn="just"/>
            <a:r>
              <a:rPr lang="es-PE" dirty="0" smtClean="0">
                <a:solidFill>
                  <a:schemeClr val="bg1"/>
                </a:solidFill>
              </a:rPr>
              <a:t>Consideremos a los actos como una experiencia compartida en el horizonte de un “gran teatro”. En este sentido se entienden como acciones colectivas todas las movilizaciones que dan cuenta de los sujetos temporales</a:t>
            </a:r>
            <a:r>
              <a:rPr lang="es-PE" dirty="0" smtClean="0"/>
              <a:t>. </a:t>
            </a:r>
            <a:endParaRPr lang="es-PE" dirty="0"/>
          </a:p>
        </p:txBody>
      </p:sp>
    </p:spTree>
    <p:extLst>
      <p:ext uri="{BB962C8B-B14F-4D97-AF65-F5344CB8AC3E}">
        <p14:creationId xmlns:p14="http://schemas.microsoft.com/office/powerpoint/2010/main" val="1259304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388620"/>
            <a:ext cx="10515600" cy="6469380"/>
          </a:xfrm>
        </p:spPr>
        <p:txBody>
          <a:bodyPr>
            <a:normAutofit fontScale="92500"/>
          </a:bodyPr>
          <a:lstStyle/>
          <a:p>
            <a:pPr algn="just"/>
            <a:r>
              <a:rPr lang="es-PE" dirty="0" smtClean="0">
                <a:solidFill>
                  <a:schemeClr val="bg1"/>
                </a:solidFill>
              </a:rPr>
              <a:t>Por ello </a:t>
            </a:r>
            <a:r>
              <a:rPr lang="es-PE" dirty="0">
                <a:solidFill>
                  <a:schemeClr val="bg1"/>
                </a:solidFill>
              </a:rPr>
              <a:t>Butler apunta: “El acto que uno hace, el acto que uno ejecuta, </a:t>
            </a:r>
            <a:r>
              <a:rPr lang="es-PE" dirty="0" smtClean="0">
                <a:solidFill>
                  <a:schemeClr val="bg1"/>
                </a:solidFill>
              </a:rPr>
              <a:t>es, en </a:t>
            </a:r>
            <a:r>
              <a:rPr lang="es-PE" dirty="0">
                <a:solidFill>
                  <a:schemeClr val="bg1"/>
                </a:solidFill>
              </a:rPr>
              <a:t>cierto sentido, un acto que ya fue llevado a cabo antes de que </a:t>
            </a:r>
            <a:r>
              <a:rPr lang="es-PE" dirty="0" smtClean="0">
                <a:solidFill>
                  <a:schemeClr val="bg1"/>
                </a:solidFill>
              </a:rPr>
              <a:t>uno llegue </a:t>
            </a:r>
            <a:r>
              <a:rPr lang="es-PE" dirty="0">
                <a:solidFill>
                  <a:schemeClr val="bg1"/>
                </a:solidFill>
              </a:rPr>
              <a:t>al escenario . Por ende, el género es un acto que ya estuvo </a:t>
            </a:r>
            <a:r>
              <a:rPr lang="es-PE" dirty="0" smtClean="0">
                <a:solidFill>
                  <a:schemeClr val="bg1"/>
                </a:solidFill>
              </a:rPr>
              <a:t>ensayado</a:t>
            </a:r>
            <a:r>
              <a:rPr lang="es-PE" dirty="0">
                <a:solidFill>
                  <a:schemeClr val="bg1"/>
                </a:solidFill>
              </a:rPr>
              <a:t>, muy parecido a un libreto que sobrevive a los actores </a:t>
            </a:r>
            <a:r>
              <a:rPr lang="es-PE" dirty="0" smtClean="0">
                <a:solidFill>
                  <a:schemeClr val="bg1"/>
                </a:solidFill>
              </a:rPr>
              <a:t>particulares </a:t>
            </a:r>
            <a:r>
              <a:rPr lang="es-PE" dirty="0">
                <a:solidFill>
                  <a:schemeClr val="bg1"/>
                </a:solidFill>
              </a:rPr>
              <a:t>que lo han utilizado, pero que requiere actores individuales </a:t>
            </a:r>
            <a:r>
              <a:rPr lang="es-PE" dirty="0" smtClean="0">
                <a:solidFill>
                  <a:schemeClr val="bg1"/>
                </a:solidFill>
              </a:rPr>
              <a:t>para ser </a:t>
            </a:r>
            <a:r>
              <a:rPr lang="es-PE" dirty="0">
                <a:solidFill>
                  <a:schemeClr val="bg1"/>
                </a:solidFill>
              </a:rPr>
              <a:t>actualizado y reproducido una vez más como </a:t>
            </a:r>
            <a:r>
              <a:rPr lang="es-PE" dirty="0" smtClean="0">
                <a:solidFill>
                  <a:schemeClr val="bg1"/>
                </a:solidFill>
              </a:rPr>
              <a:t>realidad.” (p. 306)</a:t>
            </a:r>
          </a:p>
          <a:p>
            <a:pPr algn="just"/>
            <a:r>
              <a:rPr lang="es-PE" dirty="0" smtClean="0">
                <a:solidFill>
                  <a:schemeClr val="bg1"/>
                </a:solidFill>
              </a:rPr>
              <a:t>El género se entiende </a:t>
            </a:r>
            <a:r>
              <a:rPr lang="es-PE" dirty="0" err="1" smtClean="0">
                <a:solidFill>
                  <a:schemeClr val="bg1"/>
                </a:solidFill>
              </a:rPr>
              <a:t>performativo</a:t>
            </a:r>
            <a:r>
              <a:rPr lang="es-PE" dirty="0" smtClean="0">
                <a:solidFill>
                  <a:schemeClr val="bg1"/>
                </a:solidFill>
              </a:rPr>
              <a:t> en virtud de la repetición de un acto “</a:t>
            </a:r>
            <a:r>
              <a:rPr lang="es-PE" dirty="0" err="1" smtClean="0">
                <a:solidFill>
                  <a:schemeClr val="bg1"/>
                </a:solidFill>
              </a:rPr>
              <a:t>ritualizado</a:t>
            </a:r>
            <a:r>
              <a:rPr lang="es-PE" dirty="0" smtClean="0">
                <a:solidFill>
                  <a:schemeClr val="bg1"/>
                </a:solidFill>
              </a:rPr>
              <a:t> y estilizado” ; en el horizonte trazado, se interpreta de qué modo una performance social a modo individual supone eventualmente un despliegue social, por lo que deviene pública. El estilo cultural que le influye estructuralmente es </a:t>
            </a:r>
            <a:r>
              <a:rPr lang="es-PE" dirty="0" err="1" smtClean="0">
                <a:solidFill>
                  <a:schemeClr val="bg1"/>
                </a:solidFill>
              </a:rPr>
              <a:t>inesquivable</a:t>
            </a:r>
            <a:r>
              <a:rPr lang="es-PE" dirty="0">
                <a:solidFill>
                  <a:schemeClr val="bg1"/>
                </a:solidFill>
              </a:rPr>
              <a:t> </a:t>
            </a:r>
            <a:r>
              <a:rPr lang="es-PE" dirty="0" smtClean="0">
                <a:solidFill>
                  <a:schemeClr val="bg1"/>
                </a:solidFill>
              </a:rPr>
              <a:t>y por ello la importancia de un pensamiento crítico.</a:t>
            </a:r>
          </a:p>
          <a:p>
            <a:pPr algn="just"/>
            <a:r>
              <a:rPr lang="es-PE" dirty="0" smtClean="0">
                <a:solidFill>
                  <a:schemeClr val="bg1"/>
                </a:solidFill>
              </a:rPr>
              <a:t>Tal repetición de actos sociales que se fundamentan en criterios, supone las construcción progresiva y realización de una estructura que pasan de ser teóricas a materialmente concretas. En ésta línea, la matriz binaria se presenta como un contenido con apariencia de código incuestionable.</a:t>
            </a:r>
          </a:p>
          <a:p>
            <a:pPr algn="just"/>
            <a:endParaRPr lang="es-PE" dirty="0"/>
          </a:p>
        </p:txBody>
      </p:sp>
    </p:spTree>
    <p:extLst>
      <p:ext uri="{BB962C8B-B14F-4D97-AF65-F5344CB8AC3E}">
        <p14:creationId xmlns:p14="http://schemas.microsoft.com/office/powerpoint/2010/main" val="419339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17220"/>
            <a:ext cx="10515600" cy="5559743"/>
          </a:xfrm>
        </p:spPr>
        <p:txBody>
          <a:bodyPr>
            <a:normAutofit fontScale="92500" lnSpcReduction="10000"/>
          </a:bodyPr>
          <a:lstStyle/>
          <a:p>
            <a:pPr algn="just"/>
            <a:r>
              <a:rPr lang="es-PE" dirty="0" smtClean="0">
                <a:solidFill>
                  <a:schemeClr val="bg1"/>
                </a:solidFill>
              </a:rPr>
              <a:t>A continuación, Butler hace que volteemos la mirada hacia el carácter punitivo y censurador de dicha matriz binaria. Para ello, propone, en la alegoría del teatro, que el hecho de ver un travesti puede ocasionar aplausos y risas en un contexto de actuación: pero si lo vemos en la ciudad, como una persona libre, luego la situación “puede provocar miedo, ira, hasta violencia.” (p. 308)</a:t>
            </a:r>
          </a:p>
          <a:p>
            <a:pPr algn="just"/>
            <a:r>
              <a:rPr lang="es-PE" dirty="0" smtClean="0">
                <a:solidFill>
                  <a:schemeClr val="bg1"/>
                </a:solidFill>
              </a:rPr>
              <a:t>Ello nos lleva a observar que la realidad de género se entiende como </a:t>
            </a:r>
            <a:r>
              <a:rPr lang="es-PE" dirty="0" err="1" smtClean="0">
                <a:solidFill>
                  <a:schemeClr val="bg1"/>
                </a:solidFill>
              </a:rPr>
              <a:t>performativa</a:t>
            </a:r>
            <a:r>
              <a:rPr lang="es-PE" dirty="0" smtClean="0">
                <a:solidFill>
                  <a:schemeClr val="bg1"/>
                </a:solidFill>
              </a:rPr>
              <a:t> en el sentido que se interpreta un género como real por cuanto es actuado. Los actos pueden o no calzar con la matriz ideológica cultural; pero sean de sometimiento o contestación, no pueden escapar de ese marco. </a:t>
            </a:r>
          </a:p>
          <a:p>
            <a:pPr algn="just"/>
            <a:r>
              <a:rPr lang="es-PE" dirty="0" smtClean="0">
                <a:solidFill>
                  <a:schemeClr val="bg1"/>
                </a:solidFill>
              </a:rPr>
              <a:t>Por ello, </a:t>
            </a:r>
            <a:r>
              <a:rPr lang="es-PE" dirty="0">
                <a:solidFill>
                  <a:schemeClr val="bg1"/>
                </a:solidFill>
              </a:rPr>
              <a:t>Butler apunta: “el género no puede ser entendido como un </a:t>
            </a:r>
            <a:r>
              <a:rPr lang="es-PE" dirty="0" smtClean="0">
                <a:solidFill>
                  <a:schemeClr val="bg1"/>
                </a:solidFill>
              </a:rPr>
              <a:t>papel </a:t>
            </a:r>
            <a:r>
              <a:rPr lang="es-PE" dirty="0">
                <a:solidFill>
                  <a:schemeClr val="bg1"/>
                </a:solidFill>
              </a:rPr>
              <a:t>que, o bien expresa, o bien disfraza, un "yo" interior, siendo </a:t>
            </a:r>
            <a:r>
              <a:rPr lang="es-PE" dirty="0" smtClean="0">
                <a:solidFill>
                  <a:schemeClr val="bg1"/>
                </a:solidFill>
              </a:rPr>
              <a:t>que este </a:t>
            </a:r>
            <a:r>
              <a:rPr lang="es-PE" dirty="0">
                <a:solidFill>
                  <a:schemeClr val="bg1"/>
                </a:solidFill>
              </a:rPr>
              <a:t>"yo" se conciba sexuado o no . En tanto que </a:t>
            </a:r>
            <a:r>
              <a:rPr lang="es-PE" dirty="0" smtClean="0">
                <a:solidFill>
                  <a:schemeClr val="bg1"/>
                </a:solidFill>
              </a:rPr>
              <a:t>representación </a:t>
            </a:r>
            <a:r>
              <a:rPr lang="es-PE" dirty="0" err="1" smtClean="0">
                <a:solidFill>
                  <a:schemeClr val="bg1"/>
                </a:solidFill>
              </a:rPr>
              <a:t>performativa</a:t>
            </a:r>
            <a:r>
              <a:rPr lang="es-PE" dirty="0">
                <a:solidFill>
                  <a:schemeClr val="bg1"/>
                </a:solidFill>
              </a:rPr>
              <a:t>, el género es un "acto", en amplio sentido, que </a:t>
            </a:r>
            <a:r>
              <a:rPr lang="es-PE" dirty="0" smtClean="0">
                <a:solidFill>
                  <a:schemeClr val="bg1"/>
                </a:solidFill>
              </a:rPr>
              <a:t>construye la </a:t>
            </a:r>
            <a:r>
              <a:rPr lang="es-PE" dirty="0">
                <a:solidFill>
                  <a:schemeClr val="bg1"/>
                </a:solidFill>
              </a:rPr>
              <a:t>ficción social de su </a:t>
            </a:r>
            <a:r>
              <a:rPr lang="es-PE" dirty="0" smtClean="0">
                <a:solidFill>
                  <a:schemeClr val="bg1"/>
                </a:solidFill>
              </a:rPr>
              <a:t>propia identidad psicológica.” (p. 310)</a:t>
            </a:r>
            <a:endParaRPr lang="es-PE" dirty="0"/>
          </a:p>
        </p:txBody>
      </p:sp>
    </p:spTree>
    <p:extLst>
      <p:ext uri="{BB962C8B-B14F-4D97-AF65-F5344CB8AC3E}">
        <p14:creationId xmlns:p14="http://schemas.microsoft.com/office/powerpoint/2010/main" val="3789187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11480"/>
            <a:ext cx="10515600" cy="5765483"/>
          </a:xfrm>
        </p:spPr>
        <p:txBody>
          <a:bodyPr>
            <a:normAutofit fontScale="92500" lnSpcReduction="10000"/>
          </a:bodyPr>
          <a:lstStyle/>
          <a:p>
            <a:pPr algn="just"/>
            <a:r>
              <a:rPr lang="es-PE" dirty="0" smtClean="0">
                <a:solidFill>
                  <a:schemeClr val="bg1"/>
                </a:solidFill>
              </a:rPr>
              <a:t>Así, nos vemos envueltos en una realidad que supone a los géneros como plenos de un significado único, en donde el género está polarizado; tal modelo de verdad/falsedad contradice la fluidez y dinámica </a:t>
            </a:r>
            <a:r>
              <a:rPr lang="es-PE" dirty="0" err="1" smtClean="0">
                <a:solidFill>
                  <a:schemeClr val="bg1"/>
                </a:solidFill>
              </a:rPr>
              <a:t>performativa</a:t>
            </a:r>
            <a:r>
              <a:rPr lang="es-PE" dirty="0" smtClean="0">
                <a:solidFill>
                  <a:schemeClr val="bg1"/>
                </a:solidFill>
              </a:rPr>
              <a:t>. De ahí se obtiene que el esencialismo de género biológico fuerce socialmente una identidad de género falseada. </a:t>
            </a:r>
          </a:p>
          <a:p>
            <a:pPr algn="just"/>
            <a:r>
              <a:rPr lang="es-PE" dirty="0" smtClean="0">
                <a:solidFill>
                  <a:schemeClr val="bg1"/>
                </a:solidFill>
              </a:rPr>
              <a:t>Butler nos explicita que mediante las críticas que realiza, que muchos asocian con la teoría feminista, no busca subvertir el estado actual de dominación; es decir, no busca invertir un patriarcado excluyente por un matriarcado opresor. Por el contrario, las estructuras de dominación, por sí mismas, suponen un obstáculo para lo humano.</a:t>
            </a:r>
          </a:p>
          <a:p>
            <a:pPr algn="just"/>
            <a:r>
              <a:rPr lang="es-PE" dirty="0" smtClean="0">
                <a:solidFill>
                  <a:schemeClr val="bg1"/>
                </a:solidFill>
              </a:rPr>
              <a:t>En paralelo a ello, el esfuerzo de Butler se encuentra en </a:t>
            </a:r>
            <a:r>
              <a:rPr lang="es-PE" dirty="0" err="1" smtClean="0">
                <a:solidFill>
                  <a:schemeClr val="bg1"/>
                </a:solidFill>
              </a:rPr>
              <a:t>deconstruir</a:t>
            </a:r>
            <a:r>
              <a:rPr lang="es-PE" dirty="0" smtClean="0">
                <a:solidFill>
                  <a:schemeClr val="bg1"/>
                </a:solidFill>
              </a:rPr>
              <a:t> una matriz de modo crítico y de suerte que beneficie el ecosistema moral de la sociedad. El problema de la matriz </a:t>
            </a:r>
            <a:r>
              <a:rPr lang="es-PE" dirty="0" err="1" smtClean="0">
                <a:solidFill>
                  <a:schemeClr val="bg1"/>
                </a:solidFill>
              </a:rPr>
              <a:t>hetero</a:t>
            </a:r>
            <a:r>
              <a:rPr lang="es-PE" dirty="0" smtClean="0">
                <a:solidFill>
                  <a:schemeClr val="bg1"/>
                </a:solidFill>
              </a:rPr>
              <a:t>-normativa, como se ha visto, supone la cosificación, estatización y restricción de una dualidad cuestionada, entrelazada en una compleja trama de sistemas de sometimiento cultural. </a:t>
            </a:r>
            <a:endParaRPr lang="es-PE" dirty="0"/>
          </a:p>
        </p:txBody>
      </p:sp>
    </p:spTree>
    <p:extLst>
      <p:ext uri="{BB962C8B-B14F-4D97-AF65-F5344CB8AC3E}">
        <p14:creationId xmlns:p14="http://schemas.microsoft.com/office/powerpoint/2010/main" val="179854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
            <a:ext cx="10515600" cy="953588"/>
          </a:xfrm>
        </p:spPr>
        <p:txBody>
          <a:bodyPr/>
          <a:lstStyle/>
          <a:p>
            <a:pPr algn="ctr"/>
            <a:r>
              <a:rPr lang="es-PE" dirty="0" smtClean="0">
                <a:solidFill>
                  <a:schemeClr val="bg1"/>
                </a:solidFill>
              </a:rPr>
              <a:t>¿Qué son los actos </a:t>
            </a:r>
            <a:r>
              <a:rPr lang="es-PE" dirty="0" err="1" smtClean="0">
                <a:solidFill>
                  <a:schemeClr val="bg1"/>
                </a:solidFill>
              </a:rPr>
              <a:t>performativos</a:t>
            </a:r>
            <a:r>
              <a:rPr lang="es-PE" dirty="0" smtClean="0">
                <a:solidFill>
                  <a:schemeClr val="bg1"/>
                </a:solidFill>
              </a:rPr>
              <a:t>?</a:t>
            </a:r>
            <a:endParaRPr lang="es-PE" dirty="0">
              <a:solidFill>
                <a:schemeClr val="bg1"/>
              </a:solidFill>
            </a:endParaRPr>
          </a:p>
        </p:txBody>
      </p:sp>
      <p:sp>
        <p:nvSpPr>
          <p:cNvPr id="3" name="Marcador de contenido 2"/>
          <p:cNvSpPr>
            <a:spLocks noGrp="1"/>
          </p:cNvSpPr>
          <p:nvPr>
            <p:ph idx="1"/>
          </p:nvPr>
        </p:nvSpPr>
        <p:spPr>
          <a:xfrm>
            <a:off x="838200" y="953589"/>
            <a:ext cx="10515600" cy="5223374"/>
          </a:xfrm>
        </p:spPr>
        <p:txBody>
          <a:bodyPr>
            <a:noAutofit/>
          </a:bodyPr>
          <a:lstStyle/>
          <a:p>
            <a:pPr algn="just"/>
            <a:r>
              <a:rPr lang="es-PE" sz="2000" dirty="0" smtClean="0">
                <a:solidFill>
                  <a:schemeClr val="bg1"/>
                </a:solidFill>
              </a:rPr>
              <a:t>A diferencia de los enunciados que describen la realidad, los enunciados </a:t>
            </a:r>
            <a:r>
              <a:rPr lang="es-PE" sz="2000" dirty="0" err="1" smtClean="0">
                <a:solidFill>
                  <a:schemeClr val="bg1"/>
                </a:solidFill>
              </a:rPr>
              <a:t>performativos</a:t>
            </a:r>
            <a:r>
              <a:rPr lang="es-PE" sz="2000" dirty="0" smtClean="0">
                <a:solidFill>
                  <a:schemeClr val="bg1"/>
                </a:solidFill>
              </a:rPr>
              <a:t> realizan acciones. </a:t>
            </a:r>
          </a:p>
          <a:p>
            <a:pPr algn="just"/>
            <a:r>
              <a:rPr lang="es-PE" sz="2000" dirty="0" smtClean="0">
                <a:solidFill>
                  <a:schemeClr val="bg1"/>
                </a:solidFill>
              </a:rPr>
              <a:t>Cuando una novia o un novio dicen “acepto” en una boda: </a:t>
            </a:r>
            <a:r>
              <a:rPr lang="es-PE" sz="2000" dirty="0" err="1" smtClean="0">
                <a:solidFill>
                  <a:schemeClr val="bg1"/>
                </a:solidFill>
              </a:rPr>
              <a:t>performan</a:t>
            </a:r>
            <a:r>
              <a:rPr lang="es-PE" sz="2000" dirty="0" smtClean="0">
                <a:solidFill>
                  <a:schemeClr val="bg1"/>
                </a:solidFill>
              </a:rPr>
              <a:t> un acto. Cuando alguien dice “Te apuesto que mañana llueve” está realizando la apuesta en el momento mismo de su enunciación.</a:t>
            </a:r>
          </a:p>
          <a:p>
            <a:pPr algn="just"/>
            <a:r>
              <a:rPr lang="es-PE" sz="2000" dirty="0" smtClean="0">
                <a:solidFill>
                  <a:schemeClr val="bg1"/>
                </a:solidFill>
              </a:rPr>
              <a:t>Ello supone una faceta del lenguaje que efectúa cambios en la realidad. </a:t>
            </a:r>
          </a:p>
          <a:p>
            <a:pPr algn="just"/>
            <a:r>
              <a:rPr lang="es-PE" sz="2000" dirty="0" smtClean="0">
                <a:solidFill>
                  <a:schemeClr val="bg1"/>
                </a:solidFill>
              </a:rPr>
              <a:t>En el acto </a:t>
            </a:r>
            <a:r>
              <a:rPr lang="es-PE" sz="2000" dirty="0" err="1" smtClean="0">
                <a:solidFill>
                  <a:schemeClr val="bg1"/>
                </a:solidFill>
              </a:rPr>
              <a:t>performativo</a:t>
            </a:r>
            <a:r>
              <a:rPr lang="es-PE" sz="2000" dirty="0" smtClean="0">
                <a:solidFill>
                  <a:schemeClr val="bg1"/>
                </a:solidFill>
              </a:rPr>
              <a:t> concurren la intención, la deliberación previa como despliegue de la libertad y la capacidad crítica; todo ello nos perfila a entender el género como </a:t>
            </a:r>
            <a:r>
              <a:rPr lang="es-PE" sz="2000" dirty="0" err="1" smtClean="0">
                <a:solidFill>
                  <a:schemeClr val="bg1"/>
                </a:solidFill>
              </a:rPr>
              <a:t>performativo</a:t>
            </a:r>
            <a:r>
              <a:rPr lang="es-PE" sz="2000" dirty="0" smtClean="0">
                <a:solidFill>
                  <a:schemeClr val="bg1"/>
                </a:solidFill>
              </a:rPr>
              <a:t>.</a:t>
            </a:r>
          </a:p>
          <a:p>
            <a:pPr algn="just"/>
            <a:r>
              <a:rPr lang="es-PE" sz="2000" dirty="0" smtClean="0">
                <a:solidFill>
                  <a:schemeClr val="bg1"/>
                </a:solidFill>
              </a:rPr>
              <a:t>Recordemos que los actos </a:t>
            </a:r>
            <a:r>
              <a:rPr lang="es-PE" sz="2000" dirty="0" err="1" smtClean="0">
                <a:solidFill>
                  <a:schemeClr val="bg1"/>
                </a:solidFill>
              </a:rPr>
              <a:t>locutivos</a:t>
            </a:r>
            <a:r>
              <a:rPr lang="es-PE" sz="2000" dirty="0" smtClean="0">
                <a:solidFill>
                  <a:schemeClr val="bg1"/>
                </a:solidFill>
              </a:rPr>
              <a:t> expresan constataciones simples; los actos </a:t>
            </a:r>
            <a:r>
              <a:rPr lang="es-PE" sz="2000" dirty="0" err="1" smtClean="0">
                <a:solidFill>
                  <a:schemeClr val="bg1"/>
                </a:solidFill>
              </a:rPr>
              <a:t>ilocutivos</a:t>
            </a:r>
            <a:r>
              <a:rPr lang="es-PE" sz="2000" dirty="0" smtClean="0">
                <a:solidFill>
                  <a:schemeClr val="bg1"/>
                </a:solidFill>
              </a:rPr>
              <a:t> expresan las intenciones de quien habla y pueden generar efectos en el receptor; los </a:t>
            </a:r>
            <a:r>
              <a:rPr lang="es-PE" sz="2000" dirty="0" err="1" smtClean="0">
                <a:solidFill>
                  <a:schemeClr val="bg1"/>
                </a:solidFill>
              </a:rPr>
              <a:t>perlocutivos</a:t>
            </a:r>
            <a:r>
              <a:rPr lang="es-PE" sz="2000" dirty="0" smtClean="0">
                <a:solidFill>
                  <a:schemeClr val="bg1"/>
                </a:solidFill>
              </a:rPr>
              <a:t> son actos del habla que se realizan por el mero hecho de haberse enunciado y confluyen en él los tres actos del habla. </a:t>
            </a:r>
          </a:p>
          <a:p>
            <a:pPr algn="just"/>
            <a:r>
              <a:rPr lang="es-PE" sz="2000" dirty="0" smtClean="0">
                <a:solidFill>
                  <a:schemeClr val="bg1"/>
                </a:solidFill>
              </a:rPr>
              <a:t>En esa realización, consideremos que el lenguaje también se despliega en el pensamiento y la reflexión, de modo que el género, en cuanto constructo social criticable, es patente de interpretarse como objeto y manifestación de la práctica consciente del lenguaje reflexivo; por lo que puede entenderse como </a:t>
            </a:r>
            <a:r>
              <a:rPr lang="es-PE" sz="2000" dirty="0" err="1" smtClean="0">
                <a:solidFill>
                  <a:schemeClr val="bg1"/>
                </a:solidFill>
              </a:rPr>
              <a:t>performativo</a:t>
            </a:r>
            <a:r>
              <a:rPr lang="es-PE" sz="2000" dirty="0" smtClean="0">
                <a:solidFill>
                  <a:schemeClr val="bg1"/>
                </a:solidFill>
              </a:rPr>
              <a:t>; es decir, sujeto a cambio en su proceso de construcción.</a:t>
            </a:r>
            <a:endParaRPr lang="es-PE" sz="2000" dirty="0">
              <a:solidFill>
                <a:schemeClr val="bg1"/>
              </a:solidFill>
            </a:endParaRPr>
          </a:p>
        </p:txBody>
      </p:sp>
    </p:spTree>
    <p:extLst>
      <p:ext uri="{BB962C8B-B14F-4D97-AF65-F5344CB8AC3E}">
        <p14:creationId xmlns:p14="http://schemas.microsoft.com/office/powerpoint/2010/main" val="377440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320040"/>
            <a:ext cx="10515600" cy="5856923"/>
          </a:xfrm>
        </p:spPr>
        <p:txBody>
          <a:bodyPr>
            <a:normAutofit fontScale="92500" lnSpcReduction="10000"/>
          </a:bodyPr>
          <a:lstStyle/>
          <a:p>
            <a:pPr algn="just"/>
            <a:r>
              <a:rPr lang="es-PE" dirty="0" smtClean="0">
                <a:solidFill>
                  <a:schemeClr val="bg1"/>
                </a:solidFill>
              </a:rPr>
              <a:t>“No </a:t>
            </a:r>
            <a:r>
              <a:rPr lang="es-PE" dirty="0">
                <a:solidFill>
                  <a:schemeClr val="bg1"/>
                </a:solidFill>
              </a:rPr>
              <a:t>hay, a mi modo de ver, nada de </a:t>
            </a:r>
            <a:r>
              <a:rPr lang="es-PE" dirty="0" smtClean="0">
                <a:solidFill>
                  <a:schemeClr val="bg1"/>
                </a:solidFill>
              </a:rPr>
              <a:t>la feminidad </a:t>
            </a:r>
            <a:r>
              <a:rPr lang="es-PE" dirty="0">
                <a:solidFill>
                  <a:schemeClr val="bg1"/>
                </a:solidFill>
              </a:rPr>
              <a:t>que espere a ser expresado ; y hay mucho, en cambio, </a:t>
            </a:r>
            <a:r>
              <a:rPr lang="es-PE" dirty="0" smtClean="0">
                <a:solidFill>
                  <a:schemeClr val="bg1"/>
                </a:solidFill>
              </a:rPr>
              <a:t>sobre las </a:t>
            </a:r>
            <a:r>
              <a:rPr lang="es-PE" dirty="0">
                <a:solidFill>
                  <a:schemeClr val="bg1"/>
                </a:solidFill>
              </a:rPr>
              <a:t>diversas experiencias de las mujeres que se está expresando y </a:t>
            </a:r>
            <a:r>
              <a:rPr lang="es-PE" dirty="0" smtClean="0">
                <a:solidFill>
                  <a:schemeClr val="bg1"/>
                </a:solidFill>
              </a:rPr>
              <a:t>aún queda </a:t>
            </a:r>
            <a:r>
              <a:rPr lang="es-PE" dirty="0">
                <a:solidFill>
                  <a:schemeClr val="bg1"/>
                </a:solidFill>
              </a:rPr>
              <a:t>por expresarse, pero </a:t>
            </a:r>
            <a:r>
              <a:rPr lang="es-PE" dirty="0" smtClean="0">
                <a:solidFill>
                  <a:schemeClr val="bg1"/>
                </a:solidFill>
              </a:rPr>
              <a:t>se </a:t>
            </a:r>
            <a:r>
              <a:rPr lang="es-PE" dirty="0">
                <a:solidFill>
                  <a:schemeClr val="bg1"/>
                </a:solidFill>
              </a:rPr>
              <a:t>requiere cuidado respecto a ese </a:t>
            </a:r>
            <a:r>
              <a:rPr lang="es-PE" dirty="0" smtClean="0">
                <a:solidFill>
                  <a:schemeClr val="bg1"/>
                </a:solidFill>
              </a:rPr>
              <a:t>lenguaje teórico</a:t>
            </a:r>
            <a:r>
              <a:rPr lang="es-PE" dirty="0">
                <a:solidFill>
                  <a:schemeClr val="bg1"/>
                </a:solidFill>
              </a:rPr>
              <a:t>, porque no reporta simplemente una experiencia </a:t>
            </a:r>
            <a:r>
              <a:rPr lang="es-PE" dirty="0" smtClean="0">
                <a:solidFill>
                  <a:schemeClr val="bg1"/>
                </a:solidFill>
              </a:rPr>
              <a:t>pre-lingüística, sino </a:t>
            </a:r>
            <a:r>
              <a:rPr lang="es-PE" dirty="0">
                <a:solidFill>
                  <a:schemeClr val="bg1"/>
                </a:solidFill>
              </a:rPr>
              <a:t>que </a:t>
            </a:r>
            <a:r>
              <a:rPr lang="es-PE" dirty="0">
                <a:solidFill>
                  <a:srgbClr val="FF0000"/>
                </a:solidFill>
              </a:rPr>
              <a:t>construye esa experiencia así como los límites de su análisis </a:t>
            </a:r>
            <a:r>
              <a:rPr lang="es-PE" dirty="0" smtClean="0">
                <a:solidFill>
                  <a:schemeClr val="bg1"/>
                </a:solidFill>
              </a:rPr>
              <a:t>. Pese </a:t>
            </a:r>
            <a:r>
              <a:rPr lang="es-PE" dirty="0">
                <a:solidFill>
                  <a:schemeClr val="bg1"/>
                </a:solidFill>
              </a:rPr>
              <a:t>al carácter penetrante del patriarcado y a la frecuencia con que </a:t>
            </a:r>
            <a:r>
              <a:rPr lang="es-PE" dirty="0" smtClean="0">
                <a:solidFill>
                  <a:schemeClr val="bg1"/>
                </a:solidFill>
              </a:rPr>
              <a:t>se usa </a:t>
            </a:r>
            <a:r>
              <a:rPr lang="es-PE" dirty="0">
                <a:solidFill>
                  <a:schemeClr val="bg1"/>
                </a:solidFill>
              </a:rPr>
              <a:t>la diferencia sexual como distinción cultural operativa, </a:t>
            </a:r>
            <a:r>
              <a:rPr lang="es-PE" dirty="0">
                <a:solidFill>
                  <a:srgbClr val="FF0000"/>
                </a:solidFill>
              </a:rPr>
              <a:t>no hay </a:t>
            </a:r>
            <a:r>
              <a:rPr lang="es-PE" dirty="0" smtClean="0">
                <a:solidFill>
                  <a:srgbClr val="FF0000"/>
                </a:solidFill>
              </a:rPr>
              <a:t>nada en </a:t>
            </a:r>
            <a:r>
              <a:rPr lang="es-PE" dirty="0">
                <a:solidFill>
                  <a:srgbClr val="FF0000"/>
                </a:solidFill>
              </a:rPr>
              <a:t>un sistema binario de género que esté dado</a:t>
            </a:r>
            <a:r>
              <a:rPr lang="es-PE" dirty="0">
                <a:solidFill>
                  <a:schemeClr val="bg1"/>
                </a:solidFill>
              </a:rPr>
              <a:t> . Como campo </a:t>
            </a:r>
            <a:r>
              <a:rPr lang="es-PE" dirty="0" smtClean="0">
                <a:solidFill>
                  <a:schemeClr val="bg1"/>
                </a:solidFill>
              </a:rPr>
              <a:t>corporal o </a:t>
            </a:r>
            <a:r>
              <a:rPr lang="es-PE" dirty="0">
                <a:solidFill>
                  <a:schemeClr val="bg1"/>
                </a:solidFill>
              </a:rPr>
              <a:t>del juego cultural, el género es un asunto fundamentalmente </a:t>
            </a:r>
            <a:r>
              <a:rPr lang="es-PE" dirty="0" smtClean="0">
                <a:solidFill>
                  <a:schemeClr val="bg1"/>
                </a:solidFill>
              </a:rPr>
              <a:t>innovador</a:t>
            </a:r>
            <a:r>
              <a:rPr lang="es-PE" dirty="0">
                <a:solidFill>
                  <a:schemeClr val="bg1"/>
                </a:solidFill>
              </a:rPr>
              <a:t>, aunque esté clarísimo que se castiga estrictamente cuestionar </a:t>
            </a:r>
            <a:r>
              <a:rPr lang="es-PE" dirty="0" smtClean="0">
                <a:solidFill>
                  <a:schemeClr val="bg1"/>
                </a:solidFill>
              </a:rPr>
              <a:t>el libreto </a:t>
            </a:r>
            <a:r>
              <a:rPr lang="es-PE" dirty="0">
                <a:solidFill>
                  <a:schemeClr val="bg1"/>
                </a:solidFill>
              </a:rPr>
              <a:t>actuando fuera de turno o con una improvisación no </a:t>
            </a:r>
            <a:r>
              <a:rPr lang="es-PE" dirty="0" smtClean="0">
                <a:solidFill>
                  <a:schemeClr val="bg1"/>
                </a:solidFill>
              </a:rPr>
              <a:t>autorizada</a:t>
            </a:r>
            <a:r>
              <a:rPr lang="es-PE" dirty="0">
                <a:solidFill>
                  <a:schemeClr val="bg1"/>
                </a:solidFill>
              </a:rPr>
              <a:t>. </a:t>
            </a:r>
            <a:r>
              <a:rPr lang="es-PE" dirty="0">
                <a:solidFill>
                  <a:srgbClr val="FF0000"/>
                </a:solidFill>
              </a:rPr>
              <a:t>El género no está pasivamente inscrito sobre el cuerpo, y </a:t>
            </a:r>
            <a:r>
              <a:rPr lang="es-PE" dirty="0" smtClean="0">
                <a:solidFill>
                  <a:srgbClr val="FF0000"/>
                </a:solidFill>
              </a:rPr>
              <a:t>tampoco está </a:t>
            </a:r>
            <a:r>
              <a:rPr lang="es-PE" dirty="0">
                <a:solidFill>
                  <a:srgbClr val="FF0000"/>
                </a:solidFill>
              </a:rPr>
              <a:t>determinado por la naturaleza, el lenguaje, lo simbólico o la </a:t>
            </a:r>
            <a:r>
              <a:rPr lang="es-PE" dirty="0" smtClean="0">
                <a:solidFill>
                  <a:srgbClr val="FF0000"/>
                </a:solidFill>
              </a:rPr>
              <a:t>apabullante </a:t>
            </a:r>
            <a:r>
              <a:rPr lang="es-PE" dirty="0">
                <a:solidFill>
                  <a:srgbClr val="FF0000"/>
                </a:solidFill>
              </a:rPr>
              <a:t>historia del patriarcado</a:t>
            </a:r>
            <a:r>
              <a:rPr lang="es-PE" dirty="0">
                <a:solidFill>
                  <a:schemeClr val="bg1"/>
                </a:solidFill>
              </a:rPr>
              <a:t> . El género es lo que uno asume, </a:t>
            </a:r>
            <a:r>
              <a:rPr lang="es-PE" dirty="0" smtClean="0">
                <a:solidFill>
                  <a:schemeClr val="bg1"/>
                </a:solidFill>
              </a:rPr>
              <a:t>invariablemente</a:t>
            </a:r>
            <a:r>
              <a:rPr lang="es-PE" dirty="0">
                <a:solidFill>
                  <a:schemeClr val="bg1"/>
                </a:solidFill>
              </a:rPr>
              <a:t>, bajo coacción, a diario e incesantemente, con ansiedad </a:t>
            </a:r>
            <a:r>
              <a:rPr lang="es-PE" dirty="0" smtClean="0">
                <a:solidFill>
                  <a:schemeClr val="bg1"/>
                </a:solidFill>
              </a:rPr>
              <a:t>y placer</a:t>
            </a:r>
            <a:r>
              <a:rPr lang="es-PE" dirty="0">
                <a:solidFill>
                  <a:schemeClr val="bg1"/>
                </a:solidFill>
              </a:rPr>
              <a:t>, pero tomar erróneamente este acto continuo por un dato </a:t>
            </a:r>
            <a:r>
              <a:rPr lang="es-PE" dirty="0" smtClean="0">
                <a:solidFill>
                  <a:schemeClr val="bg1"/>
                </a:solidFill>
              </a:rPr>
              <a:t>natural </a:t>
            </a:r>
            <a:r>
              <a:rPr lang="es-PE" dirty="0">
                <a:solidFill>
                  <a:schemeClr val="bg1"/>
                </a:solidFill>
              </a:rPr>
              <a:t>o lingüístico es renunciar al poder de ampliar el campo cultural </a:t>
            </a:r>
            <a:r>
              <a:rPr lang="es-PE" dirty="0" smtClean="0">
                <a:solidFill>
                  <a:schemeClr val="bg1"/>
                </a:solidFill>
              </a:rPr>
              <a:t>corporal </a:t>
            </a:r>
            <a:r>
              <a:rPr lang="es-PE" dirty="0">
                <a:solidFill>
                  <a:schemeClr val="bg1"/>
                </a:solidFill>
              </a:rPr>
              <a:t>con performances subversivas de diversas </a:t>
            </a:r>
            <a:r>
              <a:rPr lang="es-PE" dirty="0" smtClean="0">
                <a:solidFill>
                  <a:schemeClr val="bg1"/>
                </a:solidFill>
              </a:rPr>
              <a:t>clases” (p. 314)</a:t>
            </a:r>
            <a:endParaRPr lang="es-PE" dirty="0">
              <a:solidFill>
                <a:schemeClr val="bg1"/>
              </a:solidFill>
            </a:endParaRPr>
          </a:p>
        </p:txBody>
      </p:sp>
    </p:spTree>
    <p:extLst>
      <p:ext uri="{BB962C8B-B14F-4D97-AF65-F5344CB8AC3E}">
        <p14:creationId xmlns:p14="http://schemas.microsoft.com/office/powerpoint/2010/main" val="3519807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a:xfrm>
            <a:off x="838200" y="1489166"/>
            <a:ext cx="10515600" cy="4687797"/>
          </a:xfrm>
        </p:spPr>
        <p:txBody>
          <a:bodyPr>
            <a:normAutofit lnSpcReduction="10000"/>
          </a:bodyPr>
          <a:lstStyle/>
          <a:p>
            <a:r>
              <a:rPr lang="es-PE" sz="1900" u="sng" dirty="0" smtClean="0"/>
              <a:t>Discusión propuesta </a:t>
            </a:r>
            <a:r>
              <a:rPr lang="es-PE" sz="1900" u="sng" dirty="0"/>
              <a:t>para la Unidad 1</a:t>
            </a:r>
            <a:r>
              <a:rPr lang="es-PE" sz="1900" dirty="0" smtClean="0"/>
              <a:t>:</a:t>
            </a:r>
          </a:p>
          <a:p>
            <a:pPr marL="0" indent="0">
              <a:buNone/>
            </a:pPr>
            <a:endParaRPr lang="es-PE" sz="1900" dirty="0" smtClean="0"/>
          </a:p>
          <a:p>
            <a:pPr marL="0" indent="0">
              <a:buNone/>
            </a:pPr>
            <a:r>
              <a:rPr lang="es-PE" sz="1900" dirty="0" smtClean="0">
                <a:solidFill>
                  <a:srgbClr val="FF0000"/>
                </a:solidFill>
              </a:rPr>
              <a:t>Esclarecer </a:t>
            </a:r>
            <a:r>
              <a:rPr lang="es-PE" sz="1900" dirty="0">
                <a:solidFill>
                  <a:srgbClr val="FF0000"/>
                </a:solidFill>
              </a:rPr>
              <a:t>qué es la </a:t>
            </a:r>
            <a:r>
              <a:rPr lang="es-PE" sz="1900" dirty="0" err="1"/>
              <a:t>performatividad</a:t>
            </a:r>
            <a:r>
              <a:rPr lang="es-PE" sz="1900" dirty="0">
                <a:solidFill>
                  <a:srgbClr val="FF0000"/>
                </a:solidFill>
              </a:rPr>
              <a:t> y relacionar </a:t>
            </a:r>
            <a:r>
              <a:rPr lang="es-PE" sz="1900" dirty="0" smtClean="0">
                <a:solidFill>
                  <a:srgbClr val="FF0000"/>
                </a:solidFill>
              </a:rPr>
              <a:t>la </a:t>
            </a:r>
            <a:r>
              <a:rPr lang="es-PE" sz="1900" dirty="0" err="1" smtClean="0">
                <a:solidFill>
                  <a:srgbClr val="FF0000"/>
                </a:solidFill>
              </a:rPr>
              <a:t>performatividad</a:t>
            </a:r>
            <a:r>
              <a:rPr lang="es-PE" sz="1900" dirty="0" smtClean="0">
                <a:solidFill>
                  <a:srgbClr val="FF0000"/>
                </a:solidFill>
              </a:rPr>
              <a:t> </a:t>
            </a:r>
            <a:r>
              <a:rPr lang="es-PE" sz="1900" dirty="0">
                <a:solidFill>
                  <a:srgbClr val="FF0000"/>
                </a:solidFill>
              </a:rPr>
              <a:t>con la deconstrucción del </a:t>
            </a:r>
            <a:r>
              <a:rPr lang="es-PE" sz="1900" dirty="0"/>
              <a:t>género</a:t>
            </a:r>
            <a:r>
              <a:rPr lang="es-PE" sz="1900" dirty="0" smtClean="0">
                <a:solidFill>
                  <a:srgbClr val="FF0000"/>
                </a:solidFill>
              </a:rPr>
              <a:t>.</a:t>
            </a:r>
          </a:p>
          <a:p>
            <a:pPr marL="0" indent="0">
              <a:buNone/>
            </a:pPr>
            <a:endParaRPr lang="es-PE" dirty="0"/>
          </a:p>
          <a:p>
            <a:pPr lvl="1" algn="just">
              <a:buFontTx/>
              <a:buChar char="-"/>
            </a:pPr>
            <a:r>
              <a:rPr lang="es-MX" dirty="0" smtClean="0"/>
              <a:t>Habiendo revisado las nociones anteriores, podemos estar en posición de definir la </a:t>
            </a:r>
            <a:r>
              <a:rPr lang="es-MX" dirty="0" err="1" smtClean="0"/>
              <a:t>performatividad</a:t>
            </a:r>
            <a:r>
              <a:rPr lang="es-MX" dirty="0" smtClean="0"/>
              <a:t>. En el ámbito de la filosofía del lenguaje, los actos de habla </a:t>
            </a:r>
            <a:r>
              <a:rPr lang="es-MX" dirty="0" err="1" smtClean="0"/>
              <a:t>performativos</a:t>
            </a:r>
            <a:r>
              <a:rPr lang="es-MX" dirty="0" smtClean="0"/>
              <a:t> suponen unos que no encajan en la validación de verdader</a:t>
            </a:r>
            <a:r>
              <a:rPr lang="es-MX" dirty="0" smtClean="0"/>
              <a:t>o o falsos. Su carácter más resaltante es que enuncian o expresan la voluntad del individuo al tiempo que realizan un acto en sí mismo al ser manifestados. </a:t>
            </a:r>
          </a:p>
          <a:p>
            <a:pPr lvl="1" algn="just">
              <a:buFontTx/>
              <a:buChar char="-"/>
            </a:pPr>
            <a:r>
              <a:rPr lang="es-MX" dirty="0" smtClean="0"/>
              <a:t>La </a:t>
            </a:r>
            <a:r>
              <a:rPr lang="es-MX" dirty="0" err="1" smtClean="0"/>
              <a:t>performatividad</a:t>
            </a:r>
            <a:r>
              <a:rPr lang="es-MX" dirty="0" smtClean="0"/>
              <a:t> es, así, una agencia que se circunscribe a las reglas de un lenguaje y por consiguiente, a una cultura con una matriz estructural de contenido tradicional que se presenta como natural y necesaria a los individuos que la comparten socialmente. </a:t>
            </a:r>
          </a:p>
        </p:txBody>
      </p:sp>
    </p:spTree>
    <p:extLst>
      <p:ext uri="{BB962C8B-B14F-4D97-AF65-F5344CB8AC3E}">
        <p14:creationId xmlns:p14="http://schemas.microsoft.com/office/powerpoint/2010/main" val="1584119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92777"/>
            <a:ext cx="10515600" cy="4872446"/>
          </a:xfrm>
        </p:spPr>
        <p:txBody>
          <a:bodyPr>
            <a:normAutofit/>
          </a:bodyPr>
          <a:lstStyle/>
          <a:p>
            <a:pPr lvl="1" algn="just">
              <a:buFontTx/>
              <a:buChar char="-"/>
            </a:pPr>
            <a:r>
              <a:rPr lang="es-MX" sz="3200" dirty="0"/>
              <a:t>Relacionar la </a:t>
            </a:r>
            <a:r>
              <a:rPr lang="es-MX" sz="3200" dirty="0" err="1"/>
              <a:t>performatividad</a:t>
            </a:r>
            <a:r>
              <a:rPr lang="es-MX" sz="3200" dirty="0"/>
              <a:t> a la deconstrucción de género supone que reflexionemos en qué sentido el género se ha comprendido usualmente y qué problemas nos trae. </a:t>
            </a:r>
          </a:p>
          <a:p>
            <a:pPr lvl="1" algn="just">
              <a:buFontTx/>
              <a:buChar char="-"/>
            </a:pPr>
            <a:r>
              <a:rPr lang="es-MX" sz="3200" dirty="0"/>
              <a:t>Butler sostiene que en el orden </a:t>
            </a:r>
            <a:r>
              <a:rPr lang="es-MX" sz="3200" dirty="0" err="1"/>
              <a:t>hetero</a:t>
            </a:r>
            <a:r>
              <a:rPr lang="es-MX" sz="3200" dirty="0"/>
              <a:t>-normativo hemos asociado el sexo biológico de nacimiento con el género, otorgándole así una cualidad estática. Butler, por el contrario, propone que el género es </a:t>
            </a:r>
            <a:r>
              <a:rPr lang="es-MX" sz="3200" dirty="0" err="1"/>
              <a:t>performativo</a:t>
            </a:r>
            <a:r>
              <a:rPr lang="es-MX" sz="3200" dirty="0"/>
              <a:t>, en el sentido en que supone una repetición con contenidos culturales, que pueden desafiar el esencialismo binario. </a:t>
            </a:r>
            <a:endParaRPr lang="es-PE" sz="3200" dirty="0"/>
          </a:p>
        </p:txBody>
      </p:sp>
    </p:spTree>
    <p:extLst>
      <p:ext uri="{BB962C8B-B14F-4D97-AF65-F5344CB8AC3E}">
        <p14:creationId xmlns:p14="http://schemas.microsoft.com/office/powerpoint/2010/main" val="442268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18457"/>
            <a:ext cx="10515600" cy="5458506"/>
          </a:xfrm>
        </p:spPr>
        <p:txBody>
          <a:bodyPr>
            <a:normAutofit/>
          </a:bodyPr>
          <a:lstStyle/>
          <a:p>
            <a:pPr lvl="1" algn="just">
              <a:buFontTx/>
              <a:buChar char="-"/>
            </a:pPr>
            <a:r>
              <a:rPr lang="es-MX" dirty="0"/>
              <a:t>El género, </a:t>
            </a:r>
            <a:r>
              <a:rPr lang="es-MX" dirty="0" smtClean="0"/>
              <a:t>así, </a:t>
            </a:r>
            <a:r>
              <a:rPr lang="es-MX" dirty="0"/>
              <a:t>es dinámico y puede comprenderse cuando De </a:t>
            </a:r>
            <a:r>
              <a:rPr lang="es-MX" dirty="0" err="1"/>
              <a:t>Beauvoir</a:t>
            </a:r>
            <a:r>
              <a:rPr lang="es-MX" dirty="0"/>
              <a:t> refiere que la “mujer no nace, se hace”. </a:t>
            </a:r>
            <a:endParaRPr lang="es-MX" dirty="0" smtClean="0"/>
          </a:p>
          <a:p>
            <a:pPr lvl="1" algn="just">
              <a:buFontTx/>
              <a:buChar char="-"/>
            </a:pPr>
            <a:r>
              <a:rPr lang="es-MX" dirty="0" smtClean="0"/>
              <a:t>El </a:t>
            </a:r>
            <a:r>
              <a:rPr lang="es-MX" dirty="0"/>
              <a:t>carácter de repetición </a:t>
            </a:r>
            <a:r>
              <a:rPr lang="es-MX" dirty="0" err="1"/>
              <a:t>ritualizada</a:t>
            </a:r>
            <a:r>
              <a:rPr lang="es-MX" dirty="0"/>
              <a:t> supone las relaciones del individuo con una estructura social que ha tenido que pasar por el filtro del pensamiento crítico y la </a:t>
            </a:r>
            <a:r>
              <a:rPr lang="es-MX" dirty="0" smtClean="0"/>
              <a:t>deconstrucción del o la </a:t>
            </a:r>
            <a:r>
              <a:rPr lang="es-MX" dirty="0" err="1" smtClean="0"/>
              <a:t>sujet</a:t>
            </a:r>
            <a:r>
              <a:rPr lang="es-MX" dirty="0" smtClean="0"/>
              <a:t>@.</a:t>
            </a:r>
            <a:endParaRPr lang="es-MX" dirty="0"/>
          </a:p>
          <a:p>
            <a:pPr lvl="1" algn="just">
              <a:buFontTx/>
              <a:buChar char="-"/>
            </a:pPr>
            <a:r>
              <a:rPr lang="es-MX" dirty="0"/>
              <a:t>La </a:t>
            </a:r>
            <a:r>
              <a:rPr lang="es-MX" dirty="0" err="1"/>
              <a:t>performatividad</a:t>
            </a:r>
            <a:r>
              <a:rPr lang="es-MX" dirty="0"/>
              <a:t> de un género no puede lograrse plenamente sin una consciente revisión de los valores morales con que atendemos a estas deliberaciones. La ideología de género no busca subvertir ni modificar las tendencias de nadie, sino que busca que reconozcamos que el uso práctico del </a:t>
            </a:r>
            <a:r>
              <a:rPr lang="es-MX" dirty="0" smtClean="0"/>
              <a:t>género admite </a:t>
            </a:r>
            <a:r>
              <a:rPr lang="es-MX" dirty="0"/>
              <a:t>posibilidades que escapan a un </a:t>
            </a:r>
            <a:r>
              <a:rPr lang="es-MX" dirty="0" smtClean="0"/>
              <a:t>orden totalitarista </a:t>
            </a:r>
            <a:r>
              <a:rPr lang="es-MX" dirty="0"/>
              <a:t>que atropella los imaginarios LGBT. Butler busca que reconociendo a tales individuos </a:t>
            </a:r>
            <a:r>
              <a:rPr lang="es-MX" dirty="0" err="1"/>
              <a:t>queer</a:t>
            </a:r>
            <a:r>
              <a:rPr lang="es-MX" dirty="0"/>
              <a:t>, se fomente un clima de respeto y aceptación, para que en un futuro contemos con una sociedad que ha podido de-construir nociones estructurales de la sociedad que </a:t>
            </a:r>
            <a:r>
              <a:rPr lang="es-MX" dirty="0" smtClean="0"/>
              <a:t>resultan en marginación</a:t>
            </a:r>
            <a:r>
              <a:rPr lang="es-MX" dirty="0"/>
              <a:t>, segregación </a:t>
            </a:r>
            <a:r>
              <a:rPr lang="es-MX" dirty="0" smtClean="0"/>
              <a:t>y tornan sus panoramas éticos y de vida en invivibles.  </a:t>
            </a:r>
            <a:endParaRPr lang="es-PE" dirty="0"/>
          </a:p>
          <a:p>
            <a:endParaRPr lang="es-PE" dirty="0"/>
          </a:p>
        </p:txBody>
      </p:sp>
    </p:spTree>
    <p:extLst>
      <p:ext uri="{BB962C8B-B14F-4D97-AF65-F5344CB8AC3E}">
        <p14:creationId xmlns:p14="http://schemas.microsoft.com/office/powerpoint/2010/main" val="2665449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96388"/>
            <a:ext cx="10515600" cy="5839097"/>
          </a:xfrm>
        </p:spPr>
        <p:txBody>
          <a:bodyPr/>
          <a:lstStyle/>
          <a:p>
            <a:pPr algn="just"/>
            <a:r>
              <a:rPr lang="es-MX" dirty="0" smtClean="0"/>
              <a:t>Toda </a:t>
            </a:r>
            <a:r>
              <a:rPr lang="es-MX" dirty="0" err="1" smtClean="0"/>
              <a:t>performatividad</a:t>
            </a:r>
            <a:r>
              <a:rPr lang="es-MX" dirty="0" smtClean="0"/>
              <a:t> de género, así, supone la de-construcción crítica de las razones por las que actuamos socialmente. Es en esa capacidad crítica de cuestionar los motivos que rigen nuestras vidas en que podemos encontrar una libertad a las ataduras ideológicas que se han impuesto en tiempos pasados.</a:t>
            </a:r>
          </a:p>
          <a:p>
            <a:pPr algn="just"/>
            <a:r>
              <a:rPr lang="es-MX" dirty="0" smtClean="0"/>
              <a:t>Tal revisión aguda y atenta de las raíces de nuestro comportamiento supone la garantía de un género que se hace mediante los actos habituales revisados a consciencia y no repetidos por imitación, compulsión ni temor a la represalia; es decir, supondría una sexualidad libre fruto de la reflexión individual, y en cuyo contexto se desenvuelve un clima de aceptación, inclusión y tolerancia a las opciones diversas que ofrece la libertad social. </a:t>
            </a:r>
            <a:endParaRPr lang="es-PE" dirty="0"/>
          </a:p>
        </p:txBody>
      </p:sp>
    </p:spTree>
    <p:extLst>
      <p:ext uri="{BB962C8B-B14F-4D97-AF65-F5344CB8AC3E}">
        <p14:creationId xmlns:p14="http://schemas.microsoft.com/office/powerpoint/2010/main" val="392836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380999" y="335491"/>
            <a:ext cx="11336383" cy="6026120"/>
          </a:xfrm>
          <a:solidFill>
            <a:schemeClr val="accent2">
              <a:lumMod val="75000"/>
              <a:alpha val="44000"/>
            </a:schemeClr>
          </a:solidFill>
        </p:spPr>
        <p:txBody>
          <a:bodyPr>
            <a:normAutofit fontScale="92500" lnSpcReduction="10000"/>
          </a:bodyPr>
          <a:lstStyle/>
          <a:p>
            <a:pPr algn="just"/>
            <a:r>
              <a:rPr lang="es-PE" dirty="0">
                <a:solidFill>
                  <a:schemeClr val="bg1"/>
                </a:solidFill>
              </a:rPr>
              <a:t>Butler apoya la causa de los movimientos que reclaman derechos equitativos para la comunidad LGBT. Su pensamiento ha dejado una notable huella en la teoría </a:t>
            </a:r>
            <a:r>
              <a:rPr lang="es-PE" dirty="0" err="1">
                <a:solidFill>
                  <a:schemeClr val="bg1"/>
                </a:solidFill>
              </a:rPr>
              <a:t>queer</a:t>
            </a:r>
            <a:r>
              <a:rPr lang="es-PE" dirty="0">
                <a:solidFill>
                  <a:schemeClr val="bg1"/>
                </a:solidFill>
              </a:rPr>
              <a:t>, en el pensamiento feminista, en estudios culturales y filosofía continental. </a:t>
            </a:r>
          </a:p>
          <a:p>
            <a:pPr algn="just"/>
            <a:r>
              <a:rPr lang="es-PE" dirty="0">
                <a:solidFill>
                  <a:schemeClr val="bg1"/>
                </a:solidFill>
              </a:rPr>
              <a:t>Ha contribuido a una variada gamma de disciplinas tales como el psicoanálisis, la literatura, cinematografía, artes visuales  y </a:t>
            </a:r>
            <a:r>
              <a:rPr lang="es-PE" dirty="0" smtClean="0">
                <a:solidFill>
                  <a:schemeClr val="bg1"/>
                </a:solidFill>
              </a:rPr>
              <a:t>performance. </a:t>
            </a:r>
            <a:r>
              <a:rPr lang="es-PE" dirty="0">
                <a:solidFill>
                  <a:schemeClr val="bg1"/>
                </a:solidFill>
              </a:rPr>
              <a:t>Ha impactado del mismo modo en el activismo político.  </a:t>
            </a:r>
          </a:p>
          <a:p>
            <a:pPr algn="just"/>
            <a:r>
              <a:rPr lang="es-PE" dirty="0">
                <a:solidFill>
                  <a:schemeClr val="bg1"/>
                </a:solidFill>
              </a:rPr>
              <a:t>Es una crítica del sionismo y de la política de Israel en su conflicto con Palestina. Reclama que Israel no puede ostentar el monopolio de la fe judía, pues no la representa exclusivamente.  </a:t>
            </a:r>
          </a:p>
          <a:p>
            <a:pPr algn="just"/>
            <a:r>
              <a:rPr lang="es-PE" dirty="0">
                <a:solidFill>
                  <a:schemeClr val="bg1"/>
                </a:solidFill>
              </a:rPr>
              <a:t>Su familia materna fue decimada en el holocausto. </a:t>
            </a:r>
            <a:r>
              <a:rPr lang="es-PE" dirty="0" smtClean="0">
                <a:solidFill>
                  <a:schemeClr val="bg1"/>
                </a:solidFill>
              </a:rPr>
              <a:t>Su pensamiento se ve directamente influenciado por la corriente de la escuela de Frankfurt. </a:t>
            </a:r>
            <a:endParaRPr lang="es-PE" dirty="0">
              <a:solidFill>
                <a:schemeClr val="bg1"/>
              </a:solidFill>
            </a:endParaRPr>
          </a:p>
          <a:p>
            <a:pPr algn="just"/>
            <a:r>
              <a:rPr lang="es-PE" dirty="0">
                <a:solidFill>
                  <a:schemeClr val="bg1"/>
                </a:solidFill>
              </a:rPr>
              <a:t>Ella relata que su primera aproximación a la filosofía supone tres ejes de interés: La razón de la excomulgación de Spinoza de la sinagoga, acusado y condenado por </a:t>
            </a:r>
            <a:r>
              <a:rPr lang="es-PE" i="1" dirty="0" err="1">
                <a:solidFill>
                  <a:schemeClr val="bg1"/>
                </a:solidFill>
              </a:rPr>
              <a:t>Cherem</a:t>
            </a:r>
            <a:r>
              <a:rPr lang="es-PE" dirty="0">
                <a:solidFill>
                  <a:schemeClr val="bg1"/>
                </a:solidFill>
              </a:rPr>
              <a:t>. La idea del idealismo alemán como responsable directo del nazismo. Por último, la preocupación por el cómo afrontar la teología existencial, considerando el trabajo de Martin </a:t>
            </a:r>
            <a:r>
              <a:rPr lang="es-PE" dirty="0" err="1">
                <a:solidFill>
                  <a:schemeClr val="bg1"/>
                </a:solidFill>
              </a:rPr>
              <a:t>Buber</a:t>
            </a:r>
            <a:r>
              <a:rPr lang="es-PE" dirty="0">
                <a:solidFill>
                  <a:schemeClr val="bg1"/>
                </a:solidFill>
              </a:rPr>
              <a:t>. </a:t>
            </a:r>
          </a:p>
          <a:p>
            <a:endParaRPr lang="es-PE" dirty="0"/>
          </a:p>
        </p:txBody>
      </p:sp>
    </p:spTree>
    <p:extLst>
      <p:ext uri="{BB962C8B-B14F-4D97-AF65-F5344CB8AC3E}">
        <p14:creationId xmlns:p14="http://schemas.microsoft.com/office/powerpoint/2010/main" val="2390750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judith butler conference"/>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87"/>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248194"/>
            <a:ext cx="10515600" cy="6426925"/>
          </a:xfrm>
          <a:solidFill>
            <a:schemeClr val="tx1">
              <a:lumMod val="75000"/>
              <a:lumOff val="25000"/>
              <a:alpha val="68000"/>
            </a:schemeClr>
          </a:solidFill>
        </p:spPr>
        <p:txBody>
          <a:bodyPr>
            <a:normAutofit fontScale="85000" lnSpcReduction="20000"/>
          </a:bodyPr>
          <a:lstStyle/>
          <a:p>
            <a:pPr algn="just"/>
            <a:r>
              <a:rPr lang="es-PE" dirty="0" smtClean="0">
                <a:solidFill>
                  <a:schemeClr val="bg1"/>
                </a:solidFill>
              </a:rPr>
              <a:t>Su teoría de género y sexo como </a:t>
            </a:r>
            <a:r>
              <a:rPr lang="es-PE" dirty="0" err="1" smtClean="0">
                <a:solidFill>
                  <a:schemeClr val="bg1"/>
                </a:solidFill>
              </a:rPr>
              <a:t>performativos</a:t>
            </a:r>
            <a:r>
              <a:rPr lang="es-PE" dirty="0" smtClean="0">
                <a:solidFill>
                  <a:schemeClr val="bg1"/>
                </a:solidFill>
              </a:rPr>
              <a:t> va en contra de un tipo de feminismo liberal, regularmente norteamericano y continental que reduce la mujer a la heterosexual, blanca y de clase media. </a:t>
            </a:r>
          </a:p>
          <a:p>
            <a:pPr algn="just"/>
            <a:r>
              <a:rPr lang="es-PE" dirty="0" smtClean="0">
                <a:solidFill>
                  <a:schemeClr val="bg1"/>
                </a:solidFill>
              </a:rPr>
              <a:t>En </a:t>
            </a:r>
            <a:r>
              <a:rPr lang="es-PE" i="1" dirty="0" smtClean="0">
                <a:solidFill>
                  <a:schemeClr val="bg1"/>
                </a:solidFill>
              </a:rPr>
              <a:t>El género en disputa</a:t>
            </a:r>
            <a:r>
              <a:rPr lang="es-PE" dirty="0" smtClean="0">
                <a:solidFill>
                  <a:schemeClr val="bg1"/>
                </a:solidFill>
              </a:rPr>
              <a:t> plantea un cuestionamiento a la base de consideración heterosexual para el feminismo; en </a:t>
            </a:r>
            <a:r>
              <a:rPr lang="es-PE" i="1" dirty="0" smtClean="0">
                <a:solidFill>
                  <a:schemeClr val="bg1"/>
                </a:solidFill>
              </a:rPr>
              <a:t>Problemas de género </a:t>
            </a:r>
            <a:r>
              <a:rPr lang="es-PE" dirty="0" smtClean="0">
                <a:solidFill>
                  <a:schemeClr val="bg1"/>
                </a:solidFill>
              </a:rPr>
              <a:t> y otras obras, se critica la estructura binaria de la sociedad.</a:t>
            </a:r>
          </a:p>
          <a:p>
            <a:pPr algn="just"/>
            <a:r>
              <a:rPr lang="es-PE" dirty="0" smtClean="0">
                <a:solidFill>
                  <a:schemeClr val="bg1"/>
                </a:solidFill>
              </a:rPr>
              <a:t>Dicha crítica se fundamenta en la deconstrucción de las categorías de sexo y género. Ello parte de su consideración de tales conceptos como constructos culturales impuestos. Tales discursos son represivos, excluyentes y marginadores. </a:t>
            </a:r>
          </a:p>
          <a:p>
            <a:pPr algn="just"/>
            <a:r>
              <a:rPr lang="es-PE" dirty="0" smtClean="0">
                <a:solidFill>
                  <a:schemeClr val="bg1"/>
                </a:solidFill>
              </a:rPr>
              <a:t>Butler se define a sí misma como “un yo consciente intelectual situado en la marginalidad”. </a:t>
            </a:r>
          </a:p>
          <a:p>
            <a:pPr algn="just"/>
            <a:r>
              <a:rPr lang="es-PE" dirty="0" smtClean="0">
                <a:solidFill>
                  <a:schemeClr val="bg1"/>
                </a:solidFill>
              </a:rPr>
              <a:t>Refiere lo siguiente sobre la necesidad de ejercer una reflexión crítica constante en la construcción inacabable de </a:t>
            </a:r>
            <a:r>
              <a:rPr lang="es-PE" dirty="0">
                <a:solidFill>
                  <a:schemeClr val="bg1"/>
                </a:solidFill>
              </a:rPr>
              <a:t>la identidad: </a:t>
            </a:r>
            <a:r>
              <a:rPr lang="es-PE" i="1" dirty="0">
                <a:solidFill>
                  <a:schemeClr val="accent4">
                    <a:lumMod val="40000"/>
                    <a:lumOff val="60000"/>
                  </a:schemeClr>
                </a:solidFill>
              </a:rPr>
              <a:t>“Las definiciones que </a:t>
            </a:r>
            <a:r>
              <a:rPr lang="es-PE" i="1" dirty="0" smtClean="0">
                <a:solidFill>
                  <a:schemeClr val="accent4">
                    <a:lumMod val="40000"/>
                    <a:lumOff val="60000"/>
                  </a:schemeClr>
                </a:solidFill>
              </a:rPr>
              <a:t>se dan </a:t>
            </a:r>
            <a:r>
              <a:rPr lang="es-PE" i="1" dirty="0">
                <a:solidFill>
                  <a:schemeClr val="accent4">
                    <a:lumMod val="40000"/>
                    <a:lumOff val="60000"/>
                  </a:schemeClr>
                </a:solidFill>
              </a:rPr>
              <a:t>por sentadas en el campo político hacen que la vida </a:t>
            </a:r>
            <a:r>
              <a:rPr lang="es-PE" i="1" dirty="0" smtClean="0">
                <a:solidFill>
                  <a:schemeClr val="accent4">
                    <a:lumMod val="40000"/>
                    <a:lumOff val="60000"/>
                  </a:schemeClr>
                </a:solidFill>
              </a:rPr>
              <a:t>sea menos </a:t>
            </a:r>
            <a:r>
              <a:rPr lang="es-PE" i="1" dirty="0">
                <a:solidFill>
                  <a:schemeClr val="accent4">
                    <a:lumMod val="40000"/>
                    <a:lumOff val="60000"/>
                  </a:schemeClr>
                </a:solidFill>
              </a:rPr>
              <a:t>vivible”, dijo. “Mi opinión es que la vida sería más </a:t>
            </a:r>
            <a:r>
              <a:rPr lang="es-PE" i="1" dirty="0" smtClean="0">
                <a:solidFill>
                  <a:schemeClr val="accent4">
                    <a:lumMod val="40000"/>
                    <a:lumOff val="60000"/>
                  </a:schemeClr>
                </a:solidFill>
              </a:rPr>
              <a:t>vivible si </a:t>
            </a:r>
            <a:r>
              <a:rPr lang="es-PE" i="1" dirty="0">
                <a:solidFill>
                  <a:schemeClr val="accent4">
                    <a:lumMod val="40000"/>
                    <a:lumOff val="60000"/>
                  </a:schemeClr>
                </a:solidFill>
              </a:rPr>
              <a:t>no estuviésemos limitados por categorías que no </a:t>
            </a:r>
            <a:r>
              <a:rPr lang="es-PE" i="1" dirty="0" smtClean="0">
                <a:solidFill>
                  <a:schemeClr val="accent4">
                    <a:lumMod val="40000"/>
                    <a:lumOff val="60000"/>
                  </a:schemeClr>
                </a:solidFill>
              </a:rPr>
              <a:t>nos funcionan</a:t>
            </a:r>
            <a:r>
              <a:rPr lang="es-PE" i="1" dirty="0">
                <a:solidFill>
                  <a:schemeClr val="accent4">
                    <a:lumMod val="40000"/>
                    <a:lumOff val="60000"/>
                  </a:schemeClr>
                </a:solidFill>
              </a:rPr>
              <a:t>. La tarea del feminismo, la tarea de la teoría </a:t>
            </a:r>
            <a:r>
              <a:rPr lang="es-PE" i="1" dirty="0" err="1">
                <a:solidFill>
                  <a:schemeClr val="accent4">
                    <a:lumMod val="40000"/>
                    <a:lumOff val="60000"/>
                  </a:schemeClr>
                </a:solidFill>
              </a:rPr>
              <a:t>queer</a:t>
            </a:r>
            <a:r>
              <a:rPr lang="es-PE" i="1" dirty="0">
                <a:solidFill>
                  <a:schemeClr val="accent4">
                    <a:lumMod val="40000"/>
                    <a:lumOff val="60000"/>
                  </a:schemeClr>
                </a:solidFill>
              </a:rPr>
              <a:t> </a:t>
            </a:r>
            <a:r>
              <a:rPr lang="es-PE" i="1" dirty="0" smtClean="0">
                <a:solidFill>
                  <a:schemeClr val="accent4">
                    <a:lumMod val="40000"/>
                    <a:lumOff val="60000"/>
                  </a:schemeClr>
                </a:solidFill>
              </a:rPr>
              <a:t>y del </a:t>
            </a:r>
            <a:r>
              <a:rPr lang="es-PE" i="1" dirty="0">
                <a:solidFill>
                  <a:schemeClr val="accent4">
                    <a:lumMod val="40000"/>
                    <a:lumOff val="60000"/>
                  </a:schemeClr>
                </a:solidFill>
              </a:rPr>
              <a:t>activismo es, sin duda, hacer que sea más fácil respirar, </a:t>
            </a:r>
            <a:r>
              <a:rPr lang="es-PE" i="1" dirty="0" smtClean="0">
                <a:solidFill>
                  <a:schemeClr val="accent4">
                    <a:lumMod val="40000"/>
                    <a:lumOff val="60000"/>
                  </a:schemeClr>
                </a:solidFill>
              </a:rPr>
              <a:t>más fácil </a:t>
            </a:r>
            <a:r>
              <a:rPr lang="es-PE" i="1" dirty="0">
                <a:solidFill>
                  <a:schemeClr val="accent4">
                    <a:lumMod val="40000"/>
                    <a:lumOff val="60000"/>
                  </a:schemeClr>
                </a:solidFill>
              </a:rPr>
              <a:t>moverse por la calle, más fácil obtener </a:t>
            </a:r>
            <a:r>
              <a:rPr lang="es-PE" i="1" dirty="0" smtClean="0">
                <a:solidFill>
                  <a:schemeClr val="accent4">
                    <a:lumMod val="40000"/>
                    <a:lumOff val="60000"/>
                  </a:schemeClr>
                </a:solidFill>
              </a:rPr>
              <a:t>reconocimiento cuando </a:t>
            </a:r>
            <a:r>
              <a:rPr lang="es-PE" i="1" dirty="0">
                <a:solidFill>
                  <a:schemeClr val="accent4">
                    <a:lumMod val="40000"/>
                    <a:lumOff val="60000"/>
                  </a:schemeClr>
                </a:solidFill>
              </a:rPr>
              <a:t>lo necesitamos, más fácil tener una vida que </a:t>
            </a:r>
            <a:r>
              <a:rPr lang="es-PE" i="1" dirty="0" smtClean="0">
                <a:solidFill>
                  <a:schemeClr val="accent4">
                    <a:lumMod val="40000"/>
                    <a:lumOff val="60000"/>
                  </a:schemeClr>
                </a:solidFill>
              </a:rPr>
              <a:t>podamos afirmar </a:t>
            </a:r>
            <a:r>
              <a:rPr lang="es-PE" i="1" dirty="0">
                <a:solidFill>
                  <a:schemeClr val="accent4">
                    <a:lumMod val="40000"/>
                    <a:lumOff val="60000"/>
                  </a:schemeClr>
                </a:solidFill>
              </a:rPr>
              <a:t>con placer y alegría, incluso en medio de </a:t>
            </a:r>
            <a:r>
              <a:rPr lang="es-PE" i="1" dirty="0" smtClean="0">
                <a:solidFill>
                  <a:schemeClr val="accent4">
                    <a:lumMod val="40000"/>
                    <a:lumOff val="60000"/>
                  </a:schemeClr>
                </a:solidFill>
              </a:rPr>
              <a:t>las dificultades</a:t>
            </a:r>
            <a:r>
              <a:rPr lang="es-PE" i="1" dirty="0">
                <a:solidFill>
                  <a:schemeClr val="accent4">
                    <a:lumMod val="40000"/>
                    <a:lumOff val="60000"/>
                  </a:schemeClr>
                </a:solidFill>
              </a:rPr>
              <a:t>”.</a:t>
            </a:r>
          </a:p>
        </p:txBody>
      </p:sp>
    </p:spTree>
    <p:extLst>
      <p:ext uri="{BB962C8B-B14F-4D97-AF65-F5344CB8AC3E}">
        <p14:creationId xmlns:p14="http://schemas.microsoft.com/office/powerpoint/2010/main" val="208680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 y="0"/>
            <a:ext cx="12192001" cy="6857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1" y="551328"/>
            <a:ext cx="7758953" cy="6306671"/>
          </a:xfrm>
        </p:spPr>
        <p:txBody>
          <a:bodyPr>
            <a:noAutofit/>
          </a:bodyPr>
          <a:lstStyle/>
          <a:p>
            <a:pPr algn="just"/>
            <a:r>
              <a:rPr lang="es-PE" sz="2400" dirty="0" smtClean="0">
                <a:solidFill>
                  <a:srgbClr val="F593E7"/>
                </a:solidFill>
              </a:rPr>
              <a:t>La Lucha de Butler reincide en el reconocimiento del otro, sin encasillarlo de un modo reduccionista. Declara </a:t>
            </a:r>
            <a:r>
              <a:rPr lang="es-PE" sz="2400" dirty="0">
                <a:solidFill>
                  <a:srgbClr val="F593E7"/>
                </a:solidFill>
              </a:rPr>
              <a:t>lo siguiente: </a:t>
            </a:r>
            <a:r>
              <a:rPr lang="es-PE" sz="2400" dirty="0" smtClean="0">
                <a:solidFill>
                  <a:srgbClr val="F593E7"/>
                </a:solidFill>
              </a:rPr>
              <a:t>“</a:t>
            </a:r>
            <a:r>
              <a:rPr lang="es-PE" sz="2400" dirty="0">
                <a:solidFill>
                  <a:srgbClr val="F593E7"/>
                </a:solidFill>
              </a:rPr>
              <a:t>Aunque mi pensamiento </a:t>
            </a:r>
            <a:r>
              <a:rPr lang="es-PE" sz="2400" dirty="0" smtClean="0">
                <a:solidFill>
                  <a:srgbClr val="F593E7"/>
                </a:solidFill>
              </a:rPr>
              <a:t>se ha </a:t>
            </a:r>
            <a:r>
              <a:rPr lang="es-PE" sz="2400" dirty="0">
                <a:solidFill>
                  <a:srgbClr val="F593E7"/>
                </a:solidFill>
              </a:rPr>
              <a:t>relacionado con el feminismo, la política de género y </a:t>
            </a:r>
            <a:r>
              <a:rPr lang="es-PE" sz="2400" dirty="0" smtClean="0">
                <a:solidFill>
                  <a:srgbClr val="F593E7"/>
                </a:solidFill>
              </a:rPr>
              <a:t>los derechos </a:t>
            </a:r>
            <a:r>
              <a:rPr lang="es-PE" sz="2400" dirty="0">
                <a:solidFill>
                  <a:srgbClr val="F593E7"/>
                </a:solidFill>
              </a:rPr>
              <a:t>sexuales, me parece importante ver cómo la </a:t>
            </a:r>
            <a:r>
              <a:rPr lang="es-PE" sz="2400" dirty="0" smtClean="0">
                <a:solidFill>
                  <a:srgbClr val="F593E7"/>
                </a:solidFill>
              </a:rPr>
              <a:t>cuestión de </a:t>
            </a:r>
            <a:r>
              <a:rPr lang="es-PE" sz="2400" dirty="0">
                <a:solidFill>
                  <a:srgbClr val="F593E7"/>
                </a:solidFill>
              </a:rPr>
              <a:t>quién es reconocido se extiende a otras poblaciones </a:t>
            </a:r>
            <a:r>
              <a:rPr lang="es-PE" sz="2400" dirty="0" smtClean="0">
                <a:solidFill>
                  <a:srgbClr val="F593E7"/>
                </a:solidFill>
              </a:rPr>
              <a:t>que hoy </a:t>
            </a:r>
            <a:r>
              <a:rPr lang="es-PE" sz="2400" dirty="0">
                <a:solidFill>
                  <a:srgbClr val="F593E7"/>
                </a:solidFill>
              </a:rPr>
              <a:t>viven una vida precaria</a:t>
            </a:r>
            <a:r>
              <a:rPr lang="es-PE" sz="2400" dirty="0" smtClean="0">
                <a:solidFill>
                  <a:srgbClr val="F593E7"/>
                </a:solidFill>
              </a:rPr>
              <a:t>”.</a:t>
            </a:r>
          </a:p>
          <a:p>
            <a:pPr algn="just"/>
            <a:r>
              <a:rPr lang="es-PE" sz="2400" dirty="0" smtClean="0">
                <a:solidFill>
                  <a:srgbClr val="F593E7"/>
                </a:solidFill>
              </a:rPr>
              <a:t>En una conferencia en la UNAM de México, la reflexión final gira en torno al feminicidio, el cual se interpreta como producto estructural social, el cual supone que las muertes violentas no sean deploradas. Esta aflicción se muestra como sintomática de una sociedad profundamente enferma. </a:t>
            </a:r>
          </a:p>
          <a:p>
            <a:pPr algn="just"/>
            <a:r>
              <a:rPr lang="es-PE" sz="2400" dirty="0" smtClean="0">
                <a:solidFill>
                  <a:srgbClr val="F593E7"/>
                </a:solidFill>
              </a:rPr>
              <a:t>Esto, en paralelo a dos autoras, </a:t>
            </a:r>
            <a:r>
              <a:rPr lang="es-PE" sz="2400" dirty="0" err="1" smtClean="0">
                <a:solidFill>
                  <a:srgbClr val="F593E7"/>
                </a:solidFill>
              </a:rPr>
              <a:t>Segato</a:t>
            </a:r>
            <a:r>
              <a:rPr lang="es-PE" sz="2400" dirty="0" smtClean="0">
                <a:solidFill>
                  <a:srgbClr val="F593E7"/>
                </a:solidFill>
              </a:rPr>
              <a:t> y </a:t>
            </a:r>
            <a:r>
              <a:rPr lang="es-PE" sz="2400" dirty="0" err="1" smtClean="0">
                <a:solidFill>
                  <a:srgbClr val="F593E7"/>
                </a:solidFill>
              </a:rPr>
              <a:t>Sagot</a:t>
            </a:r>
            <a:r>
              <a:rPr lang="es-PE" sz="2400" dirty="0" smtClean="0">
                <a:solidFill>
                  <a:srgbClr val="F593E7"/>
                </a:solidFill>
              </a:rPr>
              <a:t>, es descrito como una forma de terrorismo sexista. </a:t>
            </a:r>
            <a:endParaRPr lang="es-PE" sz="2400" dirty="0">
              <a:solidFill>
                <a:srgbClr val="F593E7"/>
              </a:solidFill>
            </a:endParaRPr>
          </a:p>
        </p:txBody>
      </p:sp>
      <p:pic>
        <p:nvPicPr>
          <p:cNvPr id="4" name="Imagen 3"/>
          <p:cNvPicPr>
            <a:picLocks noChangeAspect="1"/>
          </p:cNvPicPr>
          <p:nvPr/>
        </p:nvPicPr>
        <p:blipFill>
          <a:blip r:embed="rId2"/>
          <a:stretch>
            <a:fillRect/>
          </a:stretch>
        </p:blipFill>
        <p:spPr>
          <a:xfrm>
            <a:off x="8059693" y="968188"/>
            <a:ext cx="3702182" cy="4303059"/>
          </a:xfrm>
          <a:prstGeom prst="rect">
            <a:avLst/>
          </a:prstGeom>
        </p:spPr>
      </p:pic>
    </p:spTree>
    <p:extLst>
      <p:ext uri="{BB962C8B-B14F-4D97-AF65-F5344CB8AC3E}">
        <p14:creationId xmlns:p14="http://schemas.microsoft.com/office/powerpoint/2010/main" val="164105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6165" y="0"/>
            <a:ext cx="10990729" cy="6873800"/>
          </a:xfrm>
          <a:prstGeom prst="rect">
            <a:avLst/>
          </a:prstGeom>
        </p:spPr>
      </p:pic>
    </p:spTree>
    <p:extLst>
      <p:ext uri="{BB962C8B-B14F-4D97-AF65-F5344CB8AC3E}">
        <p14:creationId xmlns:p14="http://schemas.microsoft.com/office/powerpoint/2010/main" val="277372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4753" y="-3151"/>
            <a:ext cx="10560424" cy="6861151"/>
          </a:xfrm>
          <a:prstGeom prst="rect">
            <a:avLst/>
          </a:prstGeom>
        </p:spPr>
      </p:pic>
    </p:spTree>
    <p:extLst>
      <p:ext uri="{BB962C8B-B14F-4D97-AF65-F5344CB8AC3E}">
        <p14:creationId xmlns:p14="http://schemas.microsoft.com/office/powerpoint/2010/main" val="14809337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6061</TotalTime>
  <Words>6939</Words>
  <Application>Microsoft Office PowerPoint</Application>
  <PresentationFormat>Panorámica</PresentationFormat>
  <Paragraphs>194</Paragraphs>
  <Slides>44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Calibri</vt:lpstr>
      <vt:lpstr>Calibri Light</vt:lpstr>
      <vt:lpstr>Wingdings</vt:lpstr>
      <vt:lpstr>Tema de Office</vt:lpstr>
      <vt:lpstr>Judith Butler</vt:lpstr>
      <vt:lpstr>Unidad 1 : Performatividad y Deconstrucción</vt:lpstr>
      <vt:lpstr>Presentación de PowerPoint</vt:lpstr>
      <vt:lpstr>¿Qué son los actos performativos?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Actos Performativos y Constitución del Género (1988)</vt:lpstr>
      <vt:lpstr>Problema de Género (1990)</vt:lpstr>
      <vt:lpstr>Imitación e Insubordinación de Género (1990)</vt:lpstr>
      <vt:lpstr>Cuerpos que importan (1993)</vt:lpstr>
      <vt:lpstr>Discurso Excitable (1997)</vt:lpstr>
      <vt:lpstr>Deconstruyendo el Género (2004)</vt:lpstr>
      <vt:lpstr>Rindiendo cuentas de uno mismo (2005)</vt:lpstr>
      <vt:lpstr>Unidad 1 : Performatividad y Deconstrucción</vt:lpstr>
      <vt:lpstr>Unidad 1 : Performatividad y Deconstrucción</vt:lpstr>
      <vt:lpstr>Lectura 1 : Austin: Cómo hacer cosas con palabras</vt:lpstr>
      <vt:lpstr>Presentación de PowerPoint</vt:lpstr>
      <vt:lpstr>Lectura 2 : Duque, Judith Butler y la teoría de la performatividad de género</vt:lpstr>
      <vt:lpstr>Presentación de PowerPoint</vt:lpstr>
      <vt:lpstr>Presentación de PowerPoint</vt:lpstr>
      <vt:lpstr>Presentación de PowerPoint</vt:lpstr>
      <vt:lpstr>Presentación de PowerPoint</vt:lpstr>
      <vt:lpstr>Presentación de PowerPoint</vt:lpstr>
      <vt:lpstr>Presentación de PowerPoint</vt:lpstr>
      <vt:lpstr>Lectura 3 : Butler Actos performativos y constitución del género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Unidad 1 : Performatividad y Deconstrucción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Judith Butler</dc:title>
  <dc:creator>Usuario de Windows</dc:creator>
  <cp:lastModifiedBy>Usuario de Windows</cp:lastModifiedBy>
  <cp:revision>117</cp:revision>
  <dcterms:created xsi:type="dcterms:W3CDTF">2019-08-05T14:48:07Z</dcterms:created>
  <dcterms:modified xsi:type="dcterms:W3CDTF">2019-08-13T22:31:50Z</dcterms:modified>
</cp:coreProperties>
</file>