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9" r:id="rId3"/>
    <p:sldId id="257" r:id="rId4"/>
    <p:sldId id="281" r:id="rId5"/>
    <p:sldId id="256" r:id="rId6"/>
    <p:sldId id="280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8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3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165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409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412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366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113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510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811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140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888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79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581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16184" y="587827"/>
            <a:ext cx="8425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u="sng" dirty="0" smtClean="0"/>
              <a:t>La educación como asunto político en el pensamiento crítico de Kant</a:t>
            </a:r>
            <a:endParaRPr lang="es-PE" sz="3200" b="1" u="sng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2769327" y="3448596"/>
            <a:ext cx="88827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rgbClr val="FF0000"/>
                </a:solidFill>
              </a:rPr>
              <a:t>Introducción</a:t>
            </a:r>
          </a:p>
          <a:p>
            <a:endParaRPr lang="es-PE" sz="2000" dirty="0">
              <a:solidFill>
                <a:srgbClr val="FF0000"/>
              </a:solidFill>
            </a:endParaRPr>
          </a:p>
          <a:p>
            <a:r>
              <a:rPr lang="es-PE" sz="2000" dirty="0" smtClean="0">
                <a:solidFill>
                  <a:srgbClr val="FF0000"/>
                </a:solidFill>
              </a:rPr>
              <a:t>	</a:t>
            </a:r>
            <a:r>
              <a:rPr lang="es-PE" sz="2000" dirty="0" smtClean="0">
                <a:solidFill>
                  <a:schemeClr val="accent6"/>
                </a:solidFill>
              </a:rPr>
              <a:t>1. </a:t>
            </a:r>
            <a:r>
              <a:rPr lang="es-PE" sz="2000" dirty="0" smtClean="0">
                <a:solidFill>
                  <a:schemeClr val="accent6"/>
                </a:solidFill>
              </a:rPr>
              <a:t>El proyecto </a:t>
            </a:r>
            <a:r>
              <a:rPr lang="es-PE" sz="2000" dirty="0" smtClean="0">
                <a:solidFill>
                  <a:schemeClr val="accent6"/>
                </a:solidFill>
              </a:rPr>
              <a:t>crítico y pensamiento político </a:t>
            </a:r>
            <a:r>
              <a:rPr lang="es-PE" sz="2000" dirty="0" smtClean="0">
                <a:solidFill>
                  <a:schemeClr val="accent6"/>
                </a:solidFill>
              </a:rPr>
              <a:t>de </a:t>
            </a:r>
            <a:r>
              <a:rPr lang="es-PE" sz="2000" dirty="0" smtClean="0">
                <a:solidFill>
                  <a:schemeClr val="accent6"/>
                </a:solidFill>
              </a:rPr>
              <a:t>Kant</a:t>
            </a:r>
          </a:p>
          <a:p>
            <a:r>
              <a:rPr lang="es-PE" sz="2000" dirty="0" smtClean="0">
                <a:solidFill>
                  <a:schemeClr val="accent6"/>
                </a:solidFill>
              </a:rPr>
              <a:t>	</a:t>
            </a:r>
          </a:p>
          <a:p>
            <a:r>
              <a:rPr lang="es-PE" sz="2000" dirty="0" smtClean="0">
                <a:solidFill>
                  <a:schemeClr val="accent6"/>
                </a:solidFill>
              </a:rPr>
              <a:t>	2. Crisis en la educación</a:t>
            </a:r>
          </a:p>
          <a:p>
            <a:r>
              <a:rPr lang="es-PE" sz="2000" dirty="0">
                <a:solidFill>
                  <a:schemeClr val="accent6"/>
                </a:solidFill>
              </a:rPr>
              <a:t>	</a:t>
            </a:r>
          </a:p>
          <a:p>
            <a:r>
              <a:rPr lang="es-PE" sz="2000" dirty="0" smtClean="0">
                <a:solidFill>
                  <a:schemeClr val="accent6"/>
                </a:solidFill>
              </a:rPr>
              <a:t>	3. La educación desde el pensamiento político y crítico de Kant</a:t>
            </a:r>
          </a:p>
          <a:p>
            <a:endParaRPr lang="es-PE" sz="2000" dirty="0">
              <a:solidFill>
                <a:srgbClr val="FF0000"/>
              </a:solidFill>
            </a:endParaRPr>
          </a:p>
          <a:p>
            <a:r>
              <a:rPr lang="es-PE" sz="2000" dirty="0" smtClean="0">
                <a:solidFill>
                  <a:srgbClr val="FF0000"/>
                </a:solidFill>
              </a:rPr>
              <a:t>Conclusiones</a:t>
            </a:r>
          </a:p>
          <a:p>
            <a:r>
              <a:rPr lang="es-PE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7477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827314" y="674915"/>
            <a:ext cx="11364686" cy="61830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640114" y="1333788"/>
            <a:ext cx="10551887" cy="55242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452914" y="2066759"/>
            <a:ext cx="9739086" cy="4791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309257" y="2799731"/>
            <a:ext cx="8882743" cy="40582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899886" y="674914"/>
            <a:ext cx="12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</a:rPr>
              <a:t>Kant</a:t>
            </a:r>
            <a:endParaRPr lang="es-PE" sz="3200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45143" y="45070"/>
            <a:ext cx="2017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</a:rPr>
              <a:t>Filosofía</a:t>
            </a:r>
            <a:endParaRPr lang="es-PE" sz="3200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821542" y="1407886"/>
            <a:ext cx="3548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2">
                    <a:lumMod val="75000"/>
                  </a:schemeClr>
                </a:solidFill>
              </a:rPr>
              <a:t>Proyecto crítico</a:t>
            </a:r>
            <a:endParaRPr lang="es-PE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590800" y="2140857"/>
            <a:ext cx="9455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2">
                    <a:lumMod val="75000"/>
                  </a:schemeClr>
                </a:solidFill>
              </a:rPr>
              <a:t>Pensamiento </a:t>
            </a:r>
            <a:r>
              <a:rPr lang="es-PE" sz="3200" dirty="0" smtClean="0">
                <a:solidFill>
                  <a:schemeClr val="bg2">
                    <a:lumMod val="75000"/>
                  </a:schemeClr>
                </a:solidFill>
              </a:rPr>
              <a:t>político – Republicanismo cosmopolita</a:t>
            </a:r>
            <a:endParaRPr lang="es-PE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461657" y="2815772"/>
            <a:ext cx="190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2">
                    <a:lumMod val="50000"/>
                  </a:schemeClr>
                </a:solidFill>
              </a:rPr>
              <a:t>Educación</a:t>
            </a:r>
            <a:endParaRPr lang="es-PE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093029" y="3416588"/>
            <a:ext cx="8098971" cy="3441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/>
          <p:cNvSpPr txBox="1"/>
          <p:nvPr/>
        </p:nvSpPr>
        <p:spPr>
          <a:xfrm>
            <a:off x="4187371" y="3400547"/>
            <a:ext cx="6277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/>
              <a:t>Razón </a:t>
            </a:r>
            <a:r>
              <a:rPr lang="es-PE" sz="3200" dirty="0" smtClean="0"/>
              <a:t>pública, tolerancia, derecho natural </a:t>
            </a:r>
            <a:r>
              <a:rPr lang="es-PE" sz="3200" dirty="0" smtClean="0"/>
              <a:t>y justificación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89801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u="sng" dirty="0" smtClean="0">
                <a:solidFill>
                  <a:srgbClr val="FF0000"/>
                </a:solidFill>
              </a:rPr>
              <a:t>Preguntas</a:t>
            </a:r>
            <a:r>
              <a:rPr lang="es-PE" b="1" u="sng" dirty="0" smtClean="0"/>
              <a:t> para establecer objetivos</a:t>
            </a:r>
            <a:endParaRPr lang="es-PE" b="1" u="sng" dirty="0"/>
          </a:p>
        </p:txBody>
      </p:sp>
    </p:spTree>
    <p:extLst>
      <p:ext uri="{BB962C8B-B14F-4D97-AF65-F5344CB8AC3E}">
        <p14:creationId xmlns:p14="http://schemas.microsoft.com/office/powerpoint/2010/main" val="138512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u="sng" dirty="0" smtClean="0">
                <a:solidFill>
                  <a:srgbClr val="FF0000"/>
                </a:solidFill>
              </a:rPr>
              <a:t>Preguntas</a:t>
            </a:r>
            <a:r>
              <a:rPr lang="es-PE" b="1" u="sng" dirty="0" smtClean="0"/>
              <a:t> para establecer objetivos</a:t>
            </a:r>
            <a:endParaRPr lang="es-PE" b="1" u="sng" dirty="0"/>
          </a:p>
        </p:txBody>
      </p:sp>
    </p:spTree>
    <p:extLst>
      <p:ext uri="{BB962C8B-B14F-4D97-AF65-F5344CB8AC3E}">
        <p14:creationId xmlns:p14="http://schemas.microsoft.com/office/powerpoint/2010/main" val="87959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u="sng" dirty="0" smtClean="0"/>
              <a:t>Acápites para resolver </a:t>
            </a:r>
            <a:r>
              <a:rPr lang="es-PE" sz="2400" b="1" u="sng" dirty="0" smtClean="0">
                <a:solidFill>
                  <a:srgbClr val="FF0000"/>
                </a:solidFill>
              </a:rPr>
              <a:t>objetivos</a:t>
            </a:r>
            <a:r>
              <a:rPr lang="es-PE" b="1" u="sng" dirty="0" smtClean="0"/>
              <a:t> específicos y generales</a:t>
            </a:r>
            <a:endParaRPr lang="es-PE" b="1" u="sng" dirty="0"/>
          </a:p>
        </p:txBody>
      </p:sp>
    </p:spTree>
    <p:extLst>
      <p:ext uri="{BB962C8B-B14F-4D97-AF65-F5344CB8AC3E}">
        <p14:creationId xmlns:p14="http://schemas.microsoft.com/office/powerpoint/2010/main" val="389698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97355" y="136920"/>
            <a:ext cx="1142371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rgbClr val="FF0000"/>
                </a:solidFill>
              </a:rPr>
              <a:t>1. El lugar de la educación en el pensamiento de Kant</a:t>
            </a:r>
          </a:p>
          <a:p>
            <a:r>
              <a:rPr lang="es-PE" sz="2000" dirty="0" smtClean="0"/>
              <a:t>	1.1 </a:t>
            </a:r>
            <a:r>
              <a:rPr lang="es-PE" sz="2000" dirty="0" smtClean="0">
                <a:solidFill>
                  <a:schemeClr val="accent6"/>
                </a:solidFill>
              </a:rPr>
              <a:t>Proyecto crítico de Kant </a:t>
            </a:r>
          </a:p>
          <a:p>
            <a:r>
              <a:rPr lang="es-PE" sz="2000" dirty="0" smtClean="0"/>
              <a:t>	1.2 </a:t>
            </a:r>
            <a:r>
              <a:rPr lang="es-PE" sz="2000" dirty="0" smtClean="0">
                <a:solidFill>
                  <a:schemeClr val="accent6"/>
                </a:solidFill>
              </a:rPr>
              <a:t>Pensamiento político de Kant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1.3 </a:t>
            </a:r>
            <a:r>
              <a:rPr lang="es-PE" sz="2000" dirty="0" smtClean="0">
                <a:solidFill>
                  <a:schemeClr val="accent6"/>
                </a:solidFill>
              </a:rPr>
              <a:t>Moral, derecho y </a:t>
            </a:r>
            <a:r>
              <a:rPr lang="es-PE" sz="2000" dirty="0" err="1" smtClean="0">
                <a:solidFill>
                  <a:schemeClr val="accent6"/>
                </a:solidFill>
              </a:rPr>
              <a:t>contractualismo</a:t>
            </a:r>
            <a:r>
              <a:rPr lang="es-PE" sz="2000" dirty="0" smtClean="0">
                <a:solidFill>
                  <a:schemeClr val="accent6"/>
                </a:solidFill>
              </a:rPr>
              <a:t>. </a:t>
            </a:r>
            <a:r>
              <a:rPr lang="es-PE" sz="2000" dirty="0" err="1" smtClean="0">
                <a:solidFill>
                  <a:schemeClr val="accent6"/>
                </a:solidFill>
              </a:rPr>
              <a:t>Proto</a:t>
            </a:r>
            <a:r>
              <a:rPr lang="es-PE" sz="2000" dirty="0" smtClean="0">
                <a:solidFill>
                  <a:schemeClr val="accent6"/>
                </a:solidFill>
              </a:rPr>
              <a:t>-liberalismo republicano</a:t>
            </a:r>
            <a:r>
              <a:rPr lang="es-PE" sz="2000" dirty="0" smtClean="0"/>
              <a:t>. </a:t>
            </a:r>
          </a:p>
          <a:p>
            <a:endParaRPr lang="es-PE" sz="2000" dirty="0" smtClean="0"/>
          </a:p>
          <a:p>
            <a:r>
              <a:rPr lang="es-PE" sz="2000" dirty="0" smtClean="0">
                <a:solidFill>
                  <a:srgbClr val="FF0000"/>
                </a:solidFill>
              </a:rPr>
              <a:t>2. Crisis en la educación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2.1 </a:t>
            </a:r>
            <a:r>
              <a:rPr lang="es-PE" sz="2000" dirty="0" smtClean="0">
                <a:solidFill>
                  <a:schemeClr val="accent6"/>
                </a:solidFill>
              </a:rPr>
              <a:t>Dogmatismo, educación pública y pensamiento crítico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2.2 </a:t>
            </a:r>
            <a:r>
              <a:rPr lang="es-PE" sz="2000" dirty="0" smtClean="0">
                <a:solidFill>
                  <a:schemeClr val="accent6"/>
                </a:solidFill>
              </a:rPr>
              <a:t>Tecnocracia y globalización </a:t>
            </a:r>
            <a:endParaRPr lang="es-PE" sz="2000" dirty="0"/>
          </a:p>
          <a:p>
            <a:r>
              <a:rPr lang="es-PE" sz="2000" dirty="0"/>
              <a:t>	</a:t>
            </a:r>
            <a:r>
              <a:rPr lang="es-PE" sz="2000" dirty="0" smtClean="0"/>
              <a:t>2.3 (H. </a:t>
            </a:r>
            <a:r>
              <a:rPr lang="es-PE" sz="2000" dirty="0" err="1" smtClean="0"/>
              <a:t>Arendt</a:t>
            </a:r>
            <a:r>
              <a:rPr lang="es-PE" sz="2000" dirty="0" smtClean="0"/>
              <a:t>)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2.4 </a:t>
            </a:r>
            <a:r>
              <a:rPr lang="es-PE" sz="2000" dirty="0" smtClean="0">
                <a:solidFill>
                  <a:schemeClr val="accent6"/>
                </a:solidFill>
              </a:rPr>
              <a:t>Humanidades</a:t>
            </a:r>
            <a:r>
              <a:rPr lang="es-PE" sz="2000" dirty="0" smtClean="0"/>
              <a:t> 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2.5 </a:t>
            </a:r>
            <a:r>
              <a:rPr lang="es-PE" sz="2000" dirty="0" smtClean="0">
                <a:solidFill>
                  <a:schemeClr val="accent6"/>
                </a:solidFill>
              </a:rPr>
              <a:t>Consecuencias políticas de una educación deficiente. Autoritarismo, conformismo, 	instrumentalización y alienación</a:t>
            </a:r>
            <a:r>
              <a:rPr lang="es-PE" sz="2000" dirty="0" smtClean="0"/>
              <a:t>.</a:t>
            </a:r>
          </a:p>
          <a:p>
            <a:endParaRPr lang="es-PE" sz="2000" dirty="0"/>
          </a:p>
          <a:p>
            <a:r>
              <a:rPr lang="es-PE" sz="2000" dirty="0" smtClean="0">
                <a:solidFill>
                  <a:srgbClr val="FF0000"/>
                </a:solidFill>
              </a:rPr>
              <a:t>3. La educación desde el pensamiento político y crítico de Kant</a:t>
            </a:r>
          </a:p>
          <a:p>
            <a:r>
              <a:rPr lang="es-PE" sz="2000" dirty="0">
                <a:solidFill>
                  <a:srgbClr val="FF0000"/>
                </a:solidFill>
              </a:rPr>
              <a:t>	</a:t>
            </a:r>
            <a:r>
              <a:rPr lang="es-PE" sz="2000" dirty="0" smtClean="0"/>
              <a:t>3.1 </a:t>
            </a:r>
            <a:r>
              <a:rPr lang="es-PE" sz="2000" dirty="0" smtClean="0">
                <a:solidFill>
                  <a:schemeClr val="accent6"/>
                </a:solidFill>
              </a:rPr>
              <a:t>Kant como educador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3.2 </a:t>
            </a:r>
            <a:r>
              <a:rPr lang="es-PE" sz="2000" dirty="0" smtClean="0">
                <a:solidFill>
                  <a:schemeClr val="accent6"/>
                </a:solidFill>
              </a:rPr>
              <a:t>Lecciones de pedagogía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3.3 </a:t>
            </a:r>
            <a:r>
              <a:rPr lang="es-PE" sz="2000" dirty="0" smtClean="0">
                <a:solidFill>
                  <a:schemeClr val="accent6"/>
                </a:solidFill>
              </a:rPr>
              <a:t>Antropología en sentido pragmático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3.4 </a:t>
            </a:r>
            <a:r>
              <a:rPr lang="es-PE" sz="2000" dirty="0" err="1" smtClean="0">
                <a:solidFill>
                  <a:schemeClr val="accent6"/>
                </a:solidFill>
              </a:rPr>
              <a:t>Antipaternalismo</a:t>
            </a:r>
            <a:r>
              <a:rPr lang="es-PE" sz="2000" dirty="0">
                <a:solidFill>
                  <a:schemeClr val="accent6"/>
                </a:solidFill>
              </a:rPr>
              <a:t> </a:t>
            </a:r>
            <a:r>
              <a:rPr lang="es-PE" sz="2000" dirty="0" smtClean="0">
                <a:solidFill>
                  <a:schemeClr val="accent6"/>
                </a:solidFill>
              </a:rPr>
              <a:t>y autonomía 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3.5 </a:t>
            </a:r>
            <a:r>
              <a:rPr lang="es-PE" sz="2000" dirty="0" smtClean="0">
                <a:solidFill>
                  <a:schemeClr val="accent6"/>
                </a:solidFill>
              </a:rPr>
              <a:t>Razón pública 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3.6 </a:t>
            </a:r>
            <a:r>
              <a:rPr lang="es-PE" sz="2000" dirty="0" smtClean="0">
                <a:solidFill>
                  <a:schemeClr val="accent6"/>
                </a:solidFill>
              </a:rPr>
              <a:t>Justificación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651229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58</Words>
  <Application>Microsoft Office PowerPoint</Application>
  <PresentationFormat>Panorámica</PresentationFormat>
  <Paragraphs>39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23</cp:revision>
  <dcterms:created xsi:type="dcterms:W3CDTF">2023-11-01T19:52:05Z</dcterms:created>
  <dcterms:modified xsi:type="dcterms:W3CDTF">2023-11-22T04:19:41Z</dcterms:modified>
</cp:coreProperties>
</file>