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9" r:id="rId3"/>
    <p:sldId id="257" r:id="rId4"/>
    <p:sldId id="283" r:id="rId5"/>
    <p:sldId id="281" r:id="rId6"/>
    <p:sldId id="282" r:id="rId7"/>
    <p:sldId id="280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8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30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165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409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412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366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113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510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811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140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888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1F61-4653-4993-8BF1-FA75140DA699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979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B1F61-4653-4993-8BF1-FA75140DA699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D75BF-CB60-4213-A990-7D7B6067D8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581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35796" y="2842091"/>
            <a:ext cx="8425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u="sng" dirty="0" smtClean="0"/>
              <a:t>La educación como asunto político en el pensamiento crítico de Kant</a:t>
            </a:r>
            <a:endParaRPr lang="es-PE" sz="32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257477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827314" y="674915"/>
            <a:ext cx="11364686" cy="61830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1640114" y="1333788"/>
            <a:ext cx="10551887" cy="55242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2452914" y="2066759"/>
            <a:ext cx="9739086" cy="4791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3309257" y="2799731"/>
            <a:ext cx="8882743" cy="40582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/>
        </p:nvSpPr>
        <p:spPr>
          <a:xfrm>
            <a:off x="899886" y="674914"/>
            <a:ext cx="12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1"/>
                </a:solidFill>
              </a:rPr>
              <a:t>Kant</a:t>
            </a:r>
            <a:endParaRPr lang="es-PE" sz="3200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821542" y="1407886"/>
            <a:ext cx="3548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2">
                    <a:lumMod val="75000"/>
                  </a:schemeClr>
                </a:solidFill>
              </a:rPr>
              <a:t>Proyecto crítico</a:t>
            </a:r>
            <a:endParaRPr lang="es-PE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590800" y="2140857"/>
            <a:ext cx="9455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2">
                    <a:lumMod val="75000"/>
                  </a:schemeClr>
                </a:solidFill>
              </a:rPr>
              <a:t>Pensamiento </a:t>
            </a:r>
            <a:r>
              <a:rPr lang="es-PE" sz="3200" dirty="0" smtClean="0">
                <a:solidFill>
                  <a:schemeClr val="bg2">
                    <a:lumMod val="75000"/>
                  </a:schemeClr>
                </a:solidFill>
              </a:rPr>
              <a:t>político – Republicanismo cosmopolita</a:t>
            </a:r>
            <a:endParaRPr lang="es-PE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461657" y="2815772"/>
            <a:ext cx="190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>
                <a:solidFill>
                  <a:schemeClr val="bg2">
                    <a:lumMod val="50000"/>
                  </a:schemeClr>
                </a:solidFill>
              </a:rPr>
              <a:t>Educación</a:t>
            </a:r>
            <a:endParaRPr lang="es-PE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093029" y="3416588"/>
            <a:ext cx="8098971" cy="34414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/>
          <p:cNvSpPr txBox="1"/>
          <p:nvPr/>
        </p:nvSpPr>
        <p:spPr>
          <a:xfrm>
            <a:off x="4187371" y="3400547"/>
            <a:ext cx="6277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/>
              <a:t>Razón </a:t>
            </a:r>
            <a:r>
              <a:rPr lang="es-PE" sz="3200" dirty="0" smtClean="0"/>
              <a:t>pública, tolerancia, derecho natural, </a:t>
            </a:r>
            <a:r>
              <a:rPr lang="es-PE" sz="3200" dirty="0" err="1" smtClean="0"/>
              <a:t>colegislación</a:t>
            </a:r>
            <a:r>
              <a:rPr lang="es-PE" sz="3200" dirty="0" smtClean="0"/>
              <a:t> </a:t>
            </a:r>
            <a:r>
              <a:rPr lang="es-PE" sz="3200" dirty="0" smtClean="0"/>
              <a:t>y justificación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89801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85555" y="143690"/>
            <a:ext cx="842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u="sng" dirty="0" smtClean="0">
                <a:solidFill>
                  <a:srgbClr val="FF0000"/>
                </a:solidFill>
              </a:rPr>
              <a:t>Pregunta</a:t>
            </a:r>
            <a:endParaRPr lang="es-PE" b="1" u="sng" dirty="0"/>
          </a:p>
        </p:txBody>
      </p:sp>
      <p:sp>
        <p:nvSpPr>
          <p:cNvPr id="6" name="CuadroTexto 5"/>
          <p:cNvSpPr txBox="1"/>
          <p:nvPr/>
        </p:nvSpPr>
        <p:spPr>
          <a:xfrm>
            <a:off x="2249009" y="2959632"/>
            <a:ext cx="7898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dirty="0" smtClean="0">
                <a:solidFill>
                  <a:schemeClr val="accent6"/>
                </a:solidFill>
              </a:rPr>
              <a:t>¿Qué importancia tiene la educación en el pensamiento político de Kant?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138512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85555" y="143690"/>
            <a:ext cx="842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u="sng" dirty="0" smtClean="0">
                <a:solidFill>
                  <a:srgbClr val="FF0000"/>
                </a:solidFill>
              </a:rPr>
              <a:t>Pregunta</a:t>
            </a:r>
            <a:endParaRPr lang="es-PE" b="1" u="sng" dirty="0"/>
          </a:p>
        </p:txBody>
      </p:sp>
      <p:sp>
        <p:nvSpPr>
          <p:cNvPr id="6" name="CuadroTexto 5"/>
          <p:cNvSpPr txBox="1"/>
          <p:nvPr/>
        </p:nvSpPr>
        <p:spPr>
          <a:xfrm>
            <a:off x="2249009" y="2959632"/>
            <a:ext cx="7898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dirty="0" smtClean="0">
                <a:solidFill>
                  <a:schemeClr val="accent6"/>
                </a:solidFill>
              </a:rPr>
              <a:t>¿Qué importancia tiene la educación en el pensamiento político de Kant?</a:t>
            </a:r>
            <a:endParaRPr lang="es-PE" sz="3600" dirty="0"/>
          </a:p>
        </p:txBody>
      </p:sp>
      <p:cxnSp>
        <p:nvCxnSpPr>
          <p:cNvPr id="3" name="Conector recto 2"/>
          <p:cNvCxnSpPr/>
          <p:nvPr/>
        </p:nvCxnSpPr>
        <p:spPr>
          <a:xfrm>
            <a:off x="3449053" y="3513221"/>
            <a:ext cx="55826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2558716" y="4116890"/>
            <a:ext cx="55826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H="1" flipV="1">
            <a:off x="4836695" y="1875813"/>
            <a:ext cx="1026694" cy="10587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>
            <a:off x="4539916" y="4541331"/>
            <a:ext cx="962525" cy="9290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3737812" y="1549323"/>
            <a:ext cx="117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Cap. 2</a:t>
            </a:r>
            <a:endParaRPr lang="es-PE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818022" y="5469619"/>
            <a:ext cx="117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Cap. 1</a:t>
            </a:r>
            <a:endParaRPr lang="es-PE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0139622" y="4541331"/>
            <a:ext cx="117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Cap. 3</a:t>
            </a:r>
            <a:endParaRPr lang="es-PE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8807116" y="3753853"/>
            <a:ext cx="1323472" cy="5315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7812506" y="4159961"/>
            <a:ext cx="2470482" cy="2778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83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747016" y="223203"/>
            <a:ext cx="84255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u="sng" dirty="0" smtClean="0">
                <a:solidFill>
                  <a:srgbClr val="FF0000"/>
                </a:solidFill>
              </a:rPr>
              <a:t>Objetivos</a:t>
            </a:r>
            <a:endParaRPr lang="es-PE" sz="2400" b="1" u="sng" dirty="0"/>
          </a:p>
          <a:p>
            <a:pPr algn="ctr"/>
            <a:endParaRPr lang="es-PE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2249009" y="2959632"/>
            <a:ext cx="7898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dirty="0" smtClean="0">
                <a:solidFill>
                  <a:schemeClr val="accent6"/>
                </a:solidFill>
              </a:rPr>
              <a:t>¿Qué importancia tiene la educación en el pensamiento político de Kant?</a:t>
            </a:r>
            <a:endParaRPr lang="es-PE" sz="36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3449053" y="3513221"/>
            <a:ext cx="55826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2558716" y="4116890"/>
            <a:ext cx="55826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H="1" flipV="1">
            <a:off x="4836695" y="1875813"/>
            <a:ext cx="1026694" cy="10587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>
            <a:off x="4539916" y="4541331"/>
            <a:ext cx="962525" cy="9290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767265" y="939963"/>
            <a:ext cx="2911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Cap. 2</a:t>
            </a:r>
          </a:p>
          <a:p>
            <a:r>
              <a:rPr lang="es-PE" dirty="0" smtClean="0"/>
              <a:t>Definir la importancia y el problema de la educación</a:t>
            </a:r>
            <a:endParaRPr lang="es-PE" dirty="0"/>
          </a:p>
        </p:txBody>
      </p:sp>
      <p:sp>
        <p:nvSpPr>
          <p:cNvPr id="10" name="CuadroTexto 9"/>
          <p:cNvSpPr txBox="1"/>
          <p:nvPr/>
        </p:nvSpPr>
        <p:spPr>
          <a:xfrm>
            <a:off x="3818022" y="5469619"/>
            <a:ext cx="5727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Cap. 1</a:t>
            </a:r>
          </a:p>
          <a:p>
            <a:r>
              <a:rPr lang="es-PE" dirty="0" smtClean="0"/>
              <a:t>Definir los contenidos del pensamiento político de Kant.</a:t>
            </a:r>
          </a:p>
          <a:p>
            <a:r>
              <a:rPr lang="es-PE" dirty="0" smtClean="0"/>
              <a:t>Establecer su lugar en el proyecto crítico.</a:t>
            </a:r>
            <a:endParaRPr lang="es-PE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807116" y="4480870"/>
            <a:ext cx="3160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                          Cap. 3</a:t>
            </a:r>
          </a:p>
          <a:p>
            <a:r>
              <a:rPr lang="es-PE" dirty="0" smtClean="0"/>
              <a:t>Analizar lo que dice Kant sobre la educación y extraer el sentido político de la misma.</a:t>
            </a:r>
          </a:p>
          <a:p>
            <a:endParaRPr lang="es-PE" dirty="0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8807116" y="3753853"/>
            <a:ext cx="1323472" cy="5315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7812506" y="4159961"/>
            <a:ext cx="2470482" cy="2778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59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399743" y="1742176"/>
            <a:ext cx="88827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rgbClr val="FF0000"/>
                </a:solidFill>
              </a:rPr>
              <a:t>Introducción</a:t>
            </a:r>
          </a:p>
          <a:p>
            <a:endParaRPr lang="es-PE" sz="2000" dirty="0">
              <a:solidFill>
                <a:srgbClr val="FF0000"/>
              </a:solidFill>
            </a:endParaRPr>
          </a:p>
          <a:p>
            <a:r>
              <a:rPr lang="es-PE" sz="2000" dirty="0" smtClean="0">
                <a:solidFill>
                  <a:srgbClr val="FF0000"/>
                </a:solidFill>
              </a:rPr>
              <a:t>	</a:t>
            </a:r>
            <a:r>
              <a:rPr lang="es-PE" sz="2000" dirty="0" smtClean="0">
                <a:solidFill>
                  <a:schemeClr val="accent6"/>
                </a:solidFill>
              </a:rPr>
              <a:t>1. </a:t>
            </a:r>
            <a:r>
              <a:rPr lang="es-PE" sz="2000" dirty="0" smtClean="0">
                <a:solidFill>
                  <a:schemeClr val="accent6"/>
                </a:solidFill>
              </a:rPr>
              <a:t>El proyecto </a:t>
            </a:r>
            <a:r>
              <a:rPr lang="es-PE" sz="2000" dirty="0" smtClean="0">
                <a:solidFill>
                  <a:schemeClr val="accent6"/>
                </a:solidFill>
              </a:rPr>
              <a:t>crítico y pensamiento político </a:t>
            </a:r>
            <a:r>
              <a:rPr lang="es-PE" sz="2000" dirty="0" smtClean="0">
                <a:solidFill>
                  <a:schemeClr val="accent6"/>
                </a:solidFill>
              </a:rPr>
              <a:t>de </a:t>
            </a:r>
            <a:r>
              <a:rPr lang="es-PE" sz="2000" dirty="0" smtClean="0">
                <a:solidFill>
                  <a:schemeClr val="accent6"/>
                </a:solidFill>
              </a:rPr>
              <a:t>Kant</a:t>
            </a:r>
          </a:p>
          <a:p>
            <a:r>
              <a:rPr lang="es-PE" sz="2000" dirty="0" smtClean="0">
                <a:solidFill>
                  <a:schemeClr val="accent6"/>
                </a:solidFill>
              </a:rPr>
              <a:t>	</a:t>
            </a:r>
          </a:p>
          <a:p>
            <a:r>
              <a:rPr lang="es-PE" sz="2000" dirty="0" smtClean="0">
                <a:solidFill>
                  <a:schemeClr val="accent6"/>
                </a:solidFill>
              </a:rPr>
              <a:t>	2. Crisis en la educación</a:t>
            </a:r>
          </a:p>
          <a:p>
            <a:r>
              <a:rPr lang="es-PE" sz="2000" dirty="0">
                <a:solidFill>
                  <a:schemeClr val="accent6"/>
                </a:solidFill>
              </a:rPr>
              <a:t>	</a:t>
            </a:r>
          </a:p>
          <a:p>
            <a:r>
              <a:rPr lang="es-PE" sz="2000" dirty="0" smtClean="0">
                <a:solidFill>
                  <a:schemeClr val="accent6"/>
                </a:solidFill>
              </a:rPr>
              <a:t>	3. La educación desde el pensamiento político y crítico de Kant</a:t>
            </a:r>
          </a:p>
          <a:p>
            <a:endParaRPr lang="es-PE" sz="2000" dirty="0">
              <a:solidFill>
                <a:srgbClr val="FF0000"/>
              </a:solidFill>
            </a:endParaRPr>
          </a:p>
          <a:p>
            <a:r>
              <a:rPr lang="es-PE" sz="2000" dirty="0" smtClean="0">
                <a:solidFill>
                  <a:srgbClr val="FF0000"/>
                </a:solidFill>
              </a:rPr>
              <a:t>	4. ¿Republicanismo Democrático? </a:t>
            </a:r>
            <a:r>
              <a:rPr lang="es-PE" sz="2000" dirty="0">
                <a:solidFill>
                  <a:srgbClr val="FF0000"/>
                </a:solidFill>
              </a:rPr>
              <a:t>(</a:t>
            </a:r>
            <a:r>
              <a:rPr lang="es-PE" sz="2000" dirty="0" smtClean="0">
                <a:solidFill>
                  <a:srgbClr val="FF0000"/>
                </a:solidFill>
              </a:rPr>
              <a:t>Conclusiones)</a:t>
            </a:r>
            <a:endParaRPr lang="es-PE" sz="2000" dirty="0" smtClean="0">
              <a:solidFill>
                <a:srgbClr val="FF0000"/>
              </a:solidFill>
            </a:endParaRPr>
          </a:p>
          <a:p>
            <a:r>
              <a:rPr lang="es-PE" sz="2000" dirty="0"/>
              <a:t>	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00527" y="2749710"/>
            <a:ext cx="2911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Cap. 2</a:t>
            </a:r>
          </a:p>
          <a:p>
            <a:r>
              <a:rPr lang="es-PE" dirty="0" smtClean="0"/>
              <a:t>Definir la importancia y el problema de la educación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200527" y="304287"/>
            <a:ext cx="5727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Cap. 1</a:t>
            </a:r>
          </a:p>
          <a:p>
            <a:r>
              <a:rPr lang="es-PE" dirty="0" smtClean="0"/>
              <a:t>Definir los contenidos del pensamiento político de Kant.</a:t>
            </a:r>
          </a:p>
          <a:p>
            <a:r>
              <a:rPr lang="es-PE" dirty="0" smtClean="0"/>
              <a:t>Establecer su lugar en el proyecto crítico.</a:t>
            </a:r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200527" y="5380672"/>
            <a:ext cx="3160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Cap. 3</a:t>
            </a:r>
          </a:p>
          <a:p>
            <a:r>
              <a:rPr lang="es-PE" dirty="0" smtClean="0"/>
              <a:t>Analizar lo que dice Kant sobre la educación y extraer el sentido político de la misma.</a:t>
            </a:r>
          </a:p>
          <a:p>
            <a:endParaRPr lang="es-PE" dirty="0"/>
          </a:p>
        </p:txBody>
      </p:sp>
      <p:cxnSp>
        <p:nvCxnSpPr>
          <p:cNvPr id="9" name="Conector recto de flecha 8"/>
          <p:cNvCxnSpPr>
            <a:stCxn id="6" idx="2"/>
          </p:cNvCxnSpPr>
          <p:nvPr/>
        </p:nvCxnSpPr>
        <p:spPr>
          <a:xfrm>
            <a:off x="3064043" y="1227617"/>
            <a:ext cx="2117557" cy="133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2879559" y="3211375"/>
            <a:ext cx="2302041" cy="9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3340964" y="3857296"/>
            <a:ext cx="1840636" cy="209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7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839502" y="169004"/>
            <a:ext cx="773224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rgbClr val="FF0000"/>
                </a:solidFill>
              </a:rPr>
              <a:t>1. </a:t>
            </a:r>
            <a:r>
              <a:rPr lang="es-PE" sz="2000" dirty="0">
                <a:solidFill>
                  <a:srgbClr val="FF0000"/>
                </a:solidFill>
              </a:rPr>
              <a:t>El proyecto crítico y pensamiento político de Kant</a:t>
            </a:r>
          </a:p>
          <a:p>
            <a:r>
              <a:rPr lang="es-PE" sz="2000" dirty="0" smtClean="0"/>
              <a:t>	1.1 </a:t>
            </a:r>
            <a:r>
              <a:rPr lang="es-PE" sz="2000" dirty="0" smtClean="0">
                <a:solidFill>
                  <a:schemeClr val="accent6"/>
                </a:solidFill>
              </a:rPr>
              <a:t>Proyecto crítico de Kant </a:t>
            </a:r>
          </a:p>
          <a:p>
            <a:r>
              <a:rPr lang="es-PE" sz="2000" dirty="0" smtClean="0"/>
              <a:t>	1.2 </a:t>
            </a:r>
            <a:r>
              <a:rPr lang="es-PE" sz="2000" dirty="0" smtClean="0">
                <a:solidFill>
                  <a:schemeClr val="accent6"/>
                </a:solidFill>
              </a:rPr>
              <a:t>Moral y </a:t>
            </a:r>
            <a:r>
              <a:rPr lang="es-PE" sz="2000" dirty="0">
                <a:solidFill>
                  <a:schemeClr val="accent6"/>
                </a:solidFill>
              </a:rPr>
              <a:t>derecho 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1.3 </a:t>
            </a:r>
            <a:r>
              <a:rPr lang="es-PE" sz="2000" dirty="0">
                <a:solidFill>
                  <a:schemeClr val="accent6"/>
                </a:solidFill>
              </a:rPr>
              <a:t>Pensamiento político de </a:t>
            </a:r>
            <a:r>
              <a:rPr lang="es-PE" sz="2000" dirty="0" smtClean="0">
                <a:solidFill>
                  <a:schemeClr val="accent6"/>
                </a:solidFill>
              </a:rPr>
              <a:t>Kant</a:t>
            </a:r>
          </a:p>
          <a:p>
            <a:endParaRPr lang="es-PE" sz="2000" dirty="0">
              <a:solidFill>
                <a:schemeClr val="accent6"/>
              </a:solidFill>
            </a:endParaRPr>
          </a:p>
          <a:p>
            <a:r>
              <a:rPr lang="es-PE" sz="2000" dirty="0" smtClean="0">
                <a:solidFill>
                  <a:srgbClr val="FF0000"/>
                </a:solidFill>
              </a:rPr>
              <a:t>2</a:t>
            </a:r>
            <a:r>
              <a:rPr lang="es-PE" sz="2000" dirty="0" smtClean="0">
                <a:solidFill>
                  <a:srgbClr val="FF0000"/>
                </a:solidFill>
              </a:rPr>
              <a:t>. Crisis en la educación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2.1 </a:t>
            </a:r>
            <a:r>
              <a:rPr lang="es-PE" sz="2000" dirty="0" smtClean="0">
                <a:solidFill>
                  <a:schemeClr val="accent6"/>
                </a:solidFill>
              </a:rPr>
              <a:t>Dogmatismo, educación pública y pensamiento crítico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2.2 </a:t>
            </a:r>
            <a:r>
              <a:rPr lang="es-PE" sz="2000" dirty="0" smtClean="0">
                <a:solidFill>
                  <a:schemeClr val="accent6"/>
                </a:solidFill>
              </a:rPr>
              <a:t>Tecnocracia y globalización </a:t>
            </a:r>
            <a:endParaRPr lang="es-PE" sz="2000" dirty="0"/>
          </a:p>
          <a:p>
            <a:r>
              <a:rPr lang="es-PE" sz="2000" dirty="0"/>
              <a:t>	</a:t>
            </a:r>
            <a:r>
              <a:rPr lang="es-PE" sz="2000" dirty="0" smtClean="0"/>
              <a:t>2.3 </a:t>
            </a:r>
            <a:r>
              <a:rPr lang="es-PE" sz="2000" dirty="0" smtClean="0">
                <a:solidFill>
                  <a:schemeClr val="accent6"/>
                </a:solidFill>
              </a:rPr>
              <a:t>Neoliberalismo</a:t>
            </a:r>
            <a:endParaRPr lang="es-PE" sz="2000" dirty="0" smtClean="0">
              <a:solidFill>
                <a:schemeClr val="accent6"/>
              </a:solidFill>
            </a:endParaRPr>
          </a:p>
          <a:p>
            <a:r>
              <a:rPr lang="es-PE" sz="2000" dirty="0"/>
              <a:t>	</a:t>
            </a:r>
            <a:r>
              <a:rPr lang="es-PE" sz="2000" dirty="0" smtClean="0"/>
              <a:t>2.4 </a:t>
            </a:r>
            <a:r>
              <a:rPr lang="es-PE" sz="2000" dirty="0" smtClean="0">
                <a:solidFill>
                  <a:schemeClr val="accent6"/>
                </a:solidFill>
              </a:rPr>
              <a:t>Humanidades y otros problemas</a:t>
            </a:r>
            <a:endParaRPr lang="es-PE" sz="2000" dirty="0" smtClean="0"/>
          </a:p>
          <a:p>
            <a:r>
              <a:rPr lang="es-PE" sz="2000" dirty="0"/>
              <a:t>	</a:t>
            </a:r>
            <a:r>
              <a:rPr lang="es-PE" sz="2000" dirty="0" smtClean="0"/>
              <a:t>2.5 </a:t>
            </a:r>
            <a:r>
              <a:rPr lang="es-PE" sz="2000" dirty="0" smtClean="0">
                <a:solidFill>
                  <a:schemeClr val="accent6"/>
                </a:solidFill>
              </a:rPr>
              <a:t>Consecuencias políticas de una educación deficiente. </a:t>
            </a:r>
            <a:endParaRPr lang="es-PE" sz="2000" dirty="0" smtClean="0">
              <a:solidFill>
                <a:schemeClr val="accent6"/>
              </a:solidFill>
            </a:endParaRPr>
          </a:p>
          <a:p>
            <a:endParaRPr lang="es-PE" sz="2000" dirty="0"/>
          </a:p>
          <a:p>
            <a:r>
              <a:rPr lang="es-PE" sz="2000" dirty="0" smtClean="0">
                <a:solidFill>
                  <a:srgbClr val="FF0000"/>
                </a:solidFill>
              </a:rPr>
              <a:t>3. La educación desde el pensamiento político y crítico de Kant</a:t>
            </a:r>
          </a:p>
          <a:p>
            <a:r>
              <a:rPr lang="es-PE" sz="2000" dirty="0">
                <a:solidFill>
                  <a:srgbClr val="FF0000"/>
                </a:solidFill>
              </a:rPr>
              <a:t>	</a:t>
            </a:r>
            <a:r>
              <a:rPr lang="es-PE" sz="2000" dirty="0" smtClean="0"/>
              <a:t>3.1 </a:t>
            </a:r>
            <a:r>
              <a:rPr lang="es-PE" sz="2000" dirty="0" smtClean="0">
                <a:solidFill>
                  <a:schemeClr val="accent6"/>
                </a:solidFill>
              </a:rPr>
              <a:t>Kant como educador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3.2 </a:t>
            </a:r>
            <a:r>
              <a:rPr lang="es-PE" sz="2000" dirty="0" smtClean="0">
                <a:solidFill>
                  <a:schemeClr val="accent6"/>
                </a:solidFill>
              </a:rPr>
              <a:t>Lecciones de pedagogía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3.3 </a:t>
            </a:r>
            <a:r>
              <a:rPr lang="es-PE" sz="2000" dirty="0" smtClean="0">
                <a:solidFill>
                  <a:schemeClr val="accent6"/>
                </a:solidFill>
              </a:rPr>
              <a:t>Antropología en sentido pragmático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3.4 </a:t>
            </a:r>
            <a:r>
              <a:rPr lang="es-PE" sz="2000" dirty="0" smtClean="0">
                <a:solidFill>
                  <a:schemeClr val="accent6"/>
                </a:solidFill>
              </a:rPr>
              <a:t>Anti-paternalismo </a:t>
            </a:r>
            <a:r>
              <a:rPr lang="es-PE" sz="2000" dirty="0" smtClean="0">
                <a:solidFill>
                  <a:schemeClr val="accent6"/>
                </a:solidFill>
              </a:rPr>
              <a:t>y autonomía </a:t>
            </a:r>
          </a:p>
          <a:p>
            <a:r>
              <a:rPr lang="es-PE" sz="2000" dirty="0"/>
              <a:t>	</a:t>
            </a:r>
            <a:r>
              <a:rPr lang="es-PE" sz="2000" dirty="0" smtClean="0"/>
              <a:t>3.5 </a:t>
            </a:r>
            <a:r>
              <a:rPr lang="es-PE" sz="2000" dirty="0" smtClean="0">
                <a:solidFill>
                  <a:schemeClr val="accent6"/>
                </a:solidFill>
              </a:rPr>
              <a:t>Razón pública </a:t>
            </a:r>
            <a:r>
              <a:rPr lang="es-PE" sz="2000" dirty="0" smtClean="0">
                <a:solidFill>
                  <a:schemeClr val="accent6"/>
                </a:solidFill>
              </a:rPr>
              <a:t>y tolerancia</a:t>
            </a:r>
            <a:endParaRPr lang="es-PE" sz="2000" dirty="0" smtClean="0">
              <a:solidFill>
                <a:schemeClr val="accent6"/>
              </a:solidFill>
            </a:endParaRPr>
          </a:p>
          <a:p>
            <a:r>
              <a:rPr lang="es-PE" sz="2000" dirty="0"/>
              <a:t>	</a:t>
            </a:r>
            <a:r>
              <a:rPr lang="es-PE" sz="2000" dirty="0" smtClean="0"/>
              <a:t>3.6 </a:t>
            </a:r>
            <a:r>
              <a:rPr lang="es-PE" sz="2000" dirty="0" smtClean="0">
                <a:solidFill>
                  <a:schemeClr val="accent6"/>
                </a:solidFill>
              </a:rPr>
              <a:t>Justificación y </a:t>
            </a:r>
            <a:r>
              <a:rPr lang="es-PE" sz="2000" dirty="0" err="1" smtClean="0">
                <a:solidFill>
                  <a:schemeClr val="accent6"/>
                </a:solidFill>
              </a:rPr>
              <a:t>co</a:t>
            </a:r>
            <a:r>
              <a:rPr lang="es-PE" sz="2000" dirty="0" smtClean="0">
                <a:solidFill>
                  <a:schemeClr val="accent6"/>
                </a:solidFill>
              </a:rPr>
              <a:t>-deliberación</a:t>
            </a:r>
          </a:p>
          <a:p>
            <a:endParaRPr lang="es-PE" sz="2000" dirty="0" smtClean="0">
              <a:solidFill>
                <a:srgbClr val="FF0000"/>
              </a:solidFill>
            </a:endParaRPr>
          </a:p>
          <a:p>
            <a:r>
              <a:rPr lang="es-PE" sz="2000" dirty="0" smtClean="0">
                <a:solidFill>
                  <a:srgbClr val="FF0000"/>
                </a:solidFill>
              </a:rPr>
              <a:t>4. Republicanismo Democrático (Conclusiones)</a:t>
            </a:r>
            <a:endParaRPr lang="es-PE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229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198</Words>
  <Application>Microsoft Office PowerPoint</Application>
  <PresentationFormat>Panorámica</PresentationFormat>
  <Paragraphs>60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García Alcalá</dc:creator>
  <cp:lastModifiedBy>Fernando García Alcalá</cp:lastModifiedBy>
  <cp:revision>33</cp:revision>
  <dcterms:created xsi:type="dcterms:W3CDTF">2023-11-01T19:52:05Z</dcterms:created>
  <dcterms:modified xsi:type="dcterms:W3CDTF">2023-11-22T05:06:37Z</dcterms:modified>
</cp:coreProperties>
</file>