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1954" r:id="rId6"/>
    <p:sldId id="1959" r:id="rId7"/>
    <p:sldId id="1967" r:id="rId8"/>
    <p:sldId id="1964" r:id="rId9"/>
    <p:sldId id="1974" r:id="rId10"/>
    <p:sldId id="1962" r:id="rId11"/>
    <p:sldId id="1969" r:id="rId12"/>
    <p:sldId id="1968" r:id="rId13"/>
    <p:sldId id="1971" r:id="rId14"/>
    <p:sldId id="1972" r:id="rId15"/>
    <p:sldId id="1966" r:id="rId16"/>
    <p:sldId id="1975" r:id="rId17"/>
    <p:sldId id="1976" r:id="rId18"/>
    <p:sldId id="1973" r:id="rId19"/>
    <p:sldId id="1960" r:id="rId20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4830"/>
  </p:normalViewPr>
  <p:slideViewPr>
    <p:cSldViewPr snapToGrid="0" snapToObjects="1">
      <p:cViewPr varScale="1">
        <p:scale>
          <a:sx n="81" d="100"/>
          <a:sy n="81" d="100"/>
        </p:scale>
        <p:origin x="494" y="67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91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github.com/zabooh/T1S_Lab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OLED1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Martin Ruppert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E20D-44E6-33BE-26E6-49FE8F95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Explanation of the gxf_mono Glue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77AA-5B35-3E1E-A52F-09A3977712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\src\gfx_mono\gfx_definitions.h </a:t>
            </a: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"../peripheral/port/plib_port.h"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"../peripheral/sercom/spi_master/plib_sercom0_spi_master.h"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"../system/time/sys_time.h"</a:t>
            </a: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GFX_DELAY_FUNCTION(x) 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{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SYS_TIME_HANDLE tm_hdl;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SYS_TIME_DelayMS ( x, &amp;tm_hdl );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while(SYS_TIME_DelayIsComplete(tm_hdl) == false);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GFX_SPI_WRITE_FUNCTION(x,y)     SERCOM0_SPI_Write(x,y)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GFX_SPI_IS_BUSY()               SERCOM0_SPI_IsBusy()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GFX_DISPLAY_RESET_CLEAR()       DISPLAY_RESET_Clear()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GFX_DISPLAY_RESET_SET()         DISPLAY_RESET_Set()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GFX_DISPLAY_SS_N_CLEAR()        DISPLAY_SS_N_Clear()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GFX_DISPLAY_SS_N_SET()          DISPLAY_SS_N_Set()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GFX_DATA_CMD_SEL_CLEAR()        DATA_CMD_SEL_Clear()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GFX_DATA_CMD_SEL_SET()          DATA_CMD_SEL_Set()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D5231-9379-85D6-3640-3EA209DAF785}"/>
              </a:ext>
            </a:extLst>
          </p:cNvPr>
          <p:cNvSpPr/>
          <p:nvPr/>
        </p:nvSpPr>
        <p:spPr>
          <a:xfrm>
            <a:off x="368901" y="1545996"/>
            <a:ext cx="8505687" cy="88852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8AC2D-B465-C208-EEA5-A62AE80F319A}"/>
              </a:ext>
            </a:extLst>
          </p:cNvPr>
          <p:cNvSpPr/>
          <p:nvPr/>
        </p:nvSpPr>
        <p:spPr>
          <a:xfrm>
            <a:off x="355509" y="2683099"/>
            <a:ext cx="8505687" cy="348076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7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5688-C8BF-752F-AEF3-0AA67AD6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the Code for the gfx_mono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BA39-6ACB-A42F-ED02-EF4854A1C0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fontAlgn="ctr">
              <a:spcBef>
                <a:spcPts val="0"/>
              </a:spcBef>
              <a:buNone/>
            </a:pPr>
            <a:r>
              <a:rPr lang="en-US" sz="2000" dirty="0"/>
              <a:t>In </a:t>
            </a:r>
            <a:r>
              <a:rPr lang="en-US" sz="2000" dirty="0" err="1"/>
              <a:t>initialization.c</a:t>
            </a:r>
            <a:r>
              <a:rPr lang="en-US" sz="2000" dirty="0"/>
              <a:t> add includes add the top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"peripheral/port/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plib_port.h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"../../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gfx_definitions.h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 </a:t>
            </a:r>
            <a:r>
              <a:rPr lang="en-US" sz="2000" dirty="0" err="1"/>
              <a:t>initialization.c</a:t>
            </a:r>
            <a:r>
              <a:rPr lang="en-US" sz="2000" dirty="0"/>
              <a:t> add code and the end of </a:t>
            </a:r>
            <a:r>
              <a:rPr lang="en-US" sz="2000" dirty="0" err="1"/>
              <a:t>SYS_Initialize</a:t>
            </a:r>
            <a:r>
              <a:rPr lang="en-US" sz="2000" dirty="0"/>
              <a:t>()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SYS_Initialize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void* data 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functions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APP_Initialize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NVIC_Initialize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gfx_mono_ssd1306_init();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("LAN867x PLCA Node: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d",DRV_ETHPHY_PLCA_LOCAL_NODE_ID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("%s",TCPIP_NETWORK_DEFAULT_MAC_ADDR_IDX0);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("%s",TCPIP_NETWORK_DEFAULT_IP_ADDRESS_IDX0);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8AE14-8AB7-DA74-0DF3-0A80EEC1D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046" y="2937815"/>
            <a:ext cx="3612193" cy="1356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5360D2-0410-CBF2-B74C-20FFB8C13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916" y="1124097"/>
            <a:ext cx="1988992" cy="22709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3DED45-A9D5-3D16-7C44-E245AED281A6}"/>
              </a:ext>
            </a:extLst>
          </p:cNvPr>
          <p:cNvSpPr/>
          <p:nvPr/>
        </p:nvSpPr>
        <p:spPr>
          <a:xfrm>
            <a:off x="669303" y="4801304"/>
            <a:ext cx="9813303" cy="113362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6D3A1E-CB20-9002-5AA1-A1B645385FD5}"/>
              </a:ext>
            </a:extLst>
          </p:cNvPr>
          <p:cNvSpPr/>
          <p:nvPr/>
        </p:nvSpPr>
        <p:spPr>
          <a:xfrm>
            <a:off x="355510" y="1397012"/>
            <a:ext cx="5489110" cy="58261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74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8873-7487-0842-3F44-9784C8AC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833316" cy="777240"/>
          </a:xfrm>
        </p:spPr>
        <p:txBody>
          <a:bodyPr/>
          <a:lstStyle/>
          <a:p>
            <a:r>
              <a:rPr lang="de-DE" dirty="0"/>
              <a:t>Add „virtual“ UART Receive Function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EE00-5CF9-94C4-02BB-DAC9714B6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send terminal commands from firmware „to myself“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7F7A2-4CB6-7A3A-A584-DAEA415198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51954" y="1397595"/>
            <a:ext cx="8015494" cy="49051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Add function in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\peripheral\sercom\usart\plib_sercom1_usart.c</a:t>
            </a: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void SERCOM1_USART_Virtual_Receive(char *str) {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	while (*str!=0) {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if (SERCOM1_USART_RxPushByte(*str) == true) {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SERCOM1_USART_ReadNotificationSend();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}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str++;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	}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Add function prototype in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peripheral\sercom\usart\plib_sercom1_usart.h 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void SERCOM1_USART_Virtual_Receive(char *str);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Usage in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SERCOM1_USART_Virtual_Receive("iperf -s\n");</a:t>
            </a: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455CBD-4195-0427-74A3-606BC103D5D0}"/>
              </a:ext>
            </a:extLst>
          </p:cNvPr>
          <p:cNvSpPr/>
          <p:nvPr/>
        </p:nvSpPr>
        <p:spPr>
          <a:xfrm>
            <a:off x="3109474" y="2217299"/>
            <a:ext cx="6325386" cy="165711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3E0F51-7217-0586-ED11-A712688A6AFA}"/>
              </a:ext>
            </a:extLst>
          </p:cNvPr>
          <p:cNvSpPr/>
          <p:nvPr/>
        </p:nvSpPr>
        <p:spPr>
          <a:xfrm>
            <a:off x="3109474" y="4780961"/>
            <a:ext cx="5242674" cy="38492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52E94-2E80-E58A-5CEB-AC7B4A8D8BA7}"/>
              </a:ext>
            </a:extLst>
          </p:cNvPr>
          <p:cNvSpPr/>
          <p:nvPr/>
        </p:nvSpPr>
        <p:spPr>
          <a:xfrm>
            <a:off x="3109474" y="5945959"/>
            <a:ext cx="5242674" cy="38492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70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75E6-5891-CDC6-490A-07C11D7C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Button Polling and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75FC7-01C6-1B46-586C-4EFA45A569F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74404" y="945824"/>
            <a:ext cx="3368079" cy="544554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int old_but1 = 0;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temp_but1 = BUTTON1_Get();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(temp_but1 &amp;&amp; !old_but1)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LED1_Set();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(!temp_but1 &amp;&amp; old_but1)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LED1_Clear();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SERCOM1_USART_Virtual_Receive("iperf -s\n");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("iperf TCP server");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old_but1 = temp_but1;</a:t>
            </a:r>
          </a:p>
          <a:p>
            <a:pPr marL="0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int old_but2 = 0;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temp_but2 = BUTTON2_Get();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(temp_but2 &amp;&amp; !old_but2)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LED2_Set();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(!temp_but2 &amp;&amp; old_but2)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LED2_Clear();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SERCOM1_USART_Virtual_Receive("iperf -s -u\n");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("iperf UDP server");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old_but2 = temp_but2;</a:t>
            </a:r>
          </a:p>
          <a:p>
            <a:pPr marL="0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int old_but3 = 0;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temp_but3 = BUTTON3_Get();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(temp_but3 &amp;&amp; !old_but3)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LED3_Set();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(!temp_but3 &amp;&amp; old_but3)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LED3_Clear();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SERCOM1_USART_Virtual_Receive("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("iperf kill server");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old_but3 = temp_but3;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5A86346-3737-A301-F5AD-AF37727B37F0}"/>
              </a:ext>
            </a:extLst>
          </p:cNvPr>
          <p:cNvSpPr txBox="1">
            <a:spLocks/>
          </p:cNvSpPr>
          <p:nvPr/>
        </p:nvSpPr>
        <p:spPr>
          <a:xfrm>
            <a:off x="2020661" y="945824"/>
            <a:ext cx="5190843" cy="5341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121888" tIns="60944" rIns="121888" bIns="60944" rtlCol="0">
            <a:noAutofit/>
          </a:bodyPr>
          <a:lstStyle>
            <a:lvl1pPr marL="274201" indent="-274201" algn="l" defTabSz="609443" rtl="0" eaLnBrk="1" latinLnBrk="0" hangingPunct="1">
              <a:spcBef>
                <a:spcPts val="300"/>
              </a:spcBef>
              <a:buClr>
                <a:srgbClr val="0E3689"/>
              </a:buClr>
              <a:buFont typeface="Arial"/>
              <a:buChar char="•"/>
              <a:defRPr sz="3200" b="1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2pPr>
            <a:lvl3pPr marL="868680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/>
              <a:buChar char="•"/>
              <a:defRPr sz="24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3pPr>
            <a:lvl4pPr marL="1143000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4pPr>
            <a:lvl5pPr marL="1435608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5pPr>
            <a:lvl6pPr marL="3351933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376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19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261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"config/default/peripheral/port/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plib_port.h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/>
              <a:buNone/>
            </a:pP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"config/default/peripheral/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sercom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usart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/plib_sercom1_usart.h"</a:t>
            </a:r>
          </a:p>
          <a:p>
            <a:pPr marL="0" indent="0">
              <a:buFont typeface="Arial"/>
              <a:buNone/>
            </a:pP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gfx_definitions.h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A2B40-5B3B-1690-FAA4-F76029660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55" y="2170109"/>
            <a:ext cx="1287892" cy="1348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78333-271E-7C32-CBD7-395CDBCE8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09" y="4061094"/>
            <a:ext cx="3254022" cy="15088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8A4E34-715E-30C8-EB73-85BC4C20D5F4}"/>
              </a:ext>
            </a:extLst>
          </p:cNvPr>
          <p:cNvSpPr txBox="1"/>
          <p:nvPr/>
        </p:nvSpPr>
        <p:spPr>
          <a:xfrm>
            <a:off x="2334563" y="1934565"/>
            <a:ext cx="495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Step 1: copy include at the top of app.c</a:t>
            </a:r>
          </a:p>
          <a:p>
            <a:r>
              <a:rPr lang="de-DE" sz="2000" dirty="0"/>
              <a:t>Step 2: copy code at begin of APP_Tasks()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D26931-F9A3-87AA-6FBC-ECC498914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518" y="3135524"/>
            <a:ext cx="2919292" cy="2160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A7C3AF-7F2D-9964-6072-F3901D6AB4C9}"/>
              </a:ext>
            </a:extLst>
          </p:cNvPr>
          <p:cNvSpPr txBox="1"/>
          <p:nvPr/>
        </p:nvSpPr>
        <p:spPr>
          <a:xfrm>
            <a:off x="2684382" y="6085127"/>
            <a:ext cx="4251485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9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SERCOM1_USART_Virtual_Receive("iperf –c 192.168.100.20\n");</a:t>
            </a:r>
            <a:endParaRPr lang="de-DE" sz="900" b="1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697BB5-53E7-6634-A80D-FDBF87E8B0E0}"/>
              </a:ext>
            </a:extLst>
          </p:cNvPr>
          <p:cNvSpPr txBox="1"/>
          <p:nvPr/>
        </p:nvSpPr>
        <p:spPr>
          <a:xfrm>
            <a:off x="8180314" y="6315959"/>
            <a:ext cx="231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 iperf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F255A-ACE1-9DC0-2A75-E7490E189E8E}"/>
              </a:ext>
            </a:extLst>
          </p:cNvPr>
          <p:cNvSpPr txBox="1"/>
          <p:nvPr/>
        </p:nvSpPr>
        <p:spPr>
          <a:xfrm>
            <a:off x="3609531" y="6252554"/>
            <a:ext cx="2228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 iperf Client</a:t>
            </a:r>
          </a:p>
        </p:txBody>
      </p:sp>
    </p:spTree>
    <p:extLst>
      <p:ext uri="{BB962C8B-B14F-4D97-AF65-F5344CB8AC3E}">
        <p14:creationId xmlns:p14="http://schemas.microsoft.com/office/powerpoint/2010/main" val="189558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33C6-1DE3-1BB9-EAEA-7849290D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Tips&amp;Tricks: Set Programming Speed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93E74-1A24-2F29-9DBE-43088592C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03FEA-B36F-6189-0219-2E82EC84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21" y="2514521"/>
            <a:ext cx="6264183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Tips&amp;Tricks: </a:t>
            </a:r>
            <a:r>
              <a:rPr lang="en-US" dirty="0"/>
              <a:t>Toggle LED every Second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C5AF-200C-E244-8F0A-68FB1F10D72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SYS_TIME_HANDLE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Blocking Version: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while(1){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SYS_TIME_DelayMS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( 1000, &amp;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SYS_TIME_DelayIsComplete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)==false);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LED3_Toggle();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Unblocking Version: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SYS_TIME_DelayMS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( 1000, &amp;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while(1){      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SYS_TIME_DelayIsComplete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)==true){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LED3_Toggle();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SYS_TIME_DelayMS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( 1000, &amp;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8A2C1-33B2-4DF0-05B9-51215F66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39" y="873537"/>
            <a:ext cx="2928938" cy="2649538"/>
          </a:xfrm>
          <a:prstGeom prst="rect">
            <a:avLst/>
          </a:prstGeom>
        </p:spPr>
      </p:pic>
      <p:pic>
        <p:nvPicPr>
          <p:cNvPr id="1026" name="Picture 2" descr="BUTTON2 &#10;DATA CMD &#10;LEDI &#10;BUTTONI &#10;DISPLAY SS &#10;GND &#10;SEL &#10;noo &#10;3 &#10;5 &#10;9 &#10;2 &#10;4 &#10;6 &#10;8 &#10;10 &#10;18 &#10;GND &#10;BUTTON 3 &#10;LEDB &#10;LED2 &#10;DISPLAY RESET &#10;SPI MOSI &#10;SPI SCK &#10;VCC TARGET &#10;TF201-2 • ORGF-W2-NF ">
            <a:extLst>
              <a:ext uri="{FF2B5EF4-FFF2-40B4-BE49-F238E27FC236}">
                <a16:creationId xmlns:a16="http://schemas.microsoft.com/office/drawing/2014/main" id="{D6598CED-1195-8C53-C9CC-7B365080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922338"/>
            <a:ext cx="4178300" cy="2649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5A301-4BA9-9E22-681E-62F7A585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331" y="3730682"/>
            <a:ext cx="2865438" cy="2649538"/>
          </a:xfrm>
          <a:prstGeom prst="rect">
            <a:avLst/>
          </a:prstGeom>
        </p:spPr>
      </p:pic>
      <p:pic>
        <p:nvPicPr>
          <p:cNvPr id="1028" name="Picture 4" descr="PAOS &#10;A &#10;GPIO &#10;PD10 &#10;PD12 &#10;GPIO &#10;PB14 &#10;15 &#10;PB_'S &#10;ADC 1 ALN2 &#10;ADC 1 AINS &#10;GPIOI &#10;GPIOY &#10;ICC* WOO &#10;TCCA wol &#10;IRO &#10;SS c,Pt02 &#10;pro ADC(+) &#10;-_ADC(-) &#10;pw-_pv.u•) &#10;- pm-$IRQ GPIO &#10;PD09 sys SDA6 &#10;PIN &#10;- PINIö SPI_ss BjGPIO &#10;PLNIÜ12C SDA &#10;PB30 RX &#10;CARTS rx &#10;splo SS A &#10;IOS I &#10;pc -'3 splo MISO &#10;CUAÄT_RX &#10;- PLNIÜUART_TX &#10;pm 16-sm_MOS1 &#10;7-spl MISO &#10;prN18ZspÉ_sCK ">
            <a:extLst>
              <a:ext uri="{FF2B5EF4-FFF2-40B4-BE49-F238E27FC236}">
                <a16:creationId xmlns:a16="http://schemas.microsoft.com/office/drawing/2014/main" id="{B9A4B6CD-1C23-8069-0C79-3ECC21692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9" y="3722745"/>
            <a:ext cx="4862513" cy="2665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D EXTI &#10;GPIO &#10;PW M &#10;IR GPIO &#10;TWI SDA &#10;CART &#10;SPI SS A &#10;SPI MISO &#10;GND &#10;3 &#10;5 &#10;9 &#10;11 &#10;13 &#10;15 &#10;17 &#10;19 &#10;2 &#10;4 &#10;6 &#10;S &#10;10 &#10;12 &#10;14 &#10;16 &#10;20 &#10;GND &#10;ADC - &#10;GPIO &#10;PWM - &#10;SPI SS B GPIO &#10;TWI SCL &#10;VART TX &#10;SPI MOSI &#10;SPI SC K &#10;VCC P3V3 ">
            <a:extLst>
              <a:ext uri="{FF2B5EF4-FFF2-40B4-BE49-F238E27FC236}">
                <a16:creationId xmlns:a16="http://schemas.microsoft.com/office/drawing/2014/main" id="{981E4948-9BD3-8A8F-3050-268081D04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575" y="1047768"/>
            <a:ext cx="3825049" cy="19688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OLED1 </a:t>
            </a:r>
            <a:r>
              <a:rPr lang="en-US" dirty="0" err="1"/>
              <a:t>Xplained</a:t>
            </a:r>
            <a:r>
              <a:rPr lang="en-US" dirty="0"/>
              <a:t> Pro - SSD1306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2E5421-1761-14C3-CF9C-C4B22C82EF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570" y="3919434"/>
            <a:ext cx="1908358" cy="22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C4F6-8C49-1293-47A8-89BA51EE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SERCOM0 with MCC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D4E1B-6413-13D0-2BD2-FDC6B82B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52" y="971780"/>
            <a:ext cx="2911092" cy="55554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7D4A94-BE35-A876-9886-A2985128A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342" y="2907677"/>
            <a:ext cx="7151726" cy="3311409"/>
          </a:xfrm>
          <a:prstGeom prst="rect">
            <a:avLst/>
          </a:prstGeom>
        </p:spPr>
      </p:pic>
      <p:pic>
        <p:nvPicPr>
          <p:cNvPr id="4" name="Picture 2" descr="Figure 8-5 : Write procedure in 4-wire Serial interface mode &#10;SDIN/ &#10;SCLK &#10;SCI-K &#10;SDIN(DI) &#10;DBI &#10;DB2 &#10;DBn &#10;D2 &#10;DI ">
            <a:extLst>
              <a:ext uri="{FF2B5EF4-FFF2-40B4-BE49-F238E27FC236}">
                <a16:creationId xmlns:a16="http://schemas.microsoft.com/office/drawing/2014/main" id="{9169D15F-32ED-3E62-72C4-62EC292B3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133" y="971780"/>
            <a:ext cx="3787289" cy="16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73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2D76-4E64-5FAF-3093-58BDAC76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Pins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F5D375-096E-93F1-0EC6-2D78AEFC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55" y="1259576"/>
            <a:ext cx="84201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8C000645-37C0-C104-EBC0-D786DE75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68" y="2217900"/>
            <a:ext cx="8353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C19DE58-3301-0887-111D-9872336FD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18" y="3074988"/>
            <a:ext cx="83724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F5706E29-D841-A031-B919-CFDB625D9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7" y="4132101"/>
            <a:ext cx="84201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9095F12-1D9D-31A3-78ED-9B8919DF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33" y="5176656"/>
            <a:ext cx="8486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92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6677-03E1-CE5D-7CAB-67F9C8B0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LED‘s and Buttons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0171C-E742-45D1-4201-85959BE0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55" y="1559981"/>
            <a:ext cx="3520745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7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456D-E2C0-640D-FEF6-E162BE4F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GFX Mono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2D5C3-AD40-D3A3-5383-8CE9DFC8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81" y="1367611"/>
            <a:ext cx="3452159" cy="4122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0B4D9-B557-E6B8-33E8-A69139FFF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31" y="2093800"/>
            <a:ext cx="5182049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4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FE14-905F-F5BC-C105-B5343E1C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Copy over Files with Windows Explorer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4AF39-5980-EE67-A046-89DBCC59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17" y="1309244"/>
            <a:ext cx="5029636" cy="4107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C41CF-57F2-B179-CFF1-91EB2A9E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04" y="2107386"/>
            <a:ext cx="2400508" cy="21718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2E093-C239-3292-5A9F-CC32CF5AF228}"/>
              </a:ext>
            </a:extLst>
          </p:cNvPr>
          <p:cNvSpPr txBox="1"/>
          <p:nvPr/>
        </p:nvSpPr>
        <p:spPr>
          <a:xfrm>
            <a:off x="1610258" y="5560607"/>
            <a:ext cx="6052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/>
              </a:rPr>
              <a:t>https://github.com/zabooh/T1S_Lab.git</a:t>
            </a:r>
            <a:endParaRPr lang="de-DE" dirty="0"/>
          </a:p>
          <a:p>
            <a:r>
              <a:rPr lang="de-DE" dirty="0"/>
              <a:t>=&gt; firmware/src/gfx_mono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A2EEF-9627-CB04-1560-B6F6B2D80D3B}"/>
              </a:ext>
            </a:extLst>
          </p:cNvPr>
          <p:cNvSpPr txBox="1"/>
          <p:nvPr/>
        </p:nvSpPr>
        <p:spPr>
          <a:xfrm>
            <a:off x="7787107" y="1069671"/>
            <a:ext cx="443974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Step 1: goto github (see link below)</a:t>
            </a:r>
          </a:p>
          <a:p>
            <a:r>
              <a:rPr lang="de-DE" sz="1800" dirty="0"/>
              <a:t>Step 2: clone or download Repo</a:t>
            </a:r>
          </a:p>
          <a:p>
            <a:r>
              <a:rPr lang="de-DE" sz="1800" dirty="0"/>
              <a:t>Step 3: and with using Windows File Explorer</a:t>
            </a:r>
          </a:p>
          <a:p>
            <a:r>
              <a:rPr lang="de-DE" sz="1800" dirty="0"/>
              <a:t>              Create Subfolder in project </a:t>
            </a:r>
          </a:p>
          <a:p>
            <a:r>
              <a:rPr lang="de-DE" sz="1800" dirty="0"/>
              <a:t>              /src named gfx_mono 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Step 4: Copy GFX Mono Files from</a:t>
            </a:r>
          </a:p>
          <a:p>
            <a:r>
              <a:rPr lang="de-DE" sz="1400" dirty="0"/>
              <a:t>\T1S_Lab-main.zip\T1S_Lab-main\firmware\src\gfx_mono</a:t>
            </a:r>
          </a:p>
          <a:p>
            <a:r>
              <a:rPr lang="de-DE" sz="1800" dirty="0"/>
              <a:t>Into the folder you created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DC203-6632-41C0-727C-C6C0C68F7697}"/>
              </a:ext>
            </a:extLst>
          </p:cNvPr>
          <p:cNvGrpSpPr/>
          <p:nvPr/>
        </p:nvGrpSpPr>
        <p:grpSpPr>
          <a:xfrm>
            <a:off x="8017657" y="2769478"/>
            <a:ext cx="3225183" cy="2791129"/>
            <a:chOff x="7971641" y="3550286"/>
            <a:chExt cx="3225183" cy="27911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3DEBD8-A2EC-A6E0-411F-FDE098EE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1641" y="3550286"/>
              <a:ext cx="3225183" cy="279112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45AE68-8924-A895-B2DC-54107B49B08C}"/>
                </a:ext>
              </a:extLst>
            </p:cNvPr>
            <p:cNvSpPr/>
            <p:nvPr/>
          </p:nvSpPr>
          <p:spPr>
            <a:xfrm>
              <a:off x="8193586" y="5852488"/>
              <a:ext cx="1242645" cy="291881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0803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B905-EFCA-8CC0-50A1-8A734727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Logical Folder in MPLABX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3EED2-37DD-8692-9737-41DBE60C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4" y="1034515"/>
            <a:ext cx="3452159" cy="161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16063-20F6-5419-4D3E-366187DD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363" y="1131249"/>
            <a:ext cx="3596952" cy="4282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695E73-BA65-432E-A721-057FE4098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664" y="4459666"/>
            <a:ext cx="2842506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7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7B50-70D2-CAE0-2E3C-3BF8DEFE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Files to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95B64-BF58-BBC2-F2C1-F1F1405C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60" y="1560803"/>
            <a:ext cx="6025233" cy="4123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2CC5F-EA3D-5E7E-2E5F-1E880113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09" y="1005547"/>
            <a:ext cx="2679922" cy="1723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F18C78-23A8-1715-4C94-931735EA1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817" y="2121031"/>
            <a:ext cx="2404923" cy="39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0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3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1241</Words>
  <Application>Microsoft Office PowerPoint</Application>
  <PresentationFormat>Custom</PresentationFormat>
  <Paragraphs>172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OLED1 Integration</vt:lpstr>
      <vt:lpstr>OLED1 Xplained Pro - SSD1306</vt:lpstr>
      <vt:lpstr>Configure the SERCOM0 with MCC</vt:lpstr>
      <vt:lpstr>Configure Pins</vt:lpstr>
      <vt:lpstr>LED‘s and Buttons</vt:lpstr>
      <vt:lpstr>GFX Mono Library</vt:lpstr>
      <vt:lpstr>Copy over Files with Windows Explorer</vt:lpstr>
      <vt:lpstr>Create Logical Folder in MPLABX</vt:lpstr>
      <vt:lpstr>Add Files to the Project</vt:lpstr>
      <vt:lpstr>Explanation of the gxf_mono Glue</vt:lpstr>
      <vt:lpstr>Add the Code for the gfx_mono Initialization</vt:lpstr>
      <vt:lpstr>Add „virtual“ UART Receive Function </vt:lpstr>
      <vt:lpstr>Add Button Polling and Action</vt:lpstr>
      <vt:lpstr>Tips&amp;Tricks: Set Programming Speed Up</vt:lpstr>
      <vt:lpstr>Tips&amp;Tricks: Toggle LED every Second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Martin Ruppert - M91221</cp:lastModifiedBy>
  <cp:revision>240</cp:revision>
  <dcterms:created xsi:type="dcterms:W3CDTF">2019-09-10T21:33:18Z</dcterms:created>
  <dcterms:modified xsi:type="dcterms:W3CDTF">2023-06-16T12:05:02Z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