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1954" r:id="rId6"/>
    <p:sldId id="1959" r:id="rId7"/>
    <p:sldId id="1963" r:id="rId8"/>
    <p:sldId id="1964" r:id="rId9"/>
    <p:sldId id="1962" r:id="rId10"/>
    <p:sldId id="1965" r:id="rId11"/>
    <p:sldId id="1966" r:id="rId12"/>
    <p:sldId id="1960" r:id="rId13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1018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OLED1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8A2C1-33B2-4DF0-05B9-51215F66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9" y="873537"/>
            <a:ext cx="2928938" cy="2649538"/>
          </a:xfrm>
          <a:prstGeom prst="rect">
            <a:avLst/>
          </a:prstGeom>
        </p:spPr>
      </p:pic>
      <p:pic>
        <p:nvPicPr>
          <p:cNvPr id="1026" name="Picture 2" descr="BUTTON2 &#10;DATA CMD &#10;LEDI &#10;BUTTONI &#10;DISPLAY SS &#10;GND &#10;SEL &#10;noo &#10;3 &#10;5 &#10;9 &#10;2 &#10;4 &#10;6 &#10;8 &#10;10 &#10;18 &#10;GND &#10;BUTTON 3 &#10;LEDB &#10;LED2 &#10;DISPLAY RESET &#10;SPI MOSI &#10;SPI SCK &#10;VCC TARGET &#10;TF201-2 • ORGF-W2-NF ">
            <a:extLst>
              <a:ext uri="{FF2B5EF4-FFF2-40B4-BE49-F238E27FC236}">
                <a16:creationId xmlns:a16="http://schemas.microsoft.com/office/drawing/2014/main" id="{D6598CED-1195-8C53-C9CC-7B365080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922338"/>
            <a:ext cx="4178300" cy="2649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5A301-4BA9-9E22-681E-62F7A585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31" y="3730682"/>
            <a:ext cx="2865438" cy="2649538"/>
          </a:xfrm>
          <a:prstGeom prst="rect">
            <a:avLst/>
          </a:prstGeom>
        </p:spPr>
      </p:pic>
      <p:pic>
        <p:nvPicPr>
          <p:cNvPr id="1028" name="Picture 4" descr="PAOS &#10;A &#10;GPIO &#10;PD10 &#10;PD12 &#10;GPIO &#10;PB14 &#10;15 &#10;PB_'S &#10;ADC 1 ALN2 &#10;ADC 1 AINS &#10;GPIOI &#10;GPIOY &#10;ICC* WOO &#10;TCCA wol &#10;IRO &#10;SS c,Pt02 &#10;pro ADC(+) &#10;-_ADC(-) &#10;pw-_pv.u•) &#10;- pm-$IRQ GPIO &#10;PD09 sys SDA6 &#10;PIN &#10;- PINIö SPI_ss BjGPIO &#10;PLNIÜ12C SDA &#10;PB30 RX &#10;CARTS rx &#10;splo SS A &#10;IOS I &#10;pc -'3 splo MISO &#10;CUAÄT_RX &#10;- PLNIÜUART_TX &#10;pm 16-sm_MOS1 &#10;7-spl MISO &#10;prN18ZspÉ_sCK ">
            <a:extLst>
              <a:ext uri="{FF2B5EF4-FFF2-40B4-BE49-F238E27FC236}">
                <a16:creationId xmlns:a16="http://schemas.microsoft.com/office/drawing/2014/main" id="{B9A4B6CD-1C23-8069-0C79-3ECC2169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722745"/>
            <a:ext cx="4862513" cy="2665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D EXTI &#10;GPIO &#10;PW M &#10;IR GPIO &#10;TWI SDA &#10;CART &#10;SPI SS A &#10;SPI MISO &#10;GND &#10;3 &#10;5 &#10;9 &#10;11 &#10;13 &#10;15 &#10;17 &#10;19 &#10;2 &#10;4 &#10;6 &#10;S &#10;10 &#10;12 &#10;14 &#10;16 &#10;20 &#10;GND &#10;ADC - &#10;GPIO &#10;PWM - &#10;SPI SS B GPIO &#10;TWI SCL &#10;VART TX &#10;SPI MOSI &#10;SPI SC K &#10;VCC P3V3 ">
            <a:extLst>
              <a:ext uri="{FF2B5EF4-FFF2-40B4-BE49-F238E27FC236}">
                <a16:creationId xmlns:a16="http://schemas.microsoft.com/office/drawing/2014/main" id="{981E4948-9BD3-8A8F-3050-268081D0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575" y="1047768"/>
            <a:ext cx="3825049" cy="19688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Pro - SSD1306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E5421-1761-14C3-CF9C-C4B22C82E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570" y="3919434"/>
            <a:ext cx="1908358" cy="22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664B-7434-C67B-6D25-B81B08DA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SERCOM0 with MCC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DD029-ADA7-6BAC-9EA0-ABDEDA6A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36" y="2712319"/>
            <a:ext cx="8155131" cy="3776008"/>
          </a:xfrm>
          <a:prstGeom prst="rect">
            <a:avLst/>
          </a:prstGeom>
        </p:spPr>
      </p:pic>
      <p:pic>
        <p:nvPicPr>
          <p:cNvPr id="6" name="Picture 2" descr="Figure 8-5 : Write procedure in 4-wire Serial interface mode &#10;SDIN/ &#10;SCLK &#10;SCI-K &#10;SDIN(DI) &#10;DBI &#10;DB2 &#10;DBn &#10;D2 &#10;DI ">
            <a:extLst>
              <a:ext uri="{FF2B5EF4-FFF2-40B4-BE49-F238E27FC236}">
                <a16:creationId xmlns:a16="http://schemas.microsoft.com/office/drawing/2014/main" id="{11435534-4F27-1DEE-D00B-317FC0E6D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28" y="776422"/>
            <a:ext cx="4318656" cy="18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4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2D76-4E64-5FAF-3093-58BDAC76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Pins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F5D375-096E-93F1-0EC6-2D78AEFC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5" y="1259576"/>
            <a:ext cx="84201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C000645-37C0-C104-EBC0-D786DE75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68" y="2217900"/>
            <a:ext cx="8353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C19DE58-3301-0887-111D-9872336F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18" y="3074988"/>
            <a:ext cx="83724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F5706E29-D841-A031-B919-CFDB625D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7" y="4132101"/>
            <a:ext cx="84201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9095F12-1D9D-31A3-78ED-9B8919DF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33" y="5176656"/>
            <a:ext cx="8486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2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456D-E2C0-640D-FEF6-E162BE4F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GFX Mono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2D5C3-AD40-D3A3-5383-8CE9DFC8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81" y="1367611"/>
            <a:ext cx="3452159" cy="412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0B4D9-B557-E6B8-33E8-A69139FF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31" y="2093800"/>
            <a:ext cx="518204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09C4-5375-85EF-82C5-F5B1F616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</a:rPr>
              <a:t>In \apps\tcpip_iperf_10base_t1s\firmware\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src</a:t>
            </a:r>
            <a:r>
              <a:rPr lang="en-US" sz="2400" dirty="0">
                <a:effectLst/>
                <a:latin typeface="Calibri" panose="020F0502020204030204" pitchFamily="34" charset="0"/>
              </a:rPr>
              <a:t>\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gfx_mono</a:t>
            </a:r>
            <a:r>
              <a:rPr lang="en-US" sz="2400" dirty="0">
                <a:effectLst/>
                <a:latin typeface="Calibri" panose="020F0502020204030204" pitchFamily="34" charset="0"/>
              </a:rPr>
              <a:t>\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gfx_definitions.h</a:t>
            </a:r>
            <a:b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</a:rPr>
              <a:t>are the Wrappers defined</a:t>
            </a:r>
            <a:endParaRPr lang="de-DE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91F10-D9EB-202D-A88C-222E5CEE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" y="2126430"/>
            <a:ext cx="10515408" cy="2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2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5688-C8BF-752F-AEF3-0AA67AD6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BA39-6ACB-A42F-ED02-EF4854A1C0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 the Ports and the SERCOM0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PORT_Initialize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SERCOM0_SPI_Initialize()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 the Interrupts (because the SPI handling is based on interrupts)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display can be initialized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gfx_mono_ssd1306_init()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 the display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gfx_mono_ssd1306_init()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gfx_mono</a:t>
            </a:r>
            <a:r>
              <a:rPr lang="en-US" dirty="0"/>
              <a:t> graphic library offer a lot of generic functions also for circles, lines, etc. see documentation “gfxMonoDoc.pdf”</a:t>
            </a:r>
            <a:br>
              <a:rPr lang="en-US" dirty="0"/>
            </a:br>
            <a:endParaRPr lang="en-US" dirty="0"/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added and use only a “Line Print Function with automatic scroll” in this project:</a:t>
            </a: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       Example usage: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("LAN867x PLCA");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7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C5AF-200C-E244-8F0A-68FB1F10D7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OLED1 Integration</vt:lpstr>
      <vt:lpstr>OLED1 Xplained Pro - SSD1306</vt:lpstr>
      <vt:lpstr>Configure the SERCOM0 with MCC</vt:lpstr>
      <vt:lpstr>Configure Pins</vt:lpstr>
      <vt:lpstr>GFX Mono Library</vt:lpstr>
      <vt:lpstr>In \apps\tcpip_iperf_10base_t1s\firmware\src\gfx_mono\gfx_definitions.h are the Wrappers defined</vt:lpstr>
      <vt:lpstr>Initialization</vt:lpstr>
      <vt:lpstr>PowerPoint Presentation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228</cp:revision>
  <dcterms:created xsi:type="dcterms:W3CDTF">2019-09-10T21:33:18Z</dcterms:created>
  <dcterms:modified xsi:type="dcterms:W3CDTF">2023-06-01T12:13:57Z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