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9DBB8-C67D-3F2F-07E9-E7224A2E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60" y="178431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Правовой статус личности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00832-2678-15BC-2BB7-DC8A6216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3197773"/>
            <a:ext cx="11091657" cy="3510456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fontAlgn="auto">
              <a:lnSpc>
                <a:spcPct val="100000"/>
              </a:lnSpc>
              <a:buSzTx/>
              <a:buNone/>
              <a:tabLst/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Презентацию выполнил: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  Студент ЛЭТИ ФЭА гр. 3403   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Забродин Егор Александрович</a:t>
            </a:r>
          </a:p>
          <a:p>
            <a:pPr marL="0" marR="0" lvl="0" indent="0" algn="r" fontAlgn="auto">
              <a:lnSpc>
                <a:spcPct val="100000"/>
              </a:lnSpc>
              <a:buSzTx/>
              <a:buNone/>
              <a:tabLst/>
              <a:defRPr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fontAlgn="auto">
              <a:lnSpc>
                <a:spcPct val="100000"/>
              </a:lnSpc>
              <a:buSzTx/>
              <a:buNone/>
              <a:tabLst/>
              <a:defRPr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fontAlgn="auto">
              <a:lnSpc>
                <a:spcPct val="100000"/>
              </a:lnSpc>
              <a:buSzTx/>
              <a:buNone/>
              <a:tabLst/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72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D7885-C9C4-5878-6009-183FFFFE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95" y="1115723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4200" dirty="0"/>
              <a:t>Общий статус гражданина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D9F75-708E-6CAD-8AF4-464DF17E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595" y="3429000"/>
            <a:ext cx="9649106" cy="1809136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Общий правовой статус личности –</a:t>
            </a: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это совокупность прав, свобод, обязанностей и их гарантий,</a:t>
            </a: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закрепленных в основном законе страны.</a:t>
            </a:r>
          </a:p>
        </p:txBody>
      </p:sp>
    </p:spTree>
    <p:extLst>
      <p:ext uri="{BB962C8B-B14F-4D97-AF65-F5344CB8AC3E}">
        <p14:creationId xmlns:p14="http://schemas.microsoft.com/office/powerpoint/2010/main" val="377619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A7D858-CB82-C408-9B86-E05FB4232017}"/>
              </a:ext>
            </a:extLst>
          </p:cNvPr>
          <p:cNvSpPr/>
          <p:nvPr/>
        </p:nvSpPr>
        <p:spPr>
          <a:xfrm>
            <a:off x="5861768" y="3774790"/>
            <a:ext cx="3636774" cy="1927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DAF626F-54AC-F2C3-8848-CB2E9128A0A1}"/>
              </a:ext>
            </a:extLst>
          </p:cNvPr>
          <p:cNvSpPr/>
          <p:nvPr/>
        </p:nvSpPr>
        <p:spPr>
          <a:xfrm>
            <a:off x="2026026" y="3774790"/>
            <a:ext cx="3038168" cy="1436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FCCC9-376D-F00B-B6E3-A1C94CA9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3775"/>
            <a:ext cx="8911687" cy="1280890"/>
          </a:xfrm>
        </p:spPr>
        <p:txBody>
          <a:bodyPr/>
          <a:lstStyle/>
          <a:p>
            <a:pPr algn="ctr"/>
            <a:r>
              <a:rPr lang="ru-RU" sz="4200" dirty="0"/>
              <a:t>Специальный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A381C-55B4-77CF-7277-2C8ECD3A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789471"/>
            <a:ext cx="10413231" cy="466048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Специальный статус — фиксирует особенности положения определенных категорий граждан (студентов, участников войны, адвокатов), обеспечивает возможность выполнения их специальных функций.</a:t>
            </a:r>
            <a:br>
              <a:rPr lang="ru-RU" dirty="0"/>
            </a:b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F3FDC2F-5F2B-8B3C-F413-54143944DE4B}"/>
              </a:ext>
            </a:extLst>
          </p:cNvPr>
          <p:cNvCxnSpPr/>
          <p:nvPr/>
        </p:nvCxnSpPr>
        <p:spPr>
          <a:xfrm flipH="1">
            <a:off x="3726426" y="2979174"/>
            <a:ext cx="1248697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E06A47E-99F2-246C-BBCF-5299C3054CFB}"/>
              </a:ext>
            </a:extLst>
          </p:cNvPr>
          <p:cNvCxnSpPr>
            <a:cxnSpLocks/>
          </p:cNvCxnSpPr>
          <p:nvPr/>
        </p:nvCxnSpPr>
        <p:spPr>
          <a:xfrm>
            <a:off x="6243484" y="2979174"/>
            <a:ext cx="1327355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29B6FB-FB38-D18E-075A-9260D43DE3A8}"/>
              </a:ext>
            </a:extLst>
          </p:cNvPr>
          <p:cNvSpPr txBox="1"/>
          <p:nvPr/>
        </p:nvSpPr>
        <p:spPr>
          <a:xfrm>
            <a:off x="2163097" y="3892779"/>
            <a:ext cx="276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профессиональные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и должностные статусы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(статус депутата, судьи,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прокурора и т.д.)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69BE1-5648-3A22-D5E6-AE8BB227FCE3}"/>
              </a:ext>
            </a:extLst>
          </p:cNvPr>
          <p:cNvSpPr txBox="1"/>
          <p:nvPr/>
        </p:nvSpPr>
        <p:spPr>
          <a:xfrm>
            <a:off x="5998839" y="3625559"/>
            <a:ext cx="3713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статус лиц, работающих в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различных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экстремальных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условиях или особых регионах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страны (Крайнего Севера,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Дальнего Востока)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14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A90D-DA6F-C3F7-7699-337BCA6C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622" y="857388"/>
            <a:ext cx="8911687" cy="1280890"/>
          </a:xfrm>
        </p:spPr>
        <p:txBody>
          <a:bodyPr/>
          <a:lstStyle/>
          <a:p>
            <a:pPr algn="ctr"/>
            <a:r>
              <a:rPr lang="ru-RU" sz="4200" dirty="0"/>
              <a:t>Индивидуальный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EA0B8-EA93-B9DD-8C05-C164EF38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25" y="2757710"/>
            <a:ext cx="9636484" cy="410029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Индивидуальный статус — отражает конкретику отдельного лица (пол, возраст, семейное положение, должность, трудовой стаж) и представляет собой совокупность персонифицированных прав и обязанностей личности.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325035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12527-8738-7746-BEC4-787C02E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268" y="1029691"/>
            <a:ext cx="981346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dirty="0"/>
              <a:t>Статус физических и юридических 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5271B-EB90-15B4-67FE-A4BCAF2F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68" y="3165987"/>
            <a:ext cx="9813464" cy="3860180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Физические лица - это как российские граждане, так и иностранные граждане, а также лица без гражданства.</a:t>
            </a:r>
            <a:b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Гражданско-правовой характеристикой статуса физических лиц является правоспособность и дееспособность.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Юридическим лицом признается организация, отличающаяся обособленностью.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132993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F3A46-2B99-6932-4F6E-07E26EE8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47" y="1039522"/>
            <a:ext cx="10523308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800" dirty="0"/>
              <a:t>Статус иностранцев, лиц без гражданства или с двойным гражданством, беженцев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9865E-5779-487E-918E-33980D16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47" y="2507226"/>
            <a:ext cx="10412797" cy="4350774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Иностранный гражданин — физическое лицо, не являющееся гражданином Российской Федерации и имеющее доказательства наличия гражданства (подданства) иностранного государства;</a:t>
            </a:r>
          </a:p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Лицо без гражданства — физическое лицо, не являющееся гражданином Российской Федерации и не имеющее доказательств наличия гражданства иностранного государства.</a:t>
            </a:r>
          </a:p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Беженец - это иностранец или лицо без гражданства, которое покинуло страну своего гражданства в силу того, что подвергалось преследованиям или имеет обоснованные опасения стать жертвой преследований по различным признакам и не может или не желает пользоваться защитой своей страны или вернуться в нее.</a:t>
            </a:r>
          </a:p>
        </p:txBody>
      </p:sp>
    </p:spTree>
    <p:extLst>
      <p:ext uri="{BB962C8B-B14F-4D97-AF65-F5344CB8AC3E}">
        <p14:creationId xmlns:p14="http://schemas.microsoft.com/office/powerpoint/2010/main" val="166638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B07A2-4027-2662-E625-879440E1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70" y="116488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200" dirty="0"/>
              <a:t>Двойное гражданство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42EDA-4B9A-65F0-EAAC-C9B42265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919" y="3080378"/>
            <a:ext cx="9439838" cy="3300757"/>
          </a:xfrm>
        </p:spPr>
        <p:txBody>
          <a:bodyPr/>
          <a:lstStyle/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Двойное гражданство или множественное гражданство – это правовой статус лица, обладающего гражданством двух или более государств.</a:t>
            </a:r>
          </a:p>
        </p:txBody>
      </p:sp>
    </p:spTree>
    <p:extLst>
      <p:ext uri="{BB962C8B-B14F-4D97-AF65-F5344CB8AC3E}">
        <p14:creationId xmlns:p14="http://schemas.microsoft.com/office/powerpoint/2010/main" val="381395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72FFF-4E75-9085-CF8E-5D15B437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5" y="1056729"/>
            <a:ext cx="10659038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dirty="0"/>
              <a:t>Статус российских граждан, находящихся за рубежом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25C44-859D-A1A9-44C9-D7C804AF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94" y="3101839"/>
            <a:ext cx="10659037" cy="3288890"/>
          </a:xfrm>
        </p:spPr>
        <p:txBody>
          <a:bodyPr/>
          <a:lstStyle/>
          <a:p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</a:rPr>
              <a:t>Российские граждане, выехавшие в иностранное государство, оказываются под его юрисдикцией. Разумеется, это не означает, что их отношения с Российским государством прерываются. Лица, переехавшие за границу, продолжают оставаться российскими гражданами. Пребывая за границей, российские граждане находятся под защитой и покровительством Российской Федерации. Как предусмотрено в ст. 61 Конституции, Российская  Федерация гарантирует своим гражданам защиту и покровительство за ее пределами.</a:t>
            </a:r>
          </a:p>
        </p:txBody>
      </p:sp>
    </p:spTree>
    <p:extLst>
      <p:ext uri="{BB962C8B-B14F-4D97-AF65-F5344CB8AC3E}">
        <p14:creationId xmlns:p14="http://schemas.microsoft.com/office/powerpoint/2010/main" val="124161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9BBE0-14E6-ECB5-F175-4AC52018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50" y="101763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200" dirty="0"/>
              <a:t>Отраслевой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2CD8A-B4E4-DB2F-A87E-CFF731CB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72" y="3264309"/>
            <a:ext cx="10664434" cy="257605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Отраслевой статус состоит из правомочий и иных компонентов, опосредованных отдельной или комплексной отраслью правовой системы (гражданским, трудовым, административным правом и др.)</a:t>
            </a:r>
          </a:p>
        </p:txBody>
      </p:sp>
    </p:spTree>
    <p:extLst>
      <p:ext uri="{BB962C8B-B14F-4D97-AF65-F5344CB8AC3E}">
        <p14:creationId xmlns:p14="http://schemas.microsoft.com/office/powerpoint/2010/main" val="339490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82629-324F-A81C-6528-7D72F9EF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6" y="1037064"/>
            <a:ext cx="10717162" cy="128089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Понятие правового статуса личности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A884C-1739-D44D-014D-21C5B856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403986"/>
            <a:ext cx="10992464" cy="3905441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</a:rPr>
              <a:t>Правовой статус - это признанная конституцией и законодательством совокупность прав и обязанностей субъектов, а также полномочий государственных органов и должностных лиц, с помощью которых они выполняют свои социальные роли.</a:t>
            </a:r>
          </a:p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</a:rPr>
              <a:t>Правовой статус личности - система закрепленных в нормативно-правовых актах и гарантированных государством прав, свобод, обязанностей, ответственности, в соответствии с которыми индивид как субъект права координирует свое поведение в обществе.</a:t>
            </a:r>
          </a:p>
        </p:txBody>
      </p:sp>
    </p:spTree>
    <p:extLst>
      <p:ext uri="{BB962C8B-B14F-4D97-AF65-F5344CB8AC3E}">
        <p14:creationId xmlns:p14="http://schemas.microsoft.com/office/powerpoint/2010/main" val="14748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87CBD-92FF-21E8-CB1A-2290F380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1" y="1135387"/>
            <a:ext cx="1054018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СТРУКТУРА ПРАВОВОГО СТАТУСА ЛИЧНОСТИ</a:t>
            </a:r>
            <a:br>
              <a:rPr lang="ru-RU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E0896-D904-805A-B877-15713915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11" y="2416277"/>
            <a:ext cx="10540180" cy="4444181"/>
          </a:xfrm>
        </p:spPr>
        <p:txBody>
          <a:bodyPr/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гражданство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правосубъектность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основные права, свободы, законные интересы и обязанности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правовые принципы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гарантии правового статуса, в числе которых особое значение имеет юридическая ответственность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9001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13E3E-6243-BB2B-42E0-7CA798D0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807" y="840420"/>
            <a:ext cx="9636483" cy="1280890"/>
          </a:xfrm>
        </p:spPr>
        <p:txBody>
          <a:bodyPr>
            <a:normAutofit/>
          </a:bodyPr>
          <a:lstStyle/>
          <a:p>
            <a:pPr algn="ctr"/>
            <a:r>
              <a:rPr lang="ru-RU" sz="4200" dirty="0"/>
              <a:t>Гражданство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2CF6F-DEE6-5B22-58D3-0B5E8209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1" y="2576051"/>
            <a:ext cx="10236251" cy="3824749"/>
          </a:xfrm>
        </p:spPr>
        <p:txBody>
          <a:bodyPr/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Гражданство – это устойчивая правовая связь человека с государством, выражающаяся в совокупности их взаимных прав, обязанностей и ответственности, основанная на признании и уважении прав и свобод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26407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54204-3522-E878-1A96-DE8C369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455" y="840420"/>
            <a:ext cx="8911687" cy="1280890"/>
          </a:xfrm>
        </p:spPr>
        <p:txBody>
          <a:bodyPr/>
          <a:lstStyle/>
          <a:p>
            <a:pPr algn="ctr"/>
            <a:r>
              <a:rPr lang="ru-RU" sz="4200" dirty="0"/>
              <a:t>Правосубъектность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FB62E-6E7C-BA1D-B62F-AB3E1005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5" y="2847880"/>
            <a:ext cx="9862625" cy="3777622"/>
          </a:xfrm>
        </p:spPr>
        <p:txBody>
          <a:bodyPr/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Правосубъектность – это предусмотренная нормами</a:t>
            </a:r>
            <a:b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права способность быть субъектом правоотношений,</a:t>
            </a:r>
            <a:b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включает в себя: правоспособность, дееспособность,</a:t>
            </a:r>
            <a:b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деликтоспособность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313169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97E526-C87D-C53D-F56A-31AB9599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612491"/>
            <a:ext cx="10579509" cy="4682190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Права и обязанности – вид и мера должного поведения субъекта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Законные интересы – гарантированное государством простое юридическое дозволение, выражающееся в стремлениях субъекта пользоваться конкретным социальным благом, а также в некоторых случаях обращаться за защитой к компетентным органам – в целях удовлетворения своих потребностей, не противоречащих общественным.</a:t>
            </a:r>
          </a:p>
        </p:txBody>
      </p:sp>
    </p:spTree>
    <p:extLst>
      <p:ext uri="{BB962C8B-B14F-4D97-AF65-F5344CB8AC3E}">
        <p14:creationId xmlns:p14="http://schemas.microsoft.com/office/powerpoint/2010/main" val="13007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5AA31-2110-3868-9B3A-887AE0AE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1027234"/>
            <a:ext cx="8911687" cy="1280890"/>
          </a:xfrm>
        </p:spPr>
        <p:txBody>
          <a:bodyPr/>
          <a:lstStyle/>
          <a:p>
            <a:pPr algn="ctr"/>
            <a:r>
              <a:rPr lang="ru-RU" sz="4200" dirty="0"/>
              <a:t>Правовые принципы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E304E-1B85-D847-81B4-1B307CF0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59" y="2664542"/>
            <a:ext cx="9864456" cy="4100052"/>
          </a:xfrm>
        </p:spPr>
        <p:txBody>
          <a:bodyPr/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Правовые принципы – это основные положения и идеи,</a:t>
            </a:r>
            <a:b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выражающие сущность и социальную обусловленность</a:t>
            </a:r>
            <a:b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права</a:t>
            </a:r>
          </a:p>
        </p:txBody>
      </p:sp>
    </p:spTree>
    <p:extLst>
      <p:ext uri="{BB962C8B-B14F-4D97-AF65-F5344CB8AC3E}">
        <p14:creationId xmlns:p14="http://schemas.microsoft.com/office/powerpoint/2010/main" val="314046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E01DA-E64C-59CA-2784-6BF214E2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45219"/>
            <a:ext cx="8911687" cy="1280890"/>
          </a:xfrm>
        </p:spPr>
        <p:txBody>
          <a:bodyPr/>
          <a:lstStyle/>
          <a:p>
            <a:pPr algn="ctr"/>
            <a:r>
              <a:rPr lang="ru-RU" sz="4200" dirty="0"/>
              <a:t>Юридическая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46E73-5F9A-24C4-3954-8C5B9363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853" y="2996380"/>
            <a:ext cx="9951115" cy="3286672"/>
          </a:xfrm>
        </p:spPr>
        <p:txBody>
          <a:bodyPr>
            <a:norm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Юридическая ответственность – особый вид государственного принуждения, состоящий в претерпевании субъектом права невыгодных последствий, предусмотренных санкцией нарушенной нормы, и осуществляемой в ходе охранительного правоотношения.</a:t>
            </a:r>
          </a:p>
        </p:txBody>
      </p:sp>
    </p:spTree>
    <p:extLst>
      <p:ext uri="{BB962C8B-B14F-4D97-AF65-F5344CB8AC3E}">
        <p14:creationId xmlns:p14="http://schemas.microsoft.com/office/powerpoint/2010/main" val="268999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B9E2-7DD4-1090-740F-56FC26F3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16" y="74233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200" dirty="0"/>
              <a:t>Виды правового статуса личности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6A71C-1C4B-E17E-363A-1C583A46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6" y="2340078"/>
            <a:ext cx="9737596" cy="405089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Общий статус гражданина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Специальный или родовой статус определенных категорий граждан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Индивидуальный статус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Статус физических и юридических лиц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Статус иностранцев, лиц без гражданства или с двойным гражданством, беженцев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Статус российских граждан, находящихся за рубежом</a:t>
            </a:r>
          </a:p>
          <a:p>
            <a:r>
              <a:rPr lang="ru-RU" sz="2600" dirty="0">
                <a:solidFill>
                  <a:srgbClr val="000000"/>
                </a:solidFill>
                <a:latin typeface="Arial" panose="020B0604020202020204" pitchFamily="34" charset="0"/>
              </a:rPr>
              <a:t>Отраслевые статусы</a:t>
            </a:r>
          </a:p>
        </p:txBody>
      </p:sp>
    </p:spTree>
    <p:extLst>
      <p:ext uri="{BB962C8B-B14F-4D97-AF65-F5344CB8AC3E}">
        <p14:creationId xmlns:p14="http://schemas.microsoft.com/office/powerpoint/2010/main" val="193241397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717</Words>
  <Application>Microsoft Office PowerPoint</Application>
  <PresentationFormat>Широкоэкранный</PresentationFormat>
  <Paragraphs>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Helvetica Neue</vt:lpstr>
      <vt:lpstr>Wingdings 3</vt:lpstr>
      <vt:lpstr>Легкий дым</vt:lpstr>
      <vt:lpstr>Правовой статус личности</vt:lpstr>
      <vt:lpstr>Понятие правового статуса личности</vt:lpstr>
      <vt:lpstr>СТРУКТУРА ПРАВОВОГО СТАТУСА ЛИЧНОСТИ </vt:lpstr>
      <vt:lpstr>Гражданство</vt:lpstr>
      <vt:lpstr>Правосубъектность</vt:lpstr>
      <vt:lpstr>Презентация PowerPoint</vt:lpstr>
      <vt:lpstr>Правовые принципы</vt:lpstr>
      <vt:lpstr>Юридическая ответственность</vt:lpstr>
      <vt:lpstr>Виды правового статуса личности</vt:lpstr>
      <vt:lpstr>Общий статус гражданина</vt:lpstr>
      <vt:lpstr>Специальный статус</vt:lpstr>
      <vt:lpstr>Индивидуальный статус</vt:lpstr>
      <vt:lpstr>Статус физических и юридических лиц</vt:lpstr>
      <vt:lpstr>Статус иностранцев, лиц без гражданства или с двойным гражданством, беженцев</vt:lpstr>
      <vt:lpstr>Двойное гражданство</vt:lpstr>
      <vt:lpstr>Статус российских граждан, находящихся за рубежом</vt:lpstr>
      <vt:lpstr>Отраслевой статус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Егор Забродин</dc:creator>
  <cp:lastModifiedBy>Егор Забродин</cp:lastModifiedBy>
  <cp:revision>1</cp:revision>
  <dcterms:created xsi:type="dcterms:W3CDTF">2024-11-13T15:25:11Z</dcterms:created>
  <dcterms:modified xsi:type="dcterms:W3CDTF">2024-11-13T19:03:29Z</dcterms:modified>
</cp:coreProperties>
</file>