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53e2d801d1_0_1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53e2d801d1_0_1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53e2d801d1_0_1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53e2d801d1_0_1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53e2d801d1_0_1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53e2d801d1_0_1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53e2d801d1_0_1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53e2d801d1_0_1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53e2d801d1_0_1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53e2d801d1_0_1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53e2d801d1_0_1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53e2d801d1_0_1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53e2d801d1_0_1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53e2d801d1_0_1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53e2d801d1_0_1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53e2d801d1_0_1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53e2d801d1_0_1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53e2d801d1_0_1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53e2d801d1_0_1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53e2d801d1_0_1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3e2d801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3e2d801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53e2d801d1_0_1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53e2d801d1_0_1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53e2d801d1_0_1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53e2d801d1_0_1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3e2d801d1_0_1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53e2d801d1_0_1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3e2d801d1_0_1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53e2d801d1_0_1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53e2d801d1_0_1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53e2d801d1_0_1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53e2d801d1_0_1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53e2d801d1_0_1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53e2d801d1_0_1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53e2d801d1_0_1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53e2d801d1_0_1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53e2d801d1_0_1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53e2d801d1_0_1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53e2d801d1_0_1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Firewall Analyzer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Zahava Brown and Tali Cohen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ipt</a:t>
            </a:r>
            <a:r>
              <a:rPr lang="en-GB">
                <a:solidFill>
                  <a:schemeClr val="lt2"/>
                </a:solidFill>
              </a:rPr>
              <a:t>ables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Operates at network packet level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We deal with the filter table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3 chains: Input, Output, Forward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Rules made up of matching criteria and actions based on match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Main actions: ACCEPT, REJECT, DROP 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i</a:t>
            </a:r>
            <a:r>
              <a:rPr lang="en-GB">
                <a:solidFill>
                  <a:schemeClr val="lt2"/>
                </a:solidFill>
              </a:rPr>
              <a:t>ptables - Insecure HTTP Request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182325" y="1567550"/>
            <a:ext cx="8801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</a:t>
            </a:r>
            <a:r>
              <a:rPr lang="en-GB" sz="1400"/>
              <a:t>A INPUT -p tcp --dport 80 -m string --string "X-HTTP-Method-Override: PUT" --algo bm --to 65535 -j REJECT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Matches packets destined for port 80 containing the string "X-HTTP-Method-Override: PUT" and rejects them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iptables - Clickjacking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171075" y="1567550"/>
            <a:ext cx="8835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-A INPUT -p tcp --dport 80 -m string --string "Referer: http://evil.com/malicious-page"  --algo bm --to 65535 -j REJECT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Detects and blocks incoming TCP traffic on port 80 containing suspicious payload: Referer: http://evil.com/malicious-page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iptables - MIME Sniffing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13" name="Google Shape;213;p25"/>
          <p:cNvSpPr txBox="1"/>
          <p:nvPr>
            <p:ph idx="1" type="body"/>
          </p:nvPr>
        </p:nvSpPr>
        <p:spPr>
          <a:xfrm>
            <a:off x="92300" y="1567550"/>
            <a:ext cx="8913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-A INPUT -p tcp --dport 80 -m string --string "Content-Type: text/html" --algo bm --to 65535 -j REJECT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Detects and blocks incoming TCP traffic on port 80 containing suspicious payload: Content-Type: text/html</a:t>
            </a:r>
            <a:endParaRPr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iptables - Cross Domain Requests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19" name="Google Shape;219;p26"/>
          <p:cNvSpPr txBox="1"/>
          <p:nvPr>
            <p:ph idx="1" type="body"/>
          </p:nvPr>
        </p:nvSpPr>
        <p:spPr>
          <a:xfrm>
            <a:off x="193575" y="1567550"/>
            <a:ext cx="8745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-A INPUT -p tcp --dport 80 -m string --string "Origin: http://evil.com" --algo bm --to 65535 -j REJECT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Detects and blocks incoming TCP traffic on port 80 containing suspicious payload: Origin: http://evil.com</a:t>
            </a:r>
            <a:endParaRPr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</a:rPr>
              <a:t>ALGORITHM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Flow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30" name="Google Shape;230;p28"/>
          <p:cNvSpPr txBox="1"/>
          <p:nvPr>
            <p:ph idx="1" type="body"/>
          </p:nvPr>
        </p:nvSpPr>
        <p:spPr>
          <a:xfrm>
            <a:off x="1297500" y="1567550"/>
            <a:ext cx="7213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Load firewall using configured command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Run each attack script and analyze results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Rinse and repeat for each firewall configuration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Tally up results to see how successful each attack was in bypassing the firewall</a:t>
            </a:r>
            <a:endParaRPr sz="1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Firewall Results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36" name="Google Shape;236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Below are ICMP packets sent as a result of iptables rules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All rules were set to reject the connection if the matching criteria was found, this is the result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76. 99810896. &#10;13665 &#10;226202962 &#10;13705 685529049 &#10;13831 &#10;192. 168.' . 209 &#10;192-168.1, 209 &#10;192. &#10;192.168.1.191 &#10;192. &#10;r CHF &#10;tC&quot;F &#10;3S9 &#10;359 &#10;359 &#10;De st &#10;Desrłnatlm &#10;Destinat ion &#10;(Port unreachable! &#10;unrenchnble (P &#10;unreacnan &#10;(Porț &#10;unreachable &#10;(Port &#10;unreachabl,'! " id="237" name="Google Shape;23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088" y="3044925"/>
            <a:ext cx="8645825" cy="97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Sample Results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43" name="Google Shape;243;p30"/>
          <p:cNvSpPr txBox="1"/>
          <p:nvPr>
            <p:ph idx="1" type="body"/>
          </p:nvPr>
        </p:nvSpPr>
        <p:spPr>
          <a:xfrm>
            <a:off x="1297500" y="1163750"/>
            <a:ext cx="7038900" cy="33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GB" sz="640">
                <a:latin typeface="Calibri"/>
                <a:ea typeface="Calibri"/>
                <a:cs typeface="Calibri"/>
                <a:sym typeface="Calibri"/>
              </a:rPr>
              <a:t>Loading firewall configuration: iptables</a:t>
            </a:r>
            <a:endParaRPr sz="64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GB" sz="640">
                <a:latin typeface="Calibri"/>
                <a:ea typeface="Calibri"/>
                <a:cs typeface="Calibri"/>
                <a:sym typeface="Calibri"/>
              </a:rPr>
              <a:t>Insecure HTTP method - ICMP Type: 3</a:t>
            </a:r>
            <a:endParaRPr sz="64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GB" sz="640">
                <a:latin typeface="Calibri"/>
                <a:ea typeface="Calibri"/>
                <a:cs typeface="Calibri"/>
                <a:sym typeface="Calibri"/>
              </a:rPr>
              <a:t>Stopping insecure HTTP method execution due to Type 3 ICMP response.</a:t>
            </a:r>
            <a:endParaRPr sz="64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GB" sz="640">
                <a:latin typeface="Calibri"/>
                <a:ea typeface="Calibri"/>
                <a:cs typeface="Calibri"/>
                <a:sym typeface="Calibri"/>
              </a:rPr>
              <a:t>Insecure HTTP method request failed. Exception: ('Connection aborted.', RemoteDisconnected('Remote end closed connection without response'))</a:t>
            </a:r>
            <a:endParaRPr sz="64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GB" sz="640">
                <a:latin typeface="Calibri"/>
                <a:ea typeface="Calibri"/>
                <a:cs typeface="Calibri"/>
                <a:sym typeface="Calibri"/>
              </a:rPr>
              <a:t>Insecure HTTP method execution completed.</a:t>
            </a:r>
            <a:endParaRPr sz="64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GB" sz="640">
                <a:latin typeface="Calibri"/>
                <a:ea typeface="Calibri"/>
                <a:cs typeface="Calibri"/>
                <a:sym typeface="Calibri"/>
              </a:rPr>
              <a:t>Clickjacking - ICMP Type: 3</a:t>
            </a:r>
            <a:endParaRPr sz="64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GB" sz="640">
                <a:latin typeface="Calibri"/>
                <a:ea typeface="Calibri"/>
                <a:cs typeface="Calibri"/>
                <a:sym typeface="Calibri"/>
              </a:rPr>
              <a:t>Stopping clickjacking execution due to Type 3 ICMP response.</a:t>
            </a:r>
            <a:endParaRPr sz="64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GB" sz="640">
                <a:latin typeface="Calibri"/>
                <a:ea typeface="Calibri"/>
                <a:cs typeface="Calibri"/>
                <a:sym typeface="Calibri"/>
              </a:rPr>
              <a:t>Clickjacking request failed. Exception: ('Connection aborted.', RemoteDisconnected('Remote end closed connection without response'))</a:t>
            </a:r>
            <a:endParaRPr sz="64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GB" sz="640">
                <a:latin typeface="Calibri"/>
                <a:ea typeface="Calibri"/>
                <a:cs typeface="Calibri"/>
                <a:sym typeface="Calibri"/>
              </a:rPr>
              <a:t>Clickjacking execution completed.</a:t>
            </a:r>
            <a:endParaRPr sz="64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GB" sz="640">
                <a:latin typeface="Calibri"/>
                <a:ea typeface="Calibri"/>
                <a:cs typeface="Calibri"/>
                <a:sym typeface="Calibri"/>
              </a:rPr>
              <a:t>Mime sniffing - ICMP Type: 3</a:t>
            </a:r>
            <a:endParaRPr sz="64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GB" sz="640">
                <a:latin typeface="Calibri"/>
                <a:ea typeface="Calibri"/>
                <a:cs typeface="Calibri"/>
                <a:sym typeface="Calibri"/>
              </a:rPr>
              <a:t>Stopping mime sniffing execution due to Type 3 ICMP response.</a:t>
            </a:r>
            <a:endParaRPr sz="64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GB" sz="640">
                <a:latin typeface="Calibri"/>
                <a:ea typeface="Calibri"/>
                <a:cs typeface="Calibri"/>
                <a:sym typeface="Calibri"/>
              </a:rPr>
              <a:t>Mime sniffing request failed. Exception: ('Connection aborted.', RemoteDisconnected('Remote end closed connection without response'))</a:t>
            </a:r>
            <a:endParaRPr sz="64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GB" sz="640">
                <a:latin typeface="Calibri"/>
                <a:ea typeface="Calibri"/>
                <a:cs typeface="Calibri"/>
                <a:sym typeface="Calibri"/>
              </a:rPr>
              <a:t>Mime sniffing execution completed.</a:t>
            </a:r>
            <a:endParaRPr sz="64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GB" sz="640">
                <a:latin typeface="Calibri"/>
                <a:ea typeface="Calibri"/>
                <a:cs typeface="Calibri"/>
                <a:sym typeface="Calibri"/>
              </a:rPr>
              <a:t>Cross domain - ICMP Type: 3</a:t>
            </a:r>
            <a:endParaRPr sz="64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GB" sz="640">
                <a:latin typeface="Calibri"/>
                <a:ea typeface="Calibri"/>
                <a:cs typeface="Calibri"/>
                <a:sym typeface="Calibri"/>
              </a:rPr>
              <a:t>Stopping cross domain execution due to Type 3 ICMP response.</a:t>
            </a:r>
            <a:endParaRPr sz="64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GB" sz="640">
                <a:latin typeface="Calibri"/>
                <a:ea typeface="Calibri"/>
                <a:cs typeface="Calibri"/>
                <a:sym typeface="Calibri"/>
              </a:rPr>
              <a:t>Cross domain request failed. Exception: ('Connection aborted.', RemoteDisconnected('Remote end closed connection without response'))</a:t>
            </a:r>
            <a:endParaRPr sz="64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GB" sz="640">
                <a:latin typeface="Calibri"/>
                <a:ea typeface="Calibri"/>
                <a:cs typeface="Calibri"/>
                <a:sym typeface="Calibri"/>
              </a:rPr>
              <a:t>Cross domain execution completed.</a:t>
            </a:r>
            <a:endParaRPr sz="64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GB" sz="640">
                <a:latin typeface="Calibri"/>
                <a:ea typeface="Calibri"/>
                <a:cs typeface="Calibri"/>
                <a:sym typeface="Calibri"/>
              </a:rPr>
              <a:t>--------------------------------------------------</a:t>
            </a:r>
            <a:endParaRPr sz="64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GB" sz="640">
                <a:latin typeface="Calibri"/>
                <a:ea typeface="Calibri"/>
                <a:cs typeface="Calibri"/>
                <a:sym typeface="Calibri"/>
              </a:rPr>
              <a:t>Final Results:</a:t>
            </a:r>
            <a:endParaRPr sz="64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GB" sz="640">
                <a:latin typeface="Calibri"/>
                <a:ea typeface="Calibri"/>
                <a:cs typeface="Calibri"/>
                <a:sym typeface="Calibri"/>
              </a:rPr>
              <a:t> </a:t>
            </a:r>
            <a:endParaRPr sz="64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GB" sz="640">
                <a:latin typeface="Calibri"/>
                <a:ea typeface="Calibri"/>
                <a:cs typeface="Calibri"/>
                <a:sym typeface="Calibri"/>
              </a:rPr>
              <a:t>Configuration: iptables</a:t>
            </a:r>
            <a:endParaRPr sz="64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GB" sz="640">
                <a:latin typeface="Calibri"/>
                <a:ea typeface="Calibri"/>
                <a:cs typeface="Calibri"/>
                <a:sym typeface="Calibri"/>
              </a:rPr>
              <a:t>Attack Script: Insecure HTTP Methods</a:t>
            </a:r>
            <a:endParaRPr sz="64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GB" sz="640">
                <a:latin typeface="Calibri"/>
                <a:ea typeface="Calibri"/>
                <a:cs typeface="Calibri"/>
                <a:sym typeface="Calibri"/>
              </a:rPr>
              <a:t>Success: False</a:t>
            </a:r>
            <a:endParaRPr sz="64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GB" sz="640">
                <a:latin typeface="Calibri"/>
                <a:ea typeface="Calibri"/>
                <a:cs typeface="Calibri"/>
                <a:sym typeface="Calibri"/>
              </a:rPr>
              <a:t> </a:t>
            </a:r>
            <a:endParaRPr sz="64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GB" sz="640">
                <a:latin typeface="Calibri"/>
                <a:ea typeface="Calibri"/>
                <a:cs typeface="Calibri"/>
                <a:sym typeface="Calibri"/>
              </a:rPr>
              <a:t>Configuration: iptables</a:t>
            </a:r>
            <a:endParaRPr sz="64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GB" sz="640">
                <a:latin typeface="Calibri"/>
                <a:ea typeface="Calibri"/>
                <a:cs typeface="Calibri"/>
                <a:sym typeface="Calibri"/>
              </a:rPr>
              <a:t>Attack Script: Clickjacking</a:t>
            </a:r>
            <a:endParaRPr sz="64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GB" sz="640">
                <a:latin typeface="Calibri"/>
                <a:ea typeface="Calibri"/>
                <a:cs typeface="Calibri"/>
                <a:sym typeface="Calibri"/>
              </a:rPr>
              <a:t>Success: False</a:t>
            </a:r>
            <a:endParaRPr sz="64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GB" sz="640">
                <a:latin typeface="Calibri"/>
                <a:ea typeface="Calibri"/>
                <a:cs typeface="Calibri"/>
                <a:sym typeface="Calibri"/>
              </a:rPr>
              <a:t> </a:t>
            </a:r>
            <a:endParaRPr sz="64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GB" sz="640">
                <a:latin typeface="Calibri"/>
                <a:ea typeface="Calibri"/>
                <a:cs typeface="Calibri"/>
                <a:sym typeface="Calibri"/>
              </a:rPr>
              <a:t>Configuration: iptables</a:t>
            </a:r>
            <a:endParaRPr sz="64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GB" sz="640">
                <a:latin typeface="Calibri"/>
                <a:ea typeface="Calibri"/>
                <a:cs typeface="Calibri"/>
                <a:sym typeface="Calibri"/>
              </a:rPr>
              <a:t>Attack Script: MIME Sniffing</a:t>
            </a:r>
            <a:endParaRPr sz="64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GB" sz="640">
                <a:latin typeface="Calibri"/>
                <a:ea typeface="Calibri"/>
                <a:cs typeface="Calibri"/>
                <a:sym typeface="Calibri"/>
              </a:rPr>
              <a:t>Success: False</a:t>
            </a:r>
            <a:endParaRPr sz="64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GB" sz="640">
                <a:latin typeface="Calibri"/>
                <a:ea typeface="Calibri"/>
                <a:cs typeface="Calibri"/>
                <a:sym typeface="Calibri"/>
              </a:rPr>
              <a:t> </a:t>
            </a:r>
            <a:endParaRPr sz="64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GB" sz="640">
                <a:latin typeface="Calibri"/>
                <a:ea typeface="Calibri"/>
                <a:cs typeface="Calibri"/>
                <a:sym typeface="Calibri"/>
              </a:rPr>
              <a:t>Configuration: iptables</a:t>
            </a:r>
            <a:endParaRPr sz="64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GB" sz="640">
                <a:latin typeface="Calibri"/>
                <a:ea typeface="Calibri"/>
                <a:cs typeface="Calibri"/>
                <a:sym typeface="Calibri"/>
              </a:rPr>
              <a:t>Attack Script: Cross-Domain Requests</a:t>
            </a:r>
            <a:endParaRPr sz="64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GB" sz="640">
                <a:latin typeface="Calibri"/>
                <a:ea typeface="Calibri"/>
                <a:cs typeface="Calibri"/>
                <a:sym typeface="Calibri"/>
              </a:rPr>
              <a:t>Success: False</a:t>
            </a:r>
            <a:endParaRPr sz="64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72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</a:rPr>
              <a:t>Let’s head to the demo!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The Idea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Analyze firewall configurations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Measure how well they block attacks</a:t>
            </a:r>
            <a:endParaRPr sz="19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Talking Points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54" name="Google Shape;254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NGinX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DDoS Attack - don’t try at home without working firewall!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Scalability</a:t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BONUS CAPTURE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60" name="Google Shape;260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We captured the ssh connection between the attacker and the victim!</a:t>
            </a:r>
            <a:endParaRPr/>
          </a:p>
        </p:txBody>
      </p:sp>
      <p:pic>
        <p:nvPicPr>
          <p:cNvPr descr="12 &#10;17 &#10;29 &#10;22 &#10;41 &#10;7 . 381176988 &#10;j . 381585958 &#10;13 7.371929708 &#10;16 7. 395256242 &#10;7 . 396000154 &#10;7 . 398567660 &#10;21 7. ae2a73118 &#10;7 .446401737 &#10;26 7 .447702857 &#10;7 . 521529655 &#10;7 . 596668787 &#10;34 7. 597108868 &#10;7 . 597664752 &#10;37 7. 598748631 &#10;7 . 002822669 &#10;7 . 603131354 &#10;as 7.646902616 &#10;7 . 649099621 &#10;192.168.1.101 &#10;192. 168.1. 101 &#10;192 &#10;192.168.1.101 &#10;192.168.1.101 &#10;192.168.1.101 &#10;192.168.1.101 &#10;192.168.1.101 &#10;192.168.1.161 &#10;192.108.1.101 &#10;192.168.1.101 &#10;192.168.1.101 &#10;192.168.1.101 &#10;192.168.1.161 &#10;192.108.1.101 &#10;192.168.1.191 &#10;192.168.1.101 &#10;192.168.1.101 &#10;192.168.1.209 &#10;192.168. 1.209 &#10;192. 168. 1.209 &#10;192.168.1.209 &#10;192.168. 1.209 &#10;192.168. 1.2ög &#10;192.168.1.209 &#10;192.168.1.209 &#10;192.108.1.209 &#10;192.168. 1.209 &#10;192.168. 1.269 &#10;192.168.1.209 &#10;192.168. 1.209 &#10;192.108.1.209 &#10;192.168. 1.209 &#10;192.168. 1.269 &#10;192.168.1.209 &#10;TCP &#10;TCP &#10;TCP &#10;ssHv2 &#10;SSHv2 &#10;SSHv2 &#10;SSHv2 &#10;SSHv2 &#10;ssHv2 &#10;TCP &#10;TCP &#10;SSHv2 &#10;SSHv2 &#10;ssHv2 &#10;SSHv2 &#10;SSHv2 &#10;SSHv2 &#10;66 &#10;91 &#10;66 &#10;1234 &#10;114 &#10;82 &#10;130 &#10;162 &#10;146 &#10;66 &#10;130 &#10;114 &#10;146 &#10;114 &#10;178 &#10;114 &#10;74 35646 - &#10;35646 &#10;Client &#10;35646 &#10;client: &#10;Client: &#10;Client : &#10;Client: &#10;Client: &#10;66 35646 - &#10;35646 &#10;Client: &#10;Client : &#10;Client: &#10;Client: &#10;Client : &#10;Client: &#10;22 SACK_PERM TSyeF2890623552 TSecr=o WS=128 &#10;. 22 [ACK] seq=l Ack=l Rin=64256 Lenz Tsecr:368j454325 &#10;Protocol ( &#10;22 [ACK] seq-26 ACk=33 Win-64256 Len-o rsva L-280€623567 TSecr=3687454339 &#10;Key Exchange Init &#10;Client: Elliptic &#10;New Keys &#10;22 &#10;[ACK] &#10;LACK] &#10;Curve Diffie•HeIlman Key Exchange Init &#10;seq=1498 Ack=2425 Win-64128 Len-e TSva1=28€0623768 TSecr=3687454497 &#10;Seq=1498 Ack=2aag Win=6a128 Lenz6 TSva1=28ö0623768 TSecr=36B7a5a541 " id="261" name="Google Shape;261;p33"/>
          <p:cNvPicPr preferRelativeResize="0"/>
          <p:nvPr/>
        </p:nvPicPr>
        <p:blipFill rotWithShape="1">
          <a:blip r:embed="rId3">
            <a:alphaModFix/>
          </a:blip>
          <a:srcRect b="0" l="0" r="17756" t="0"/>
          <a:stretch/>
        </p:blipFill>
        <p:spPr>
          <a:xfrm>
            <a:off x="68900" y="1975625"/>
            <a:ext cx="9006199" cy="197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Implementation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Victim machine —----&gt; holds different firewall configurations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Attacker machine —-----&gt; holds attack scripts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Analyzer script runs on the attacker machine as well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Automate the process using ssh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</a:rPr>
              <a:t>ATTACKS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Insecure HTTP Methods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HTTP methods that can be exploited - PUT, DELETE, OPTIONS, TRACE, etc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Override request method in header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Attempting to override standard GET or POST requests with a PUT</a:t>
            </a:r>
            <a:endParaRPr sz="1500"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5550" y="982048"/>
            <a:ext cx="3040850" cy="5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688" y="2571749"/>
            <a:ext cx="7622625" cy="235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Clickjacking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Tricking users to click on something malicious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Override website the victim returns to  in the header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Assigning pointer to malicious page from legitimate site using “Referer”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 rotWithShape="1">
          <a:blip r:embed="rId3">
            <a:alphaModFix/>
          </a:blip>
          <a:srcRect b="0" l="0" r="9567" t="0"/>
          <a:stretch/>
        </p:blipFill>
        <p:spPr>
          <a:xfrm>
            <a:off x="1357700" y="1004125"/>
            <a:ext cx="7655675" cy="56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1535" y="2678398"/>
            <a:ext cx="6760925" cy="193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MIME Sniffing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Multipurpose Internet Mail Extensions - defines a range of content types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Attempting to interpret content type based on header rather than the </a:t>
            </a:r>
            <a:r>
              <a:rPr lang="en-GB" sz="1500"/>
              <a:t>official</a:t>
            </a:r>
            <a:r>
              <a:rPr lang="en-GB" sz="1500"/>
              <a:t> declared MIME type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Tricking server to </a:t>
            </a:r>
            <a:r>
              <a:rPr lang="en-GB" sz="1500"/>
              <a:t>interpret all content as html regardless of declared type, can disguise malicious content as html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9750" y="922325"/>
            <a:ext cx="5733950" cy="7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6697" y="3081472"/>
            <a:ext cx="6090599" cy="184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Cross-Domain Requests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One domain attempts to request resources from another domain during request execution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Overriding same-origin policy in the header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Declaring evil site as origin domain which grants it unauthorized  access to target site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0"/>
          <p:cNvPicPr preferRelativeResize="0"/>
          <p:nvPr/>
        </p:nvPicPr>
        <p:blipFill rotWithShape="1">
          <a:blip r:embed="rId3">
            <a:alphaModFix/>
          </a:blip>
          <a:srcRect b="0" l="0" r="0" t="5979"/>
          <a:stretch/>
        </p:blipFill>
        <p:spPr>
          <a:xfrm>
            <a:off x="5557450" y="859875"/>
            <a:ext cx="3086050" cy="70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7000" y="3021025"/>
            <a:ext cx="6330000" cy="19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</a:rPr>
              <a:t>FIREWALLS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