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14"/>
  </p:handoutMasterIdLst>
  <p:sldIdLst>
    <p:sldId id="836" r:id="rId4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</p:sldIdLst>
  <p:sldSz cx="9144000" cy="6858000" type="screen4x3"/>
  <p:notesSz cx="666242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CED"/>
    <a:srgbClr val="FF502D"/>
    <a:srgbClr val="960000"/>
    <a:srgbClr val="98E036"/>
    <a:srgbClr val="005900"/>
    <a:srgbClr val="FFF029"/>
    <a:srgbClr val="FF9900"/>
    <a:srgbClr val="003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6" autoAdjust="0"/>
    <p:restoredTop sz="81023" autoAdjust="0"/>
  </p:normalViewPr>
  <p:slideViewPr>
    <p:cSldViewPr snapToGrid="0">
      <p:cViewPr varScale="1">
        <p:scale>
          <a:sx n="69" d="100"/>
          <a:sy n="69" d="100"/>
        </p:scale>
        <p:origin x="1284" y="60"/>
      </p:cViewPr>
      <p:guideLst>
        <p:guide orient="horz" pos="752"/>
        <p:guide orient="horz" pos="4030"/>
        <p:guide orient="horz" pos="2760"/>
        <p:guide orient="horz" pos="4130"/>
        <p:guide orient="horz" pos="1706"/>
        <p:guide orient="horz" pos="2990"/>
        <p:guide pos="2880"/>
        <p:guide pos="5473"/>
        <p:guide pos="288"/>
        <p:guide pos="608"/>
        <p:guide pos="5154"/>
      </p:guideLst>
    </p:cSldViewPr>
  </p:slideViewPr>
  <p:outlineViewPr>
    <p:cViewPr>
      <p:scale>
        <a:sx n="33" d="100"/>
        <a:sy n="33" d="100"/>
      </p:scale>
      <p:origin x="0" y="-75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358"/>
    </p:cViewPr>
  </p:sorterViewPr>
  <p:notesViewPr>
    <p:cSldViewPr snapToGrid="0">
      <p:cViewPr varScale="1">
        <p:scale>
          <a:sx n="80" d="100"/>
          <a:sy n="80" d="100"/>
        </p:scale>
        <p:origin x="4050" y="102"/>
      </p:cViewPr>
      <p:guideLst>
        <p:guide orient="horz" pos="3120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69" tIns="45084" rIns="90169" bIns="45084" numCol="1" anchor="t" anchorCtr="0" compatLnSpc="1"/>
          <a:lstStyle>
            <a:lvl1pPr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69" tIns="45084" rIns="90169" bIns="45084" numCol="1" anchor="t" anchorCtr="0" compatLnSpc="1"/>
          <a:lstStyle>
            <a:lvl1pPr algn="r"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88766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69" tIns="45084" rIns="90169" bIns="45084" numCol="1" anchor="b" anchorCtr="0" compatLnSpc="1"/>
          <a:lstStyle>
            <a:lvl1pPr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10700"/>
            <a:ext cx="288766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69" tIns="45084" rIns="90169" bIns="45084" numCol="1" anchor="b" anchorCtr="0" compatLnSpc="1"/>
          <a:lstStyle>
            <a:lvl1pPr algn="r" defTabSz="901700" eaLnBrk="1" hangingPunct="1"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11C2DE-65D5-467C-83C7-46A343CA7782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8" tIns="46584" rIns="93168" bIns="46584" numCol="1" anchor="t" anchorCtr="0" compatLnSpc="1"/>
          <a:lstStyle>
            <a:lvl1pPr defTabSz="93218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8" tIns="46584" rIns="93168" bIns="46584" numCol="1" anchor="t" anchorCtr="0" compatLnSpc="1"/>
          <a:lstStyle>
            <a:lvl1pPr algn="r" defTabSz="93218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2950"/>
            <a:ext cx="495458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05350"/>
            <a:ext cx="5329238" cy="445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8" tIns="46584" rIns="93168" bIns="4658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876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8" tIns="46584" rIns="93168" bIns="46584" numCol="1" anchor="b" anchorCtr="0" compatLnSpc="1"/>
          <a:lstStyle>
            <a:lvl1pPr defTabSz="93218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09113"/>
            <a:ext cx="2887662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8" tIns="46584" rIns="93168" bIns="46584" numCol="1" anchor="b" anchorCtr="0" compatLnSpc="1"/>
          <a:lstStyle>
            <a:lvl1pPr algn="r" defTabSz="932180" eaLnBrk="1" hangingPunct="1"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D65607-50F4-4054-AE08-19A4CF2A9DA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478735-8183-4C1D-B9D4-02571E05428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2950"/>
            <a:ext cx="4954588" cy="3714750"/>
          </a:xfrm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54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54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54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54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54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5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5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5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5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6F6942-70DD-4A71-8A97-50B7A138EDF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7088" y="736600"/>
            <a:ext cx="5010150" cy="3757613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4743450"/>
            <a:ext cx="4903788" cy="4413250"/>
          </a:xfrm>
          <a:noFill/>
        </p:spPr>
        <p:txBody>
          <a:bodyPr/>
          <a:lstStyle/>
          <a:p>
            <a:pPr eaLnBrk="1" hangingPunct="1"/>
            <a:endParaRPr lang="en-GB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log4j.rootCategory=DEBUG, file, </a:t>
            </a:r>
            <a:r>
              <a:rPr lang="en-US" altLang="zh-CN" dirty="0" err="1"/>
              <a:t>stdout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log4j.appender.stdout=org.apache.log4j.ConsoleAppender</a:t>
            </a:r>
            <a:endParaRPr lang="en-US" altLang="zh-CN" dirty="0"/>
          </a:p>
          <a:p>
            <a:r>
              <a:rPr lang="en-US" altLang="zh-CN" dirty="0"/>
              <a:t>log4j.appender.stdout.layout=org.apache.log4j.PatternLayout</a:t>
            </a:r>
            <a:endParaRPr lang="en-US" altLang="zh-CN" dirty="0"/>
          </a:p>
          <a:p>
            <a:r>
              <a:rPr lang="en-US" altLang="zh-CN" dirty="0"/>
              <a:t>log4j.appender.stdout.layout.ConversionPattern=%d-[TS] %p %t %c - %</a:t>
            </a:r>
            <a:r>
              <a:rPr lang="en-US" altLang="zh-CN" dirty="0" err="1"/>
              <a:t>m%n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log4j.appender.file=org.apache.log4j.DailyRollingFileAppender</a:t>
            </a:r>
            <a:endParaRPr lang="en-US" altLang="zh-CN" dirty="0"/>
          </a:p>
          <a:p>
            <a:r>
              <a:rPr lang="en-US" altLang="zh-CN" dirty="0"/>
              <a:t>log4j.appender.file.File=target/test.log</a:t>
            </a:r>
            <a:endParaRPr lang="en-US" altLang="zh-CN" dirty="0"/>
          </a:p>
          <a:p>
            <a:r>
              <a:rPr lang="en-US" altLang="zh-CN" dirty="0"/>
              <a:t>log4j.appender.file.MaxFileSize=5120KB</a:t>
            </a:r>
            <a:endParaRPr lang="en-US" altLang="zh-CN" dirty="0"/>
          </a:p>
          <a:p>
            <a:r>
              <a:rPr lang="en-US" altLang="zh-CN" dirty="0"/>
              <a:t>log4j.appender.file.MaxBackupIndex=10 </a:t>
            </a:r>
            <a:endParaRPr lang="en-US" altLang="zh-CN" dirty="0"/>
          </a:p>
          <a:p>
            <a:r>
              <a:rPr lang="en-US" altLang="zh-CN" dirty="0"/>
              <a:t>log4j.appender.file.layout=org.apache.log4j.PatternLayout</a:t>
            </a:r>
            <a:endParaRPr lang="en-US" altLang="zh-CN" dirty="0"/>
          </a:p>
          <a:p>
            <a:r>
              <a:rPr lang="en-US" altLang="zh-CN" dirty="0"/>
              <a:t>log4j.appender.file.layout.ConversionPattern=%d-[TS] %p %t %c - %</a:t>
            </a:r>
            <a:r>
              <a:rPr lang="en-US" altLang="zh-CN" dirty="0" err="1"/>
              <a:t>m%n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##SPRING</a:t>
            </a:r>
            <a:r>
              <a:rPr lang="zh-CN" altLang="en-US" dirty="0"/>
              <a:t>改为</a:t>
            </a:r>
            <a:r>
              <a:rPr lang="en-US" altLang="zh-CN" dirty="0"/>
              <a:t>WARN</a:t>
            </a:r>
            <a:r>
              <a:rPr lang="zh-CN" altLang="en-US" dirty="0"/>
              <a:t>级别</a:t>
            </a:r>
            <a:endParaRPr lang="zh-CN" altLang="en-US" dirty="0"/>
          </a:p>
          <a:p>
            <a:r>
              <a:rPr lang="en-US" altLang="zh-CN" dirty="0"/>
              <a:t>log4j.logger.org.springframework=DEBUG</a:t>
            </a:r>
            <a:endParaRPr lang="en-US" altLang="zh-CN" dirty="0"/>
          </a:p>
          <a:p>
            <a:r>
              <a:rPr lang="en-US" altLang="zh-CN" dirty="0"/>
              <a:t>log4j.logger.org.mybatis=WARN</a:t>
            </a:r>
            <a:endParaRPr lang="en-US" altLang="zh-CN" dirty="0"/>
          </a:p>
          <a:p>
            <a:r>
              <a:rPr lang="en-US" altLang="zh-CN" dirty="0"/>
              <a:t>log4j.logger.org.apache.velocity=WARN</a:t>
            </a:r>
            <a:endParaRPr lang="en-US" altLang="zh-CN" dirty="0"/>
          </a:p>
          <a:p>
            <a:r>
              <a:rPr lang="en-US" altLang="zh-CN" dirty="0"/>
              <a:t>log4j.logger.org.apache.commons=WARN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##</a:t>
            </a:r>
            <a:r>
              <a:rPr lang="zh-CN" altLang="en-US" dirty="0"/>
              <a:t>显示</a:t>
            </a:r>
            <a:r>
              <a:rPr lang="en-US" altLang="zh-CN" dirty="0"/>
              <a:t>SQL</a:t>
            </a:r>
            <a:r>
              <a:rPr lang="zh-CN" altLang="en-US" dirty="0"/>
              <a:t>语句部分</a:t>
            </a:r>
            <a:r>
              <a:rPr lang="en-US" altLang="zh-CN" dirty="0"/>
              <a:t>,</a:t>
            </a:r>
            <a:r>
              <a:rPr lang="zh-CN" altLang="en-US" dirty="0"/>
              <a:t>生产环境请调整为</a:t>
            </a:r>
            <a:r>
              <a:rPr lang="en-US" altLang="zh-CN" dirty="0"/>
              <a:t>ERROR</a:t>
            </a:r>
            <a:endParaRPr lang="en-US" altLang="zh-CN" dirty="0"/>
          </a:p>
          <a:p>
            <a:r>
              <a:rPr lang="en-US" altLang="zh-CN" dirty="0"/>
              <a:t>log4j.logger.com.mybatis=DEBUG </a:t>
            </a:r>
            <a:endParaRPr lang="en-US" altLang="zh-CN" dirty="0"/>
          </a:p>
          <a:p>
            <a:r>
              <a:rPr lang="en-US" altLang="zh-CN" dirty="0"/>
              <a:t>log4j.logger.com.mybatis.common.jdbc.SimpleDataSource=DEBUG </a:t>
            </a:r>
            <a:endParaRPr lang="en-US" altLang="zh-CN" dirty="0"/>
          </a:p>
          <a:p>
            <a:r>
              <a:rPr lang="en-US" altLang="zh-CN" dirty="0"/>
              <a:t>log4j.logger.com.mybatis.common.jdbc.ScriptRunner=DEBUG </a:t>
            </a:r>
            <a:endParaRPr lang="en-US" altLang="zh-CN" dirty="0"/>
          </a:p>
          <a:p>
            <a:r>
              <a:rPr lang="en-US" altLang="zh-CN" dirty="0"/>
              <a:t>log4j.logger.com.mybatis.sqlmap.engine.impl.SqlMapClientDelegate=DEBUG</a:t>
            </a:r>
            <a:endParaRPr lang="en-US" altLang="zh-CN" dirty="0"/>
          </a:p>
          <a:p>
            <a:r>
              <a:rPr lang="en-US" altLang="zh-CN" dirty="0"/>
              <a:t>log4j.logger.java.sql.Connection=DEBUG</a:t>
            </a:r>
            <a:endParaRPr lang="en-US" altLang="zh-CN" dirty="0"/>
          </a:p>
          <a:p>
            <a:r>
              <a:rPr lang="en-US" altLang="zh-CN" dirty="0"/>
              <a:t>log4j.logger.java.sql.Statement=DEBUG</a:t>
            </a:r>
            <a:endParaRPr lang="en-US" altLang="zh-CN" dirty="0"/>
          </a:p>
          <a:p>
            <a:r>
              <a:rPr lang="en-US" altLang="zh-CN" dirty="0"/>
              <a:t>log4j.logger.java.sql.PreparedStatement=DEBUG</a:t>
            </a:r>
            <a:endParaRPr lang="en-US" altLang="zh-CN" dirty="0"/>
          </a:p>
          <a:p>
            <a:r>
              <a:rPr lang="en-US" altLang="zh-CN" dirty="0"/>
              <a:t>log4j.logger.java.sql.ResultSet=DEBUG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65607-50F4-4054-AE08-19A4CF2A9DA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</a:ln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276999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355381"/>
            <a:ext cx="6153150" cy="383182"/>
          </a:xfrm>
        </p:spPr>
        <p:txBody>
          <a:bodyPr anchor="b">
            <a:sp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6336" y="6548438"/>
            <a:ext cx="290464" cy="196208"/>
          </a:xfrm>
        </p:spPr>
        <p:txBody>
          <a:bodyPr rIns="91440"/>
          <a:lstStyle>
            <a:lvl1pPr>
              <a:defRPr/>
            </a:lvl1pPr>
          </a:lstStyle>
          <a:p>
            <a:pPr>
              <a:defRPr/>
            </a:pPr>
            <a:fld id="{0D4C49DC-854D-4042-8BE1-8BF372E9D656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4A34E-5CC6-48CC-B645-AD118A66E9E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2"/>
            <a:ext cx="2057400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4" y="361952"/>
            <a:ext cx="6021387" cy="591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31E5D-51C8-4E97-B6D3-25CD677DDB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614" y="361952"/>
            <a:ext cx="7107237" cy="474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24290"/>
            <a:ext cx="4038600" cy="2452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24290"/>
            <a:ext cx="4038600" cy="2452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BBAAB-03CF-4486-AF91-51A2743E9E5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361952"/>
            <a:ext cx="7107237" cy="474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2"/>
            <a:ext cx="8229600" cy="505777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DFD0-8028-4DEE-9D45-5B801D063C1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6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</a:ln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6955115" y="6556376"/>
            <a:ext cx="1415773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zh-CN" sz="600">
                <a:solidFill>
                  <a:schemeClr val="bg1"/>
                </a:solidFill>
                <a:ea typeface="宋体" panose="02010600030101010101" pitchFamily="2" charset="-122"/>
              </a:rPr>
              <a:t>Google Confidential and Proprietary</a:t>
            </a:r>
            <a:endParaRPr lang="en-US" altLang="zh-CN" sz="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DC9B-4627-42B0-9149-4555981901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9064" y="3730625"/>
            <a:ext cx="6237287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C4CF7-DD39-4556-A543-87FAE7FDE3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5078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83735"/>
            <a:ext cx="7772400" cy="32316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BD4A4-8E99-4097-9D49-3048199385D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4" y="3730625"/>
            <a:ext cx="3041650" cy="1661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4" y="3730625"/>
            <a:ext cx="3043237" cy="1661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F291-2F79-4DE6-BA15-D2F5533FB8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4457"/>
            <a:ext cx="8229600" cy="38318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5544"/>
            <a:ext cx="4040188" cy="369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11772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05544"/>
            <a:ext cx="4041775" cy="369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11772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4BF85-65D6-471C-A93A-553D26F1C80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0FBB4-8FBA-453B-B950-C8B565F9073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7EF34-63A8-4549-9861-7DFD3C117A0C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A7879-F6E7-49E5-B06E-EF82C2DB6BB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35018"/>
            <a:ext cx="3008313" cy="300082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15234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5C8F1-F71D-4B61-80F5-5DE4B477AFA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67256"/>
            <a:ext cx="5486400" cy="300082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616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4BB3D-C4B9-490F-964D-04188F91942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08249" y="3730625"/>
            <a:ext cx="16804600" cy="336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DF81E-8F9D-438A-9AED-7B5A492A12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40"/>
            <a:ext cx="2220608" cy="80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894931" y="3259140"/>
            <a:ext cx="11079956" cy="80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D624F-AB4D-4FCA-A34C-4129335F4D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AA222-509C-4434-BABB-E246237DB9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5057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5057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B42BA-80F6-4885-85EB-B8881E2841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84F6-E0F8-434C-9D96-E60B476E79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93668-A00C-435E-95F7-152311B983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AA697-016F-4C8E-9FF2-6D6ED1F3745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13333-24A8-4CE7-881E-4EAE6B7E7E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F7357-EF37-4899-AA61-BC77CEEE65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microsoft.com/office/2007/relationships/hdphoto" Target="../media/image4.wdp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5057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4" y="361952"/>
            <a:ext cx="7107237" cy="474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319419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8670" y="6548438"/>
            <a:ext cx="198131" cy="19620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91440" tIns="45720" rIns="0" bIns="45720" numCol="1" anchor="t" anchorCtr="0" compatLnSpc="1">
            <a:spAutoFit/>
          </a:bodyPr>
          <a:lstStyle>
            <a:lvl1pPr algn="r" eaLnBrk="1" hangingPunct="1">
              <a:spcBef>
                <a:spcPct val="0"/>
              </a:spcBef>
              <a:defRPr sz="675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D6D87C-3C17-492D-8C9E-364FF2607EED}" type="slidenum">
              <a:rPr lang="zh-CN" altLang="en-US"/>
            </a:fld>
            <a:endParaRPr lang="en-US" altLang="zh-CN"/>
          </a:p>
        </p:txBody>
      </p:sp>
      <p:sp>
        <p:nvSpPr>
          <p:cNvPr id="1030" name="Text Box 70"/>
          <p:cNvSpPr txBox="1">
            <a:spLocks noChangeArrowheads="1"/>
          </p:cNvSpPr>
          <p:nvPr userDrawn="1"/>
        </p:nvSpPr>
        <p:spPr bwMode="auto">
          <a:xfrm>
            <a:off x="6374747" y="6556376"/>
            <a:ext cx="1938992" cy="276999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郑州兴唐信息技术有限公司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72"/>
          <p:cNvSpPr>
            <a:spLocks noChangeShapeType="1"/>
          </p:cNvSpPr>
          <p:nvPr userDrawn="1"/>
        </p:nvSpPr>
        <p:spPr bwMode="auto">
          <a:xfrm>
            <a:off x="457201" y="849313"/>
            <a:ext cx="823436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zh-CN" altLang="en-US" sz="900" dirty="0"/>
          </a:p>
        </p:txBody>
      </p:sp>
      <p:sp>
        <p:nvSpPr>
          <p:cNvPr id="1032" name="Line 73"/>
          <p:cNvSpPr>
            <a:spLocks noChangeShapeType="1"/>
          </p:cNvSpPr>
          <p:nvPr userDrawn="1"/>
        </p:nvSpPr>
        <p:spPr bwMode="auto">
          <a:xfrm>
            <a:off x="457201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</a:ln>
        </p:spPr>
        <p:txBody>
          <a:bodyPr wrap="none" anchor="ctr">
            <a:spAutoFit/>
          </a:bodyPr>
          <a:lstStyle/>
          <a:p>
            <a:endParaRPr lang="zh-CN" altLang="en-US" sz="900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20" y="39942"/>
            <a:ext cx="1118680" cy="11186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10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172720" indent="-17145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 sz="2100">
          <a:solidFill>
            <a:schemeClr val="tx1"/>
          </a:solidFill>
          <a:latin typeface="+mn-lt"/>
          <a:cs typeface="+mn-cs"/>
        </a:defRPr>
      </a:lvl2pPr>
      <a:lvl3pPr marL="515620" indent="-17018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812165" indent="-12636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050">
          <a:solidFill>
            <a:schemeClr val="tx1"/>
          </a:solidFill>
          <a:latin typeface="+mn-lt"/>
          <a:cs typeface="+mn-cs"/>
        </a:defRPr>
      </a:lvl4pPr>
      <a:lvl5pPr marL="1118235" indent="-1333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5pPr>
      <a:lvl6pPr marL="1461135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6pPr>
      <a:lvl7pPr marL="1804035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7pPr>
      <a:lvl8pPr marL="2146935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8pPr>
      <a:lvl9pPr marL="2489835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 userDrawn="1"/>
        </p:nvSpPr>
        <p:spPr bwMode="auto">
          <a:xfrm>
            <a:off x="4479636" y="3313584"/>
            <a:ext cx="184731" cy="230832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zh-CN" sz="900">
              <a:ea typeface="宋体" panose="02010600030101010101" pitchFamily="2" charset="-122"/>
            </a:endParaRPr>
          </a:p>
        </p:txBody>
      </p:sp>
      <p:pic>
        <p:nvPicPr>
          <p:cNvPr id="5123" name="Picture 11" descr="logo_white_18percent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r="6715" b="23799"/>
          <a:stretch>
            <a:fillRect/>
          </a:stretch>
        </p:blipFill>
        <p:spPr bwMode="auto">
          <a:xfrm>
            <a:off x="0" y="4303715"/>
            <a:ext cx="9144000" cy="2554287"/>
          </a:xfrm>
          <a:prstGeom prst="rect">
            <a:avLst/>
          </a:prstGeom>
          <a:noFill/>
          <a:ln>
            <a:noFill/>
          </a:ln>
        </p:spPr>
      </p:pic>
      <p:sp>
        <p:nvSpPr>
          <p:cNvPr id="5124" name="Line 4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</a:ln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4" y="3352206"/>
            <a:ext cx="6237287" cy="3831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4" y="3730625"/>
            <a:ext cx="6237287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127" name="Text Box 7"/>
          <p:cNvSpPr txBox="1">
            <a:spLocks noChangeArrowheads="1"/>
          </p:cNvSpPr>
          <p:nvPr userDrawn="1"/>
        </p:nvSpPr>
        <p:spPr bwMode="auto">
          <a:xfrm>
            <a:off x="6955115" y="6556376"/>
            <a:ext cx="1415773" cy="18466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zh-CN" sz="600">
                <a:solidFill>
                  <a:schemeClr val="bg1"/>
                </a:solidFill>
                <a:ea typeface="宋体" panose="02010600030101010101" pitchFamily="2" charset="-122"/>
              </a:rPr>
              <a:t>Google Confidential and Proprietary</a:t>
            </a:r>
            <a:endParaRPr lang="en-US" altLang="zh-CN" sz="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067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6336" y="6548438"/>
            <a:ext cx="290464" cy="19620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>
            <a:spAutoFit/>
          </a:bodyPr>
          <a:lstStyle>
            <a:lvl1pPr algn="r" eaLnBrk="1" hangingPunct="1">
              <a:spcBef>
                <a:spcPct val="0"/>
              </a:spcBef>
              <a:defRPr sz="675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DB558E-EF8C-4F39-9C72-9E51DD9B3914}" type="slidenum">
              <a:rPr lang="zh-CN" altLang="en-US"/>
            </a:fld>
            <a:endParaRPr lang="en-US" altLang="zh-CN"/>
          </a:p>
        </p:txBody>
      </p:sp>
      <p:pic>
        <p:nvPicPr>
          <p:cNvPr id="9" name="图片 1"/>
          <p:cNvPicPr>
            <a:picLocks noChangeAspect="1"/>
          </p:cNvPicPr>
          <p:nvPr userDrawn="1"/>
        </p:nvPicPr>
        <p:blipFill>
          <a:blip r:embed="rId13">
            <a:alphaModFix amt="26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41" y="946673"/>
            <a:ext cx="5595159" cy="55951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342900" algn="ctr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bg2"/>
          </a:solidFill>
          <a:latin typeface="+mn-lt"/>
        </a:defRPr>
      </a:lvl2pPr>
      <a:lvl3pPr marL="685800" algn="ctr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chemeClr val="bg2"/>
          </a:solidFill>
          <a:latin typeface="+mn-lt"/>
        </a:defRPr>
      </a:lvl3pPr>
      <a:lvl4pPr marL="1028700" algn="ctr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bg2"/>
          </a:solidFill>
          <a:latin typeface="+mn-lt"/>
        </a:defRPr>
      </a:lvl4pPr>
      <a:lvl5pPr marL="1371600" algn="ctr" rtl="0" eaLnBrk="0" fontAlgn="base" hangingPunct="0">
        <a:spcBef>
          <a:spcPct val="0"/>
        </a:spcBef>
        <a:spcAft>
          <a:spcPct val="0"/>
        </a:spcAft>
        <a:buChar char="»"/>
        <a:defRPr sz="1800">
          <a:solidFill>
            <a:schemeClr val="bg2"/>
          </a:solidFill>
          <a:latin typeface="+mn-lt"/>
        </a:defRPr>
      </a:lvl5pPr>
      <a:lvl6pPr marL="17145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6pPr>
      <a:lvl7pPr marL="20574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7pPr>
      <a:lvl8pPr marL="24003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8pPr>
      <a:lvl9pPr marL="27432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25344" y="5768579"/>
            <a:ext cx="232756" cy="196208"/>
          </a:xfrm>
          <a:noFill/>
        </p:spPr>
        <p:txBody>
          <a:bodyPr/>
          <a:lstStyle>
            <a:lvl1pPr>
              <a:spcBef>
                <a:spcPct val="10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530" indent="-214630">
              <a:spcBef>
                <a:spcPct val="50000"/>
              </a:spcBef>
              <a:buClr>
                <a:schemeClr val="bg2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4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5000"/>
              </a:spcBef>
              <a:buClr>
                <a:schemeClr val="bg2"/>
              </a:buClr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18684-FE58-47DE-BF42-D6DEB3E6583C}" type="slidenum">
              <a:rPr lang="zh-CN" altLang="en-US" sz="675">
                <a:solidFill>
                  <a:schemeClr val="tx2"/>
                </a:solidFill>
              </a:rPr>
            </a:fld>
            <a:endParaRPr lang="en-US" altLang="zh-CN" sz="675">
              <a:solidFill>
                <a:schemeClr val="tx2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556879" y="4900362"/>
          <a:ext cx="2087562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" r:id="rId1" imgW="1981200" imgH="1466850" progId="Paint.Picture">
                  <p:embed/>
                </p:oleObj>
              </mc:Choice>
              <mc:Fallback>
                <p:oleObj name="" r:id="rId1" imgW="1981200" imgH="1466850" progId="Paint.Picture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79" y="4900362"/>
                        <a:ext cx="2087562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54" y="1811063"/>
            <a:ext cx="26289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25344" y="5768579"/>
            <a:ext cx="232756" cy="196208"/>
          </a:xfrm>
          <a:noFill/>
        </p:spPr>
        <p:txBody>
          <a:bodyPr/>
          <a:lstStyle>
            <a:lvl1pPr>
              <a:spcBef>
                <a:spcPct val="10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530" indent="-214630">
              <a:spcBef>
                <a:spcPct val="50000"/>
              </a:spcBef>
              <a:buClr>
                <a:schemeClr val="bg2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4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5000"/>
              </a:spcBef>
              <a:buClr>
                <a:schemeClr val="bg2"/>
              </a:buClr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67D0B-3C0D-44CC-BF21-3B57DB064D09}" type="slidenum">
              <a:rPr lang="zh-CN" altLang="en-US" sz="675">
                <a:solidFill>
                  <a:schemeClr val="tx2"/>
                </a:solidFill>
              </a:rPr>
            </a:fld>
            <a:endParaRPr lang="en-US" altLang="zh-CN" sz="675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9926" y="3182839"/>
            <a:ext cx="2741695" cy="461665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Log4j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简介</a:t>
            </a:r>
            <a:endParaRPr lang="en-GB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Log4j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的一个开放源代码项目</a:t>
            </a:r>
            <a:endParaRPr lang="zh-CN" altLang="en-US" dirty="0"/>
          </a:p>
          <a:p>
            <a:r>
              <a:rPr lang="zh-CN" altLang="en-US" dirty="0"/>
              <a:t>将日志信息输出到控制台、文件等地方</a:t>
            </a:r>
            <a:endParaRPr lang="zh-CN" altLang="en-US" dirty="0"/>
          </a:p>
          <a:p>
            <a:r>
              <a:rPr lang="zh-CN" altLang="en-US" dirty="0"/>
              <a:t>控制日志输出格式</a:t>
            </a:r>
            <a:endParaRPr lang="zh-CN" altLang="en-US" dirty="0"/>
          </a:p>
          <a:p>
            <a:r>
              <a:rPr lang="zh-CN" altLang="en-US" dirty="0"/>
              <a:t>控制日志输出格式</a:t>
            </a:r>
            <a:endParaRPr lang="zh-CN" altLang="en-US" dirty="0"/>
          </a:p>
          <a:p>
            <a:r>
              <a:rPr lang="zh-CN" altLang="en-US" dirty="0"/>
              <a:t>调试</a:t>
            </a:r>
            <a:r>
              <a:rPr lang="en-US" altLang="zh-CN" dirty="0"/>
              <a:t>java</a:t>
            </a:r>
            <a:r>
              <a:rPr lang="zh-CN" altLang="en-US" dirty="0"/>
              <a:t>代码更清晰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  </a:t>
            </a:r>
            <a:r>
              <a:rPr lang="zh-CN" altLang="en-US" dirty="0"/>
              <a:t>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Jar </a:t>
            </a:r>
            <a:r>
              <a:rPr lang="zh-CN" altLang="en-US" dirty="0"/>
              <a:t>包：</a:t>
            </a:r>
            <a:r>
              <a:rPr lang="en-US" altLang="zh-CN" dirty="0"/>
              <a:t>log4j-1.2.17.jar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配置文件，通常将</a:t>
            </a:r>
            <a:r>
              <a:rPr lang="en-US" altLang="zh-CN" dirty="0"/>
              <a:t>log4j.properties</a:t>
            </a:r>
            <a:r>
              <a:rPr lang="zh-CN" altLang="en-US" dirty="0"/>
              <a:t>放置到</a:t>
            </a:r>
            <a:r>
              <a:rPr lang="en-US" altLang="zh-CN" dirty="0" err="1"/>
              <a:t>src</a:t>
            </a:r>
            <a:r>
              <a:rPr lang="zh-CN" altLang="en-US" dirty="0"/>
              <a:t>目录下，</a:t>
            </a:r>
            <a:r>
              <a:rPr lang="en-US" altLang="zh-CN" dirty="0"/>
              <a:t> log4j.properties</a:t>
            </a:r>
            <a:r>
              <a:rPr lang="zh-CN" altLang="en-US" dirty="0"/>
              <a:t>代码样式如下：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  </a:t>
            </a:r>
            <a:r>
              <a:rPr lang="zh-CN" altLang="en-US" dirty="0"/>
              <a:t>实战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988" y="2417141"/>
            <a:ext cx="59150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Logger(</a:t>
            </a:r>
            <a:r>
              <a:rPr lang="zh-CN" altLang="en-US" dirty="0"/>
              <a:t>日志类别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DEBUG</a:t>
            </a:r>
            <a:r>
              <a:rPr lang="zh-CN" altLang="en-US" dirty="0"/>
              <a:t>、</a:t>
            </a:r>
            <a:r>
              <a:rPr lang="en-US" altLang="zh-CN" dirty="0"/>
              <a:t>INFO</a:t>
            </a:r>
            <a:r>
              <a:rPr lang="zh-CN" altLang="en-US" dirty="0"/>
              <a:t>、</a:t>
            </a:r>
            <a:r>
              <a:rPr lang="en-US" altLang="zh-CN" dirty="0"/>
              <a:t>WARN</a:t>
            </a:r>
            <a:r>
              <a:rPr lang="zh-CN" altLang="en-US" dirty="0"/>
              <a:t>、</a:t>
            </a:r>
            <a:r>
              <a:rPr lang="en-US" altLang="zh-CN" dirty="0"/>
              <a:t>ERROR </a:t>
            </a:r>
            <a:r>
              <a:rPr lang="zh-CN" altLang="en-US" dirty="0"/>
              <a:t>、</a:t>
            </a:r>
            <a:r>
              <a:rPr lang="en-US" altLang="zh-CN" dirty="0"/>
              <a:t>FATAL</a:t>
            </a:r>
            <a:endParaRPr lang="en-US" altLang="zh-CN" dirty="0"/>
          </a:p>
          <a:p>
            <a:r>
              <a:rPr lang="en-US" altLang="zh-CN" dirty="0" err="1"/>
              <a:t>Appender</a:t>
            </a:r>
            <a:r>
              <a:rPr lang="en-US" altLang="zh-CN" dirty="0"/>
              <a:t>(</a:t>
            </a:r>
            <a:r>
              <a:rPr lang="zh-CN" altLang="en-US" dirty="0"/>
              <a:t>日志输出目的地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Layout(</a:t>
            </a:r>
            <a:r>
              <a:rPr lang="zh-CN" altLang="en-US" dirty="0"/>
              <a:t>格式化输出日志信息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  </a:t>
            </a:r>
            <a:r>
              <a:rPr lang="zh-CN" altLang="en-US" dirty="0"/>
              <a:t>三大组件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/>
              <a:t>log4j.rootLogger = [ level ] , appenderName, appenderName, </a:t>
            </a:r>
            <a:r>
              <a:rPr lang="en-US" altLang="zh-CN" dirty="0"/>
              <a:t>…</a:t>
            </a:r>
            <a:endParaRPr lang="en-US" altLang="zh-CN" dirty="0"/>
          </a:p>
          <a:p>
            <a:pPr lvl="2"/>
            <a:r>
              <a:rPr lang="en-US" altLang="zh-CN" dirty="0"/>
              <a:t>level </a:t>
            </a:r>
            <a:r>
              <a:rPr lang="zh-CN" altLang="en-US" dirty="0"/>
              <a:t>是日志记录的优先级：</a:t>
            </a:r>
            <a:r>
              <a:rPr lang="en-US" altLang="zh-CN" dirty="0"/>
              <a:t>ERROR</a:t>
            </a:r>
            <a:r>
              <a:rPr lang="zh-CN" altLang="en-US" dirty="0"/>
              <a:t>、</a:t>
            </a:r>
            <a:r>
              <a:rPr lang="en-US" altLang="zh-CN" dirty="0"/>
              <a:t>WARN</a:t>
            </a:r>
            <a:r>
              <a:rPr lang="zh-CN" altLang="en-US" dirty="0"/>
              <a:t>、</a:t>
            </a:r>
            <a:r>
              <a:rPr lang="en-US" altLang="zh-CN" dirty="0"/>
              <a:t>INFO</a:t>
            </a:r>
            <a:r>
              <a:rPr lang="zh-CN" altLang="en-US" dirty="0"/>
              <a:t>、</a:t>
            </a:r>
            <a:r>
              <a:rPr lang="en-US" altLang="zh-CN" dirty="0"/>
              <a:t>DEBUG </a:t>
            </a:r>
            <a:r>
              <a:rPr lang="zh-CN" altLang="en-US" dirty="0"/>
              <a:t>（由高到低）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  </a:t>
            </a:r>
            <a:r>
              <a:rPr lang="zh-CN" altLang="en-US" dirty="0"/>
              <a:t>配置属性 </a:t>
            </a:r>
            <a:r>
              <a:rPr lang="en-US" altLang="zh-CN" dirty="0"/>
              <a:t>Logger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/>
              <a:t>log4j.appender.appenderName = 属性值</a:t>
            </a:r>
            <a:endParaRPr lang="en-US" altLang="zh-CN" sz="1400" dirty="0"/>
          </a:p>
          <a:p>
            <a:pPr lvl="2"/>
            <a:r>
              <a:rPr lang="nl-NL" altLang="zh-CN" dirty="0"/>
              <a:t>org.apache.log4j.ConsoleAppender</a:t>
            </a:r>
            <a:r>
              <a:rPr lang="zh-CN" altLang="nl-NL" dirty="0"/>
              <a:t>（</a:t>
            </a:r>
            <a:r>
              <a:rPr lang="zh-CN" altLang="en-US" dirty="0"/>
              <a:t>控制台）</a:t>
            </a:r>
            <a:endParaRPr lang="zh-CN" altLang="en-US" dirty="0"/>
          </a:p>
          <a:p>
            <a:pPr lvl="2"/>
            <a:r>
              <a:rPr lang="nl-NL" altLang="zh-CN" dirty="0"/>
              <a:t>org.apache.log4j.FileAppender</a:t>
            </a:r>
            <a:r>
              <a:rPr lang="zh-CN" altLang="nl-NL" dirty="0"/>
              <a:t>（</a:t>
            </a:r>
            <a:r>
              <a:rPr lang="zh-CN" altLang="en-US" dirty="0"/>
              <a:t>文件）</a:t>
            </a:r>
            <a:endParaRPr lang="zh-CN" altLang="en-US" dirty="0"/>
          </a:p>
          <a:p>
            <a:pPr lvl="2"/>
            <a:r>
              <a:rPr lang="nl-NL" altLang="zh-CN" dirty="0"/>
              <a:t>org.apache.log4j.DailyRollingFileAppender</a:t>
            </a:r>
            <a:r>
              <a:rPr lang="zh-CN" altLang="nl-NL" dirty="0"/>
              <a:t>（</a:t>
            </a:r>
            <a:r>
              <a:rPr lang="zh-CN" altLang="en-US" dirty="0"/>
              <a:t>每天产生一个日志文件）</a:t>
            </a:r>
            <a:endParaRPr lang="zh-CN" altLang="en-US" dirty="0"/>
          </a:p>
          <a:p>
            <a:pPr lvl="2"/>
            <a:r>
              <a:rPr lang="nl-NL" altLang="zh-CN" dirty="0"/>
              <a:t>org.apache.log4j.RollingFileAppender</a:t>
            </a:r>
            <a:r>
              <a:rPr lang="zh-CN" altLang="nl-NL" dirty="0"/>
              <a:t>（</a:t>
            </a:r>
            <a:r>
              <a:rPr lang="zh-CN" altLang="en-US" dirty="0"/>
              <a:t>文件大小到达指定尺寸的时候产生一个新的文件）</a:t>
            </a:r>
            <a:endParaRPr lang="zh-CN" altLang="en-US" dirty="0"/>
          </a:p>
          <a:p>
            <a:pPr lvl="2"/>
            <a:r>
              <a:rPr lang="nl-NL" altLang="zh-CN" dirty="0"/>
              <a:t>org.apache.log4j.WriterAppender</a:t>
            </a:r>
            <a:r>
              <a:rPr lang="zh-CN" altLang="nl-NL" dirty="0"/>
              <a:t>（</a:t>
            </a:r>
            <a:r>
              <a:rPr lang="zh-CN" altLang="en-US" dirty="0"/>
              <a:t>将日志信息以流格式发送到任意指定的地方）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1600" dirty="0"/>
              <a:t>log4j.appender.appenderName.option1 = value</a:t>
            </a:r>
            <a:endParaRPr lang="en-US" altLang="zh-CN" sz="1600" dirty="0"/>
          </a:p>
          <a:p>
            <a:pPr lvl="2"/>
            <a:r>
              <a:rPr lang="zh-CN" altLang="en-US" dirty="0"/>
              <a:t>Threshold、ImmediateFlush、Append、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File、DatePattern</a:t>
            </a:r>
            <a:r>
              <a:rPr lang="zh-CN" altLang="en-US" dirty="0"/>
              <a:t>、MaxFileSize、MaxBackupIndex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  </a:t>
            </a:r>
            <a:r>
              <a:rPr lang="zh-CN" altLang="en-US" dirty="0"/>
              <a:t>配置属性 </a:t>
            </a:r>
            <a:r>
              <a:rPr lang="en-US" altLang="zh-CN" dirty="0" err="1"/>
              <a:t>Appender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log4j.appender.appenderName.layout = </a:t>
            </a:r>
            <a:r>
              <a:rPr lang="zh-CN" altLang="en-US" dirty="0"/>
              <a:t>属性值</a:t>
            </a:r>
            <a:endParaRPr lang="en-US" altLang="zh-CN" dirty="0"/>
          </a:p>
          <a:p>
            <a:pPr lvl="2"/>
            <a:r>
              <a:rPr lang="en-US" altLang="zh-CN" dirty="0"/>
              <a:t>org.apache.log4j.HTMLLayout</a:t>
            </a:r>
            <a:r>
              <a:rPr lang="zh-CN" altLang="en-US" dirty="0"/>
              <a:t>（以</a:t>
            </a:r>
            <a:r>
              <a:rPr lang="en-US" altLang="zh-CN" dirty="0"/>
              <a:t>HTML</a:t>
            </a:r>
            <a:r>
              <a:rPr lang="zh-CN" altLang="en-US" dirty="0"/>
              <a:t>表格形式布局），</a:t>
            </a:r>
            <a:endParaRPr lang="zh-CN" altLang="en-US" dirty="0"/>
          </a:p>
          <a:p>
            <a:pPr lvl="2"/>
            <a:r>
              <a:rPr lang="en-US" altLang="zh-CN" dirty="0"/>
              <a:t>org.apache.log4j.PatternLayout</a:t>
            </a:r>
            <a:r>
              <a:rPr lang="zh-CN" altLang="en-US" dirty="0"/>
              <a:t>（可以灵活地指定布局模式），</a:t>
            </a:r>
            <a:endParaRPr lang="zh-CN" altLang="en-US" dirty="0"/>
          </a:p>
          <a:p>
            <a:pPr lvl="2"/>
            <a:r>
              <a:rPr lang="en-US" altLang="zh-CN" dirty="0"/>
              <a:t>org.apache.log4j.SimpleLayout</a:t>
            </a:r>
            <a:r>
              <a:rPr lang="zh-CN" altLang="en-US" dirty="0"/>
              <a:t>（包含日志信息的级别和信息字符串），</a:t>
            </a:r>
            <a:endParaRPr lang="zh-CN" altLang="en-US" dirty="0"/>
          </a:p>
          <a:p>
            <a:pPr lvl="2"/>
            <a:r>
              <a:rPr lang="en-US" altLang="zh-CN" dirty="0"/>
              <a:t>org.apache.log4j.TTCCLayout</a:t>
            </a:r>
            <a:r>
              <a:rPr lang="zh-CN" altLang="en-US" dirty="0"/>
              <a:t>（包含日志产生的时间、线程、类别等等信息）</a:t>
            </a:r>
            <a:endParaRPr lang="zh-CN" altLang="en-US" dirty="0"/>
          </a:p>
          <a:p>
            <a:r>
              <a:rPr lang="en-US" altLang="zh-CN" dirty="0"/>
              <a:t>log4j.appender.appenderName.layout.option1 = value1</a:t>
            </a:r>
            <a:endParaRPr lang="en-US" altLang="zh-CN" dirty="0"/>
          </a:p>
          <a:p>
            <a:pPr lvl="2"/>
            <a:r>
              <a:rPr lang="en-US" altLang="zh-CN" dirty="0" err="1"/>
              <a:t>ConversionPattern</a:t>
            </a:r>
            <a:r>
              <a:rPr lang="en-US" altLang="zh-CN" dirty="0"/>
              <a:t> </a:t>
            </a:r>
            <a:r>
              <a:rPr lang="zh-CN" altLang="en-US" dirty="0"/>
              <a:t>（举例：</a:t>
            </a:r>
            <a:r>
              <a:rPr lang="fr-FR" altLang="zh-CN" dirty="0"/>
              <a:t>%d-[ZZXTIT] %p %t %c - %m%n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  </a:t>
            </a:r>
            <a:r>
              <a:rPr lang="zh-CN" altLang="en-US" dirty="0"/>
              <a:t>配置属性 </a:t>
            </a:r>
            <a:r>
              <a:rPr lang="en-US" altLang="zh-CN" dirty="0"/>
              <a:t>Layout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/>
              <a:t>%p: </a:t>
            </a:r>
            <a:r>
              <a:rPr lang="zh-CN" altLang="en-US" sz="1200" dirty="0"/>
              <a:t>输出日志信息优先级，即</a:t>
            </a:r>
            <a:r>
              <a:rPr lang="en-US" altLang="zh-CN" sz="1200" dirty="0"/>
              <a:t>DEBUG</a:t>
            </a:r>
            <a:r>
              <a:rPr lang="zh-CN" altLang="en-US" sz="1200" dirty="0"/>
              <a:t>，</a:t>
            </a:r>
            <a:r>
              <a:rPr lang="en-US" altLang="zh-CN" sz="1200" dirty="0"/>
              <a:t>INFO</a:t>
            </a:r>
            <a:r>
              <a:rPr lang="zh-CN" altLang="en-US" sz="1200" dirty="0"/>
              <a:t>，</a:t>
            </a:r>
            <a:r>
              <a:rPr lang="en-US" altLang="zh-CN" sz="1200" dirty="0"/>
              <a:t>WARN</a:t>
            </a:r>
            <a:r>
              <a:rPr lang="zh-CN" altLang="en-US" sz="1200" dirty="0"/>
              <a:t>，</a:t>
            </a:r>
            <a:r>
              <a:rPr lang="en-US" altLang="zh-CN" sz="1200" dirty="0"/>
              <a:t>ERROR</a:t>
            </a:r>
            <a:r>
              <a:rPr lang="zh-CN" altLang="en-US" sz="1200" dirty="0"/>
              <a:t>，</a:t>
            </a:r>
            <a:r>
              <a:rPr lang="en-US" altLang="zh-CN" sz="1200" dirty="0"/>
              <a:t>FATAL</a:t>
            </a:r>
            <a:endParaRPr lang="en-US" altLang="zh-CN" sz="1200" dirty="0"/>
          </a:p>
          <a:p>
            <a:r>
              <a:rPr lang="en-US" altLang="zh-CN" sz="1200" dirty="0"/>
              <a:t>%d: </a:t>
            </a:r>
            <a:r>
              <a:rPr lang="zh-CN" altLang="en-US" sz="1200" dirty="0"/>
              <a:t>输出日志时间点的日期或时间，默认格式为</a:t>
            </a:r>
            <a:r>
              <a:rPr lang="en-US" altLang="zh-CN" sz="1200" dirty="0"/>
              <a:t>ISO8601</a:t>
            </a:r>
            <a:r>
              <a:rPr lang="zh-CN" altLang="en-US" sz="1200" dirty="0"/>
              <a:t>，也可以在其后指定格式，比如：</a:t>
            </a:r>
            <a:r>
              <a:rPr lang="en-US" altLang="zh-CN" sz="1200" dirty="0"/>
              <a:t>%d{</a:t>
            </a:r>
            <a:r>
              <a:rPr lang="en-US" altLang="zh-CN" sz="1200" dirty="0" err="1"/>
              <a:t>yyy</a:t>
            </a:r>
            <a:r>
              <a:rPr lang="en-US" altLang="zh-CN" sz="1200" dirty="0"/>
              <a:t> MMM </a:t>
            </a:r>
            <a:r>
              <a:rPr lang="en-US" altLang="zh-CN" sz="1200" dirty="0" err="1"/>
              <a:t>dd</a:t>
            </a:r>
            <a:r>
              <a:rPr lang="en-US" altLang="zh-CN" sz="1200" dirty="0"/>
              <a:t> </a:t>
            </a:r>
            <a:r>
              <a:rPr lang="en-US" altLang="zh-CN" sz="1200" dirty="0" err="1"/>
              <a:t>HH:mm:ss,SSS</a:t>
            </a:r>
            <a:r>
              <a:rPr lang="en-US" altLang="zh-CN" sz="1200" dirty="0"/>
              <a:t>}</a:t>
            </a:r>
            <a:r>
              <a:rPr lang="zh-CN" altLang="en-US" sz="1200" dirty="0"/>
              <a:t>，输出类似：</a:t>
            </a:r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10</a:t>
            </a:r>
            <a:r>
              <a:rPr lang="zh-CN" altLang="en-US" sz="1200" dirty="0"/>
              <a:t>月</a:t>
            </a:r>
            <a:r>
              <a:rPr lang="en-US" altLang="zh-CN" sz="1200" dirty="0"/>
              <a:t>18</a:t>
            </a:r>
            <a:r>
              <a:rPr lang="zh-CN" altLang="en-US" sz="1200" dirty="0"/>
              <a:t>日 </a:t>
            </a:r>
            <a:r>
              <a:rPr lang="en-US" altLang="zh-CN" sz="1200" dirty="0"/>
              <a:t>22</a:t>
            </a:r>
            <a:r>
              <a:rPr lang="zh-CN" altLang="en-US" sz="1200" dirty="0"/>
              <a:t>：</a:t>
            </a:r>
            <a:r>
              <a:rPr lang="en-US" altLang="zh-CN" sz="1200" dirty="0"/>
              <a:t>10</a:t>
            </a:r>
            <a:r>
              <a:rPr lang="zh-CN" altLang="en-US" sz="1200" dirty="0"/>
              <a:t>：</a:t>
            </a:r>
            <a:r>
              <a:rPr lang="en-US" altLang="zh-CN" sz="1200" dirty="0"/>
              <a:t>28</a:t>
            </a:r>
            <a:r>
              <a:rPr lang="zh-CN" altLang="en-US" sz="1200" dirty="0"/>
              <a:t>，</a:t>
            </a:r>
            <a:r>
              <a:rPr lang="en-US" altLang="zh-CN" sz="1200" dirty="0"/>
              <a:t>921</a:t>
            </a:r>
            <a:endParaRPr lang="en-US" altLang="zh-CN" sz="1200" dirty="0"/>
          </a:p>
          <a:p>
            <a:r>
              <a:rPr lang="en-US" altLang="zh-CN" sz="1200" dirty="0"/>
              <a:t>%r: </a:t>
            </a:r>
            <a:r>
              <a:rPr lang="zh-CN" altLang="en-US" sz="1200" dirty="0"/>
              <a:t>输出自应用启动到输出该</a:t>
            </a:r>
            <a:r>
              <a:rPr lang="en-US" altLang="zh-CN" sz="1200" dirty="0"/>
              <a:t>log</a:t>
            </a:r>
            <a:r>
              <a:rPr lang="zh-CN" altLang="en-US" sz="1200" dirty="0"/>
              <a:t>信息耗费的毫秒数</a:t>
            </a:r>
            <a:endParaRPr lang="zh-CN" altLang="en-US" sz="1200" dirty="0"/>
          </a:p>
          <a:p>
            <a:r>
              <a:rPr lang="en-US" altLang="zh-CN" sz="1200" dirty="0"/>
              <a:t>%c: </a:t>
            </a:r>
            <a:r>
              <a:rPr lang="zh-CN" altLang="en-US" sz="1200" dirty="0"/>
              <a:t>输出日志信息所属的类目，通常就是所在类的全名</a:t>
            </a:r>
            <a:endParaRPr lang="zh-CN" altLang="en-US" sz="1200" dirty="0"/>
          </a:p>
          <a:p>
            <a:r>
              <a:rPr lang="en-US" altLang="zh-CN" sz="1200" dirty="0"/>
              <a:t>%t: </a:t>
            </a:r>
            <a:r>
              <a:rPr lang="zh-CN" altLang="en-US" sz="1200" dirty="0"/>
              <a:t>输出产生该日志事件的线程名</a:t>
            </a:r>
            <a:endParaRPr lang="zh-CN" altLang="en-US" sz="1200" dirty="0"/>
          </a:p>
          <a:p>
            <a:r>
              <a:rPr lang="en-US" altLang="zh-CN" sz="1200" dirty="0"/>
              <a:t>%l: </a:t>
            </a:r>
            <a:r>
              <a:rPr lang="zh-CN" altLang="en-US" sz="1200" dirty="0"/>
              <a:t>输出日志事件的发生位置，相当于</a:t>
            </a:r>
            <a:r>
              <a:rPr lang="en-US" altLang="zh-CN" sz="1200" dirty="0"/>
              <a:t>%C.%M(%F:%L)</a:t>
            </a:r>
            <a:r>
              <a:rPr lang="zh-CN" altLang="en-US" sz="1200" dirty="0"/>
              <a:t>的组合</a:t>
            </a:r>
            <a:r>
              <a:rPr lang="en-US" altLang="zh-CN" sz="1200" dirty="0"/>
              <a:t>,</a:t>
            </a:r>
            <a:r>
              <a:rPr lang="zh-CN" altLang="en-US" sz="1200" dirty="0"/>
              <a:t>包括类目名、发生的线程，以及在代码中的行数。举例：</a:t>
            </a:r>
            <a:r>
              <a:rPr lang="en-US" altLang="zh-CN" sz="1200" dirty="0"/>
              <a:t>Testlog4.main(TestLog4.java:10)</a:t>
            </a:r>
            <a:endParaRPr lang="en-US" altLang="zh-CN" sz="1200" dirty="0"/>
          </a:p>
          <a:p>
            <a:r>
              <a:rPr lang="en-US" altLang="zh-CN" sz="1200" dirty="0"/>
              <a:t>%x: </a:t>
            </a:r>
            <a:r>
              <a:rPr lang="zh-CN" altLang="en-US" sz="1200" dirty="0"/>
              <a:t>输出和当前线程相关联的</a:t>
            </a:r>
            <a:r>
              <a:rPr lang="en-US" altLang="zh-CN" sz="1200" dirty="0"/>
              <a:t>NDC(</a:t>
            </a:r>
            <a:r>
              <a:rPr lang="zh-CN" altLang="en-US" sz="1200" dirty="0"/>
              <a:t>嵌套诊断环境</a:t>
            </a:r>
            <a:r>
              <a:rPr lang="en-US" altLang="zh-CN" sz="1200" dirty="0"/>
              <a:t>),</a:t>
            </a:r>
            <a:r>
              <a:rPr lang="zh-CN" altLang="en-US" sz="1200" dirty="0"/>
              <a:t>尤其用到像</a:t>
            </a:r>
            <a:r>
              <a:rPr lang="en-US" altLang="zh-CN" sz="1200" dirty="0"/>
              <a:t>java servlets</a:t>
            </a:r>
            <a:r>
              <a:rPr lang="zh-CN" altLang="en-US" sz="1200" dirty="0"/>
              <a:t>这样的多客户多线程的应用中</a:t>
            </a:r>
            <a:endParaRPr lang="zh-CN" altLang="en-US" sz="1200" dirty="0"/>
          </a:p>
          <a:p>
            <a:r>
              <a:rPr lang="en-US" altLang="zh-CN" sz="1200" dirty="0"/>
              <a:t>%%: </a:t>
            </a:r>
            <a:r>
              <a:rPr lang="zh-CN" altLang="en-US" sz="1200" dirty="0"/>
              <a:t>输出一个</a:t>
            </a:r>
            <a:r>
              <a:rPr lang="en-US" altLang="zh-CN" sz="1200" dirty="0"/>
              <a:t>"%"</a:t>
            </a:r>
            <a:r>
              <a:rPr lang="zh-CN" altLang="en-US" sz="1200" dirty="0"/>
              <a:t>字符</a:t>
            </a:r>
            <a:endParaRPr lang="zh-CN" altLang="en-US" sz="1200" dirty="0"/>
          </a:p>
          <a:p>
            <a:r>
              <a:rPr lang="en-US" altLang="zh-CN" sz="1200" dirty="0"/>
              <a:t>%F: </a:t>
            </a:r>
            <a:r>
              <a:rPr lang="zh-CN" altLang="en-US" sz="1200" dirty="0"/>
              <a:t>输出日志消息产生时所在的文件名称</a:t>
            </a:r>
            <a:endParaRPr lang="zh-CN" altLang="en-US" sz="1200" dirty="0"/>
          </a:p>
          <a:p>
            <a:r>
              <a:rPr lang="en-US" altLang="zh-CN" sz="1200" dirty="0"/>
              <a:t>%L: </a:t>
            </a:r>
            <a:r>
              <a:rPr lang="zh-CN" altLang="en-US" sz="1200" dirty="0"/>
              <a:t>输出代码中的行号</a:t>
            </a:r>
            <a:endParaRPr lang="zh-CN" altLang="en-US" sz="1200" dirty="0"/>
          </a:p>
          <a:p>
            <a:r>
              <a:rPr lang="en-US" altLang="zh-CN" sz="1200" dirty="0"/>
              <a:t>%m: </a:t>
            </a:r>
            <a:r>
              <a:rPr lang="zh-CN" altLang="en-US" sz="1200" dirty="0"/>
              <a:t>输出代码中指定的消息</a:t>
            </a:r>
            <a:r>
              <a:rPr lang="en-US" altLang="zh-CN" sz="1200" dirty="0"/>
              <a:t>,</a:t>
            </a:r>
            <a:r>
              <a:rPr lang="zh-CN" altLang="en-US" sz="1200" dirty="0"/>
              <a:t>产生的日志具体信息</a:t>
            </a:r>
            <a:endParaRPr lang="zh-CN" altLang="en-US" sz="1200" dirty="0"/>
          </a:p>
          <a:p>
            <a:r>
              <a:rPr lang="en-US" altLang="zh-CN" sz="1200" dirty="0"/>
              <a:t>%n: </a:t>
            </a:r>
            <a:r>
              <a:rPr lang="zh-CN" altLang="en-US" sz="1200" dirty="0"/>
              <a:t>输出一个回车换行符，</a:t>
            </a:r>
            <a:r>
              <a:rPr lang="en-US" altLang="zh-CN" sz="1200" dirty="0"/>
              <a:t>Windows</a:t>
            </a:r>
            <a:r>
              <a:rPr lang="zh-CN" altLang="en-US" sz="1200" dirty="0"/>
              <a:t>平台为</a:t>
            </a:r>
            <a:r>
              <a:rPr lang="en-US" altLang="zh-CN" sz="1200" dirty="0"/>
              <a:t>"\r\n"</a:t>
            </a:r>
            <a:r>
              <a:rPr lang="zh-CN" altLang="en-US" sz="1200" dirty="0"/>
              <a:t>，</a:t>
            </a:r>
            <a:r>
              <a:rPr lang="en-US" altLang="zh-CN" sz="1200" dirty="0"/>
              <a:t>Unix</a:t>
            </a:r>
            <a:r>
              <a:rPr lang="zh-CN" altLang="en-US" sz="1200" dirty="0"/>
              <a:t>平台为</a:t>
            </a:r>
            <a:r>
              <a:rPr lang="en-US" altLang="zh-CN" sz="1200" dirty="0"/>
              <a:t>"\n"</a:t>
            </a:r>
            <a:r>
              <a:rPr lang="zh-CN" altLang="en-US" sz="1200" dirty="0"/>
              <a:t>输出日志信息换行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  </a:t>
            </a:r>
            <a:r>
              <a:rPr lang="zh-CN" altLang="en-US" dirty="0"/>
              <a:t>配置属性 </a:t>
            </a:r>
            <a:r>
              <a:rPr lang="en-US" altLang="zh-CN" dirty="0"/>
              <a:t>Layout - </a:t>
            </a:r>
            <a:r>
              <a:rPr lang="zh-CN" altLang="en-US" dirty="0"/>
              <a:t>格式符号含义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les Template Oct 05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演示</Application>
  <PresentationFormat>全屏显示(4:3)</PresentationFormat>
  <Paragraphs>92</Paragraphs>
  <Slides>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1_Sales Template Oct 05</vt:lpstr>
      <vt:lpstr>4_Divider Slide</vt:lpstr>
      <vt:lpstr>Paint.Picture</vt:lpstr>
      <vt:lpstr>PowerPoint 演示文稿</vt:lpstr>
      <vt:lpstr>Log4j简介</vt:lpstr>
      <vt:lpstr>Log4j  简介</vt:lpstr>
      <vt:lpstr>Log4j  实战  </vt:lpstr>
      <vt:lpstr>Log4j  三大组件</vt:lpstr>
      <vt:lpstr>Log4j  配置属性 Logger</vt:lpstr>
      <vt:lpstr>Log4j  配置属性 Appender</vt:lpstr>
      <vt:lpstr>Log4j  配置属性 Layout</vt:lpstr>
      <vt:lpstr>Log4j  配置属性 Layout - 格式符号含义</vt:lpstr>
    </vt:vector>
  </TitlesOfParts>
  <Company>Google, Inc. EMEA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Selling in EMEA</dc:title>
  <dc:creator>Vertical Markets Team</dc:creator>
  <cp:lastModifiedBy>_(:ᗤ」ㄥ)_</cp:lastModifiedBy>
  <cp:revision>3329</cp:revision>
  <dcterms:created xsi:type="dcterms:W3CDTF">2003-02-13T18:07:00Z</dcterms:created>
  <dcterms:modified xsi:type="dcterms:W3CDTF">2019-07-15T04:31:25Z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