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0" r:id="rId2"/>
  </p:sldMasterIdLst>
  <p:notesMasterIdLst>
    <p:notesMasterId r:id="rId15"/>
  </p:notesMasterIdLst>
  <p:handoutMasterIdLst>
    <p:handoutMasterId r:id="rId16"/>
  </p:handoutMasterIdLst>
  <p:sldIdLst>
    <p:sldId id="836" r:id="rId3"/>
    <p:sldId id="860" r:id="rId4"/>
    <p:sldId id="881" r:id="rId5"/>
    <p:sldId id="882" r:id="rId6"/>
    <p:sldId id="886" r:id="rId7"/>
    <p:sldId id="887" r:id="rId8"/>
    <p:sldId id="888" r:id="rId9"/>
    <p:sldId id="889" r:id="rId10"/>
    <p:sldId id="890" r:id="rId11"/>
    <p:sldId id="891" r:id="rId12"/>
    <p:sldId id="892" r:id="rId13"/>
    <p:sldId id="893" r:id="rId14"/>
  </p:sldIdLst>
  <p:sldSz cx="9144000" cy="6858000" type="screen4x3"/>
  <p:notesSz cx="6662738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4030" userDrawn="1">
          <p15:clr>
            <a:srgbClr val="A4A3A4"/>
          </p15:clr>
        </p15:guide>
        <p15:guide id="3" orient="horz" pos="2760" userDrawn="1">
          <p15:clr>
            <a:srgbClr val="A4A3A4"/>
          </p15:clr>
        </p15:guide>
        <p15:guide id="4" orient="horz" pos="4130" userDrawn="1">
          <p15:clr>
            <a:srgbClr val="A4A3A4"/>
          </p15:clr>
        </p15:guide>
        <p15:guide id="5" orient="horz" pos="1706" userDrawn="1">
          <p15:clr>
            <a:srgbClr val="A4A3A4"/>
          </p15:clr>
        </p15:guide>
        <p15:guide id="6" orient="horz" pos="2990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288" userDrawn="1">
          <p15:clr>
            <a:srgbClr val="A4A3A4"/>
          </p15:clr>
        </p15:guide>
        <p15:guide id="10" pos="608" userDrawn="1">
          <p15:clr>
            <a:srgbClr val="A4A3A4"/>
          </p15:clr>
        </p15:guide>
        <p15:guide id="11" pos="51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elope" initials="p" lastIdx="2" clrIdx="0">
    <p:extLst>
      <p:ext uri="{19B8F6BF-5375-455C-9EA6-DF929625EA0E}">
        <p15:presenceInfo xmlns:p15="http://schemas.microsoft.com/office/powerpoint/2012/main" userId="penelo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89CED"/>
    <a:srgbClr val="3385D6"/>
    <a:srgbClr val="009900"/>
    <a:srgbClr val="FF502D"/>
    <a:srgbClr val="960000"/>
    <a:srgbClr val="98E036"/>
    <a:srgbClr val="005900"/>
    <a:srgbClr val="FFF029"/>
    <a:srgbClr val="003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5" autoAdjust="0"/>
    <p:restoredTop sz="88060" autoAdjust="0"/>
  </p:normalViewPr>
  <p:slideViewPr>
    <p:cSldViewPr snapToGrid="0">
      <p:cViewPr>
        <p:scale>
          <a:sx n="80" d="100"/>
          <a:sy n="80" d="100"/>
        </p:scale>
        <p:origin x="1428" y="-132"/>
      </p:cViewPr>
      <p:guideLst>
        <p:guide orient="horz" pos="752"/>
        <p:guide orient="horz" pos="4030"/>
        <p:guide orient="horz" pos="2760"/>
        <p:guide orient="horz" pos="4130"/>
        <p:guide orient="horz" pos="1706"/>
        <p:guide orient="horz" pos="2990"/>
        <p:guide pos="2880"/>
        <p:guide pos="5473"/>
        <p:guide pos="288"/>
        <p:guide pos="608"/>
        <p:guide pos="5154"/>
      </p:guideLst>
    </p:cSldViewPr>
  </p:slideViewPr>
  <p:outlineViewPr>
    <p:cViewPr>
      <p:scale>
        <a:sx n="33" d="100"/>
        <a:sy n="33" d="100"/>
      </p:scale>
      <p:origin x="0" y="-75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50" y="102"/>
      </p:cViewPr>
      <p:guideLst>
        <p:guide orient="horz" pos="3120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algn="r"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10700"/>
            <a:ext cx="2887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algn="r" defTabSz="901700" eaLnBrk="1" hangingPunct="1"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11C2DE-65D5-467C-83C7-46A343CA778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0319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2950"/>
            <a:ext cx="495458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05350"/>
            <a:ext cx="532923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09113"/>
            <a:ext cx="28876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D65607-50F4-4054-AE08-19A4CF2A9DA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2588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478735-8183-4C1D-B9D4-02571E05428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2950"/>
            <a:ext cx="4954588" cy="37147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84D4C9-6D0D-49DC-8196-20149097EF2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7088" y="736600"/>
            <a:ext cx="5010150" cy="375761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4743450"/>
            <a:ext cx="4903788" cy="4413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solidFill>
                  <a:srgbClr val="990000"/>
                </a:solidFill>
              </a:rPr>
              <a:t>标识符用来命名变量、符号常量、数组、方法、类、对象、接口、包等。为了提高程序的可读性，标识符最好</a:t>
            </a:r>
            <a:r>
              <a:rPr kumimoji="1" lang="zh-CN" altLang="en-US" dirty="0">
                <a:solidFill>
                  <a:srgbClr val="990000"/>
                </a:solidFill>
                <a:latin typeface="Arial" panose="020B0604020202020204" pitchFamily="34" charset="0"/>
              </a:rPr>
              <a:t>“</a:t>
            </a:r>
            <a:r>
              <a:rPr kumimoji="1" lang="zh-CN" altLang="en-US" dirty="0">
                <a:solidFill>
                  <a:srgbClr val="990000"/>
                </a:solidFill>
              </a:rPr>
              <a:t>见名知义</a:t>
            </a:r>
            <a:r>
              <a:rPr kumimoji="1" lang="zh-CN" altLang="en-US" dirty="0">
                <a:solidFill>
                  <a:srgbClr val="990000"/>
                </a:solidFill>
                <a:latin typeface="Arial" panose="020B0604020202020204" pitchFamily="34" charset="0"/>
              </a:rPr>
              <a:t>”</a:t>
            </a:r>
            <a:r>
              <a:rPr kumimoji="1" lang="zh-CN" altLang="en-US" dirty="0">
                <a:solidFill>
                  <a:srgbClr val="990000"/>
                </a:solidFill>
              </a:rPr>
              <a:t>，而且规范大小写的使用方式。</a:t>
            </a:r>
            <a:endParaRPr lang="zh-CN" altLang="en-US" dirty="0">
              <a:solidFill>
                <a:srgbClr val="99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65607-50F4-4054-AE08-19A4CF2A9DA8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05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kumimoji="1" lang="zh-CN" altLang="en-US" dirty="0">
                <a:solidFill>
                  <a:srgbClr val="990000"/>
                </a:solidFill>
              </a:rPr>
              <a:t>虚词：没有完整的词汇意义，但有语法意义或功能意义的词。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65607-50F4-4054-AE08-19A4CF2A9DA8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09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65607-50F4-4054-AE08-19A4CF2A9DA8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81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65607-50F4-4054-AE08-19A4CF2A9DA8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65607-50F4-4054-AE08-19A4CF2A9DA8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20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276999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355381"/>
            <a:ext cx="6153150" cy="383182"/>
          </a:xfrm>
        </p:spPr>
        <p:txBody>
          <a:bodyPr anchor="b">
            <a:sp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6336" y="6548438"/>
            <a:ext cx="290464" cy="196208"/>
          </a:xfrm>
        </p:spPr>
        <p:txBody>
          <a:bodyPr rIns="91440"/>
          <a:lstStyle>
            <a:lvl1pPr>
              <a:defRPr/>
            </a:lvl1pPr>
          </a:lstStyle>
          <a:p>
            <a:pPr>
              <a:defRPr/>
            </a:pPr>
            <a:fld id="{0D4C49DC-854D-4042-8BE1-8BF372E9D65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A34E-5CC6-48CC-B645-AD118A66E9E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2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2"/>
            <a:ext cx="2057400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4" y="361952"/>
            <a:ext cx="6021387" cy="591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31E5D-51C8-4E97-B6D3-25CD677DDB5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13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614" y="361952"/>
            <a:ext cx="7107237" cy="474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24290"/>
            <a:ext cx="4038600" cy="2452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24290"/>
            <a:ext cx="4038600" cy="2452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BBAAB-03CF-4486-AF91-51A2743E9E5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80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361952"/>
            <a:ext cx="7107237" cy="474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2"/>
            <a:ext cx="8229600" cy="5057775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DFD0-8028-4DEE-9D45-5B801D063C1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780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6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6955115" y="6556376"/>
            <a:ext cx="14157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zh-CN" sz="600" dirty="0">
                <a:solidFill>
                  <a:schemeClr val="bg1"/>
                </a:solidFill>
                <a:ea typeface="宋体" panose="02010600030101010101" pitchFamily="2" charset="-122"/>
              </a:rPr>
              <a:t>Google Confidential and Proprietary</a:t>
            </a:r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DC9B-4627-42B0-9149-45559819014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441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9064" y="3730625"/>
            <a:ext cx="6237287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C4CF7-DD39-4556-A543-87FAE7FDE3A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94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5078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83735"/>
            <a:ext cx="7772400" cy="32316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D4A4-8E99-4097-9D49-3048199385D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46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4" y="3730625"/>
            <a:ext cx="3041650" cy="1661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4" y="3730625"/>
            <a:ext cx="3043237" cy="1661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CF291-2F79-4DE6-BA15-D2F5533FB89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091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4457"/>
            <a:ext cx="8229600" cy="38318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5544"/>
            <a:ext cx="4040188" cy="369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11772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05544"/>
            <a:ext cx="4041775" cy="369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11772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4BF85-65D6-471C-A93A-553D26F1C80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3523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0FBB4-8FBA-453B-B950-C8B565F907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25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EF34-63A8-4549-9861-7DFD3C117A0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155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7879-F6E7-49E5-B06E-EF82C2DB6BB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068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35018"/>
            <a:ext cx="3008313" cy="300082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15234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5C8F1-F71D-4B61-80F5-5DE4B477AFA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2713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67256"/>
            <a:ext cx="5486400" cy="300082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616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BB3D-C4B9-490F-964D-04188F91942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21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08249" y="3730625"/>
            <a:ext cx="16804600" cy="336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DF81E-8F9D-438A-9AED-7B5A492A12A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1566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40"/>
            <a:ext cx="2220608" cy="80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894931" y="3259140"/>
            <a:ext cx="11079956" cy="80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D624F-AB4D-4FCA-A34C-4129335F4D6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39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AA222-509C-4434-BABB-E246237DB96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3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5057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5057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42BA-80F6-4885-85EB-B8881E2841E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1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84F6-E0F8-434C-9D96-E60B476E79B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6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3668-A00C-435E-95F7-152311B983C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88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A697-016F-4C8E-9FF2-6D6ED1F3745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287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13333-24A8-4CE7-881E-4EAE6B7E7E1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17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7357-EF37-4899-AA61-BC77CEEE65F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09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4" y="361952"/>
            <a:ext cx="71072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319419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8670" y="6548438"/>
            <a:ext cx="198131" cy="196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defRPr sz="675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D6D87C-3C17-492D-8C9E-364FF2607EE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70"/>
          <p:cNvSpPr txBox="1">
            <a:spLocks noChangeArrowheads="1"/>
          </p:cNvSpPr>
          <p:nvPr userDrawn="1"/>
        </p:nvSpPr>
        <p:spPr bwMode="auto">
          <a:xfrm>
            <a:off x="6374747" y="6556376"/>
            <a:ext cx="19389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郑州兴唐信息技术有限公司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72"/>
          <p:cNvSpPr>
            <a:spLocks noChangeShapeType="1"/>
          </p:cNvSpPr>
          <p:nvPr userDrawn="1"/>
        </p:nvSpPr>
        <p:spPr bwMode="auto">
          <a:xfrm>
            <a:off x="457201" y="849313"/>
            <a:ext cx="823436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zh-CN" altLang="en-US" sz="900" dirty="0"/>
          </a:p>
        </p:txBody>
      </p:sp>
      <p:sp>
        <p:nvSpPr>
          <p:cNvPr id="1032" name="Line 73"/>
          <p:cNvSpPr>
            <a:spLocks noChangeShapeType="1"/>
          </p:cNvSpPr>
          <p:nvPr userDrawn="1"/>
        </p:nvSpPr>
        <p:spPr bwMode="auto">
          <a:xfrm>
            <a:off x="457201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 sz="900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20" y="39942"/>
            <a:ext cx="1118680" cy="11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  <p:sldLayoutId id="2147484654" r:id="rId12"/>
    <p:sldLayoutId id="2147484655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10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172641" indent="-17145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 sz="2100">
          <a:solidFill>
            <a:schemeClr val="tx1"/>
          </a:solidFill>
          <a:latin typeface="+mn-lt"/>
          <a:cs typeface="+mn-cs"/>
        </a:defRPr>
      </a:lvl2pPr>
      <a:lvl3pPr marL="515541" indent="-17026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812006" indent="-126206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050">
          <a:solidFill>
            <a:schemeClr val="tx1"/>
          </a:solidFill>
          <a:latin typeface="+mn-lt"/>
          <a:cs typeface="+mn-cs"/>
        </a:defRPr>
      </a:lvl4pPr>
      <a:lvl5pPr marL="1117997" indent="-1333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5pPr>
      <a:lvl6pPr marL="14608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6pPr>
      <a:lvl7pPr marL="18037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7pPr>
      <a:lvl8pPr marL="21466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8pPr>
      <a:lvl9pPr marL="24895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 userDrawn="1"/>
        </p:nvSpPr>
        <p:spPr bwMode="auto">
          <a:xfrm>
            <a:off x="4479636" y="3313584"/>
            <a:ext cx="184731" cy="230832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zh-CN" sz="900" dirty="0">
              <a:ea typeface="宋体" panose="02010600030101010101" pitchFamily="2" charset="-122"/>
            </a:endParaRPr>
          </a:p>
        </p:txBody>
      </p:sp>
      <p:pic>
        <p:nvPicPr>
          <p:cNvPr id="5123" name="Picture 11" descr="logo_white_18percen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r="6715" b="23799"/>
          <a:stretch>
            <a:fillRect/>
          </a:stretch>
        </p:blipFill>
        <p:spPr bwMode="auto">
          <a:xfrm>
            <a:off x="0" y="4303715"/>
            <a:ext cx="9144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4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4" y="3352206"/>
            <a:ext cx="6237287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4" y="3730625"/>
            <a:ext cx="623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 userDrawn="1"/>
        </p:nvSpPr>
        <p:spPr bwMode="auto">
          <a:xfrm>
            <a:off x="6955115" y="6556376"/>
            <a:ext cx="14157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zh-CN" sz="600" dirty="0">
                <a:solidFill>
                  <a:schemeClr val="bg1"/>
                </a:solidFill>
                <a:ea typeface="宋体" panose="02010600030101010101" pitchFamily="2" charset="-122"/>
              </a:rPr>
              <a:t>Google Confidential and Proprietary</a:t>
            </a:r>
          </a:p>
        </p:txBody>
      </p:sp>
      <p:sp>
        <p:nvSpPr>
          <p:cNvPr id="25067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6336" y="6548438"/>
            <a:ext cx="290464" cy="196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defRPr sz="675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DB558E-EF8C-4F39-9C72-9E51DD9B391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9" name="图片 1"/>
          <p:cNvPicPr>
            <a:picLocks noChangeAspect="1"/>
          </p:cNvPicPr>
          <p:nvPr userDrawn="1"/>
        </p:nvPicPr>
        <p:blipFill>
          <a:blip r:embed="rId14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41" y="946673"/>
            <a:ext cx="5595159" cy="55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  <p:sldLayoutId id="2147484694" r:id="rId10"/>
    <p:sldLayoutId id="21474846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342900" algn="ctr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bg2"/>
          </a:solidFill>
          <a:latin typeface="+mn-lt"/>
        </a:defRPr>
      </a:lvl2pPr>
      <a:lvl3pPr marL="685800" algn="ctr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chemeClr val="bg2"/>
          </a:solidFill>
          <a:latin typeface="+mn-lt"/>
        </a:defRPr>
      </a:lvl3pPr>
      <a:lvl4pPr marL="1028700" algn="ctr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bg2"/>
          </a:solidFill>
          <a:latin typeface="+mn-lt"/>
        </a:defRPr>
      </a:lvl4pPr>
      <a:lvl5pPr marL="1371600" algn="ctr" rtl="0" eaLnBrk="0" fontAlgn="base" hangingPunct="0">
        <a:spcBef>
          <a:spcPct val="0"/>
        </a:spcBef>
        <a:spcAft>
          <a:spcPct val="0"/>
        </a:spcAft>
        <a:buChar char="»"/>
        <a:defRPr sz="1800">
          <a:solidFill>
            <a:schemeClr val="bg2"/>
          </a:solidFill>
          <a:latin typeface="+mn-lt"/>
        </a:defRPr>
      </a:lvl5pPr>
      <a:lvl6pPr marL="17145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6pPr>
      <a:lvl7pPr marL="20574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7pPr>
      <a:lvl8pPr marL="24003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8pPr>
      <a:lvl9pPr marL="27432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25344" y="5768579"/>
            <a:ext cx="232756" cy="19620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50000"/>
              </a:spcBef>
              <a:buClr>
                <a:schemeClr val="bg2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4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5000"/>
              </a:spcBef>
              <a:buClr>
                <a:schemeClr val="bg2"/>
              </a:buClr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18684-FE58-47DE-BF42-D6DEB3E6583C}" type="slidenum">
              <a:rPr lang="zh-CN" altLang="en-US" sz="675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675" dirty="0">
              <a:solidFill>
                <a:schemeClr val="tx2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6211" y="3766865"/>
            <a:ext cx="4576387" cy="338554"/>
          </a:xfrm>
          <a:ln/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  <a:endParaRPr lang="en-GB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6" name="Picture 2" descr="https://upload.wikimedia.org/wikipedia/zh/8/88/Jav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70" y="1101499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52710"/>
              </p:ext>
            </p:extLst>
          </p:nvPr>
        </p:nvGraphicFramePr>
        <p:xfrm>
          <a:off x="436563" y="4900362"/>
          <a:ext cx="2087562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r:id="rId5" imgW="1980952" imgH="1467055" progId="PBrush">
                  <p:embed/>
                </p:oleObj>
              </mc:Choice>
              <mc:Fallback>
                <p:oleObj r:id="rId5" imgW="1980952" imgH="1467055" progId="PBrush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900362"/>
                        <a:ext cx="2087562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D09F37-5E9D-4265-BD90-47BF87FB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三目条件运算符是一个逻辑判断与赋值运算符的组合。语法如下：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FF9900"/>
                </a:solidFill>
              </a:rPr>
              <a:t>&lt;</a:t>
            </a:r>
            <a:r>
              <a:rPr lang="zh-CN" altLang="en-US" dirty="0">
                <a:solidFill>
                  <a:srgbClr val="FF9900"/>
                </a:solidFill>
              </a:rPr>
              <a:t>逻辑表达式</a:t>
            </a:r>
            <a:r>
              <a:rPr lang="en-US" altLang="zh-CN" dirty="0">
                <a:solidFill>
                  <a:srgbClr val="FF9900"/>
                </a:solidFill>
              </a:rPr>
              <a:t>&gt; ? &lt;</a:t>
            </a:r>
            <a:r>
              <a:rPr lang="zh-CN" altLang="en-US" dirty="0">
                <a:solidFill>
                  <a:srgbClr val="FF9900"/>
                </a:solidFill>
              </a:rPr>
              <a:t>表达式</a:t>
            </a:r>
            <a:r>
              <a:rPr lang="en-US" altLang="zh-CN" dirty="0">
                <a:solidFill>
                  <a:srgbClr val="FF9900"/>
                </a:solidFill>
              </a:rPr>
              <a:t>1&gt; </a:t>
            </a:r>
            <a:r>
              <a:rPr lang="zh-CN" altLang="en-US" dirty="0">
                <a:solidFill>
                  <a:srgbClr val="FF9900"/>
                </a:solidFill>
              </a:rPr>
              <a:t>： </a:t>
            </a:r>
            <a:r>
              <a:rPr lang="en-US" altLang="zh-CN" dirty="0">
                <a:solidFill>
                  <a:srgbClr val="FF9900"/>
                </a:solidFill>
              </a:rPr>
              <a:t>&lt;</a:t>
            </a:r>
            <a:r>
              <a:rPr lang="zh-CN" altLang="en-US" dirty="0">
                <a:solidFill>
                  <a:srgbClr val="FF9900"/>
                </a:solidFill>
              </a:rPr>
              <a:t>表达式</a:t>
            </a:r>
            <a:r>
              <a:rPr lang="en-US" altLang="zh-CN" dirty="0">
                <a:solidFill>
                  <a:srgbClr val="FF9900"/>
                </a:solidFill>
              </a:rPr>
              <a:t>2&gt;</a:t>
            </a:r>
          </a:p>
          <a:p>
            <a:r>
              <a:rPr lang="zh-CN" altLang="en-US" dirty="0"/>
              <a:t>当逻辑表达式为真时，表达式</a:t>
            </a:r>
            <a:r>
              <a:rPr lang="en-US" altLang="zh-CN" dirty="0"/>
              <a:t>1</a:t>
            </a:r>
            <a:r>
              <a:rPr lang="zh-CN" altLang="en-US" dirty="0"/>
              <a:t>有效；当逻辑表达式为假时，表达式</a:t>
            </a:r>
            <a:r>
              <a:rPr lang="en-US" altLang="zh-CN" dirty="0"/>
              <a:t>2</a:t>
            </a:r>
            <a:r>
              <a:rPr lang="zh-CN" altLang="en-US" dirty="0"/>
              <a:t>有效。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7562AA-3612-4D72-92E9-98F3CC634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B6E138-D112-4C1C-A4BF-2992604E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三目条件运算符  </a:t>
            </a:r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92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4FD1B0-6CB1-4D2D-B00A-0581C164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 &lt;</a:t>
            </a:r>
            <a:r>
              <a:rPr lang="zh-CN" altLang="en-US" dirty="0"/>
              <a:t>布尔表达式</a:t>
            </a:r>
            <a:r>
              <a:rPr lang="en-US" altLang="zh-CN" dirty="0"/>
              <a:t>&gt; ) {  </a:t>
            </a:r>
          </a:p>
          <a:p>
            <a:r>
              <a:rPr lang="zh-CN" altLang="en-US" dirty="0"/>
              <a:t>满足布尔表达式时需要执行的代码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( &lt;</a:t>
            </a:r>
            <a:r>
              <a:rPr lang="zh-CN" altLang="en-US" dirty="0"/>
              <a:t>布尔表达式</a:t>
            </a:r>
            <a:r>
              <a:rPr lang="en-US" altLang="zh-CN" dirty="0"/>
              <a:t>&gt; ) {  </a:t>
            </a:r>
          </a:p>
          <a:p>
            <a:r>
              <a:rPr lang="zh-CN" altLang="en-US" dirty="0"/>
              <a:t>满足布尔表达式时需要执行的代码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 else { </a:t>
            </a:r>
          </a:p>
          <a:p>
            <a:r>
              <a:rPr lang="zh-CN" altLang="en-US" dirty="0"/>
              <a:t>不满足布尔表达式时需要执行的代码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10D91A-2D78-474E-BF00-295AD6504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B1233D1-A9A6-4C43-A6BA-AAAB313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条件语句 及 </a:t>
            </a:r>
            <a:r>
              <a:rPr lang="en-US" altLang="zh-CN" dirty="0"/>
              <a:t>if-else</a:t>
            </a:r>
            <a:r>
              <a:rPr lang="zh-CN" altLang="en-US" dirty="0"/>
              <a:t>分支语句</a:t>
            </a:r>
          </a:p>
        </p:txBody>
      </p:sp>
    </p:spTree>
    <p:extLst>
      <p:ext uri="{BB962C8B-B14F-4D97-AF65-F5344CB8AC3E}">
        <p14:creationId xmlns:p14="http://schemas.microsoft.com/office/powerpoint/2010/main" val="401720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DB0350-D9FF-4137-92F1-DFE45685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 &lt;</a:t>
            </a:r>
            <a:r>
              <a:rPr lang="zh-CN" altLang="en-US" dirty="0"/>
              <a:t>布尔表达式</a:t>
            </a:r>
            <a:r>
              <a:rPr lang="en-US" altLang="zh-CN" dirty="0"/>
              <a:t>1&gt; ) {  </a:t>
            </a:r>
          </a:p>
          <a:p>
            <a:r>
              <a:rPr lang="zh-CN" altLang="en-US" dirty="0"/>
              <a:t>满足布尔表达式</a:t>
            </a:r>
            <a:r>
              <a:rPr lang="en-US" altLang="zh-CN" dirty="0"/>
              <a:t>1</a:t>
            </a:r>
            <a:r>
              <a:rPr lang="zh-CN" altLang="en-US" dirty="0"/>
              <a:t>时需要执行的语句体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 else if ( &lt;</a:t>
            </a:r>
            <a:r>
              <a:rPr lang="zh-CN" altLang="en-US" dirty="0"/>
              <a:t>布尔表达式</a:t>
            </a:r>
            <a:r>
              <a:rPr lang="en-US" altLang="zh-CN" dirty="0"/>
              <a:t>2&gt; ) { </a:t>
            </a:r>
          </a:p>
          <a:p>
            <a:r>
              <a:rPr lang="zh-CN" altLang="en-US" dirty="0"/>
              <a:t>不满足布尔表达式</a:t>
            </a:r>
            <a:r>
              <a:rPr lang="en-US" altLang="zh-CN" dirty="0"/>
              <a:t>1</a:t>
            </a:r>
            <a:r>
              <a:rPr lang="zh-CN" altLang="en-US" dirty="0"/>
              <a:t>，但满足表达式</a:t>
            </a:r>
            <a:r>
              <a:rPr lang="en-US" altLang="zh-CN" dirty="0"/>
              <a:t>2</a:t>
            </a:r>
            <a:r>
              <a:rPr lang="zh-CN" altLang="en-US" dirty="0"/>
              <a:t>时需要执行的语句体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 else {</a:t>
            </a:r>
          </a:p>
          <a:p>
            <a:r>
              <a:rPr lang="zh-CN" altLang="en-US" dirty="0"/>
              <a:t>不满足布尔表达式</a:t>
            </a:r>
            <a:r>
              <a:rPr lang="en-US" altLang="zh-CN" dirty="0"/>
              <a:t>1</a:t>
            </a:r>
            <a:r>
              <a:rPr lang="zh-CN" altLang="en-US" dirty="0"/>
              <a:t>，也不满足表达式</a:t>
            </a:r>
            <a:r>
              <a:rPr lang="en-US" altLang="zh-CN" dirty="0"/>
              <a:t>2</a:t>
            </a:r>
            <a:r>
              <a:rPr lang="zh-CN" altLang="en-US" dirty="0"/>
              <a:t>时需要执行的语句体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EEA129-A3AB-4915-B0FE-C2DFF54B4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7C51E1A-6882-4663-B74E-C9424D59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 </a:t>
            </a:r>
            <a:r>
              <a:rPr lang="en-US" altLang="zh-CN" dirty="0" err="1"/>
              <a:t>if-else</a:t>
            </a:r>
            <a:r>
              <a:rPr lang="en-US" altLang="zh-CN" dirty="0"/>
              <a:t> </a:t>
            </a:r>
            <a:r>
              <a:rPr lang="zh-CN" altLang="en-US" dirty="0"/>
              <a:t>分支语句</a:t>
            </a:r>
          </a:p>
        </p:txBody>
      </p:sp>
    </p:spTree>
    <p:extLst>
      <p:ext uri="{BB962C8B-B14F-4D97-AF65-F5344CB8AC3E}">
        <p14:creationId xmlns:p14="http://schemas.microsoft.com/office/powerpoint/2010/main" val="157085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19740" y="5768578"/>
            <a:ext cx="267061" cy="3231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50000"/>
              </a:spcBef>
              <a:buClr>
                <a:schemeClr val="bg2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4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5000"/>
              </a:spcBef>
              <a:buClr>
                <a:schemeClr val="bg2"/>
              </a:buClr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6E6671-97E6-438A-9185-7161DB4624B7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主要内容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2897" y="836615"/>
            <a:ext cx="7396843" cy="553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Clr>
                <a:srgbClr val="3385D6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1. </a:t>
            </a:r>
            <a:r>
              <a:rPr lang="zh-CN" altLang="en-US" sz="2000" dirty="0"/>
              <a:t>算术运算符、取模运算符（</a:t>
            </a:r>
            <a:r>
              <a:rPr lang="en-US" altLang="zh-CN" sz="2000" dirty="0"/>
              <a:t>%</a:t>
            </a:r>
            <a:r>
              <a:rPr lang="zh-CN" altLang="en-US" sz="2000" dirty="0"/>
              <a:t>）</a:t>
            </a:r>
          </a:p>
          <a:p>
            <a:pPr marL="514350" indent="-514350">
              <a:lnSpc>
                <a:spcPct val="200000"/>
              </a:lnSpc>
              <a:buClr>
                <a:srgbClr val="3385D6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2. </a:t>
            </a:r>
            <a:r>
              <a:rPr lang="zh-CN" altLang="en-US" sz="2000" dirty="0"/>
              <a:t>自增自减运算符</a:t>
            </a:r>
          </a:p>
          <a:p>
            <a:pPr marL="514350" indent="-514350">
              <a:lnSpc>
                <a:spcPct val="200000"/>
              </a:lnSpc>
              <a:buClr>
                <a:srgbClr val="3385D6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3. </a:t>
            </a:r>
            <a:r>
              <a:rPr lang="zh-CN" altLang="en-US" sz="2000" dirty="0"/>
              <a:t>关系（比较）运算符</a:t>
            </a:r>
          </a:p>
          <a:p>
            <a:pPr marL="514350" indent="-514350">
              <a:lnSpc>
                <a:spcPct val="200000"/>
              </a:lnSpc>
              <a:buClr>
                <a:srgbClr val="3385D6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4. </a:t>
            </a:r>
            <a:r>
              <a:rPr lang="zh-CN" altLang="en-US" sz="2000" dirty="0"/>
              <a:t>位运算符</a:t>
            </a:r>
          </a:p>
          <a:p>
            <a:pPr marL="514350" indent="-514350">
              <a:lnSpc>
                <a:spcPct val="200000"/>
              </a:lnSpc>
              <a:buClr>
                <a:srgbClr val="3385D6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5. </a:t>
            </a:r>
            <a:r>
              <a:rPr lang="zh-CN" altLang="en-US" sz="2000" dirty="0"/>
              <a:t>逻辑运算符</a:t>
            </a:r>
          </a:p>
          <a:p>
            <a:pPr marL="514350" indent="-514350">
              <a:lnSpc>
                <a:spcPct val="200000"/>
              </a:lnSpc>
              <a:buClr>
                <a:srgbClr val="3385D6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6. </a:t>
            </a:r>
            <a:r>
              <a:rPr lang="zh-CN" altLang="en-US" sz="2000" dirty="0"/>
              <a:t>移位运算符</a:t>
            </a:r>
          </a:p>
          <a:p>
            <a:pPr marL="514350" indent="-514350">
              <a:lnSpc>
                <a:spcPct val="200000"/>
              </a:lnSpc>
              <a:buClr>
                <a:srgbClr val="3385D6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7. </a:t>
            </a:r>
            <a:r>
              <a:rPr lang="zh-CN" altLang="en-US" sz="2000" dirty="0"/>
              <a:t>什么是表达式</a:t>
            </a:r>
          </a:p>
          <a:p>
            <a:pPr marL="514350" indent="-514350">
              <a:lnSpc>
                <a:spcPct val="200000"/>
              </a:lnSpc>
              <a:buClr>
                <a:srgbClr val="3385D6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8. </a:t>
            </a:r>
            <a:r>
              <a:rPr lang="zh-CN" altLang="en-US" sz="2000" dirty="0"/>
              <a:t>三目条件运算符</a:t>
            </a:r>
          </a:p>
          <a:p>
            <a:pPr marL="514350" indent="-514350">
              <a:lnSpc>
                <a:spcPct val="200000"/>
              </a:lnSpc>
              <a:buClr>
                <a:srgbClr val="3385D6"/>
              </a:buClr>
              <a:buFont typeface="Arial" panose="020B0604020202020204" pitchFamily="34" charset="0"/>
              <a:buChar char="•"/>
            </a:pPr>
            <a:r>
              <a:rPr lang="en-US" altLang="zh-CN" sz="2000" dirty="0"/>
              <a:t>9. if-else</a:t>
            </a:r>
            <a:r>
              <a:rPr lang="zh-CN" altLang="en-US" sz="2000" dirty="0"/>
              <a:t>语句的使用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算术运算符与算术表达式</a:t>
            </a:r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）加减运算符：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。例如：</a:t>
            </a:r>
            <a:r>
              <a:rPr lang="en-US" altLang="zh-CN" dirty="0"/>
              <a:t>2+39, 908.98-23 </a:t>
            </a:r>
            <a:r>
              <a:rPr lang="zh-CN" altLang="en-US" dirty="0"/>
              <a:t>等。</a:t>
            </a:r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）乘、除和取余运算符：*、</a:t>
            </a:r>
            <a:r>
              <a:rPr lang="en-US" altLang="zh-CN" dirty="0"/>
              <a:t>/</a:t>
            </a:r>
            <a:r>
              <a:rPr lang="zh-CN" altLang="en-US" dirty="0"/>
              <a:t>。例如：</a:t>
            </a:r>
            <a:r>
              <a:rPr lang="en-US" altLang="zh-CN" dirty="0"/>
              <a:t>2*39</a:t>
            </a:r>
            <a:r>
              <a:rPr lang="zh-CN" altLang="en-US" dirty="0"/>
              <a:t>，</a:t>
            </a:r>
            <a:r>
              <a:rPr lang="en-US" altLang="zh-CN" dirty="0"/>
              <a:t>908.98/23 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自增、自减运算符</a:t>
            </a:r>
            <a:r>
              <a:rPr lang="en-US" altLang="zh-CN" dirty="0"/>
              <a:t>: 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，分前缀后缀，一般不在表达式内部使用自增自减。注意点如下：</a:t>
            </a:r>
            <a:endParaRPr lang="en-US" altLang="zh-CN" dirty="0"/>
          </a:p>
          <a:p>
            <a:pPr lvl="2"/>
            <a:r>
              <a:rPr lang="zh-CN" altLang="en-US" dirty="0"/>
              <a:t>前缀：表示先进行加</a:t>
            </a:r>
            <a:r>
              <a:rPr lang="en-US" altLang="zh-CN" dirty="0"/>
              <a:t>1</a:t>
            </a:r>
            <a:r>
              <a:rPr lang="zh-CN" altLang="en-US" dirty="0"/>
              <a:t>运算。</a:t>
            </a:r>
            <a:endParaRPr lang="en-US" altLang="zh-CN" dirty="0"/>
          </a:p>
          <a:p>
            <a:pPr lvl="2"/>
            <a:r>
              <a:rPr lang="zh-CN" altLang="en-US" dirty="0"/>
              <a:t>后缀：在表达式中先使用变量原来的值，然后再加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算术混合运算精度从“低”到“高”的排列顺序是：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算术运算符、自增自减运算符</a:t>
            </a:r>
          </a:p>
        </p:txBody>
      </p:sp>
    </p:spTree>
    <p:extLst>
      <p:ext uri="{BB962C8B-B14F-4D97-AF65-F5344CB8AC3E}">
        <p14:creationId xmlns:p14="http://schemas.microsoft.com/office/powerpoint/2010/main" val="96895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关系运算符的结果为</a:t>
            </a:r>
            <a:r>
              <a:rPr lang="en-US" altLang="zh-CN" dirty="0" err="1"/>
              <a:t>boolean</a:t>
            </a:r>
            <a:r>
              <a:rPr lang="zh-CN" altLang="en-US" dirty="0"/>
              <a:t>类型，即返回关系表达式的真或假</a:t>
            </a:r>
          </a:p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graphicFrame>
        <p:nvGraphicFramePr>
          <p:cNvPr id="6" name="Group 310">
            <a:extLst>
              <a:ext uri="{FF2B5EF4-FFF2-40B4-BE49-F238E27FC236}">
                <a16:creationId xmlns:a16="http://schemas.microsoft.com/office/drawing/2014/main" id="{1AFC2439-2188-4903-82FF-9E02CD13E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317454"/>
              </p:ext>
            </p:extLst>
          </p:nvPr>
        </p:nvGraphicFramePr>
        <p:xfrm>
          <a:off x="457200" y="1868308"/>
          <a:ext cx="8229600" cy="3521077"/>
        </p:xfrm>
        <a:graphic>
          <a:graphicData uri="http://schemas.openxmlformats.org/drawingml/2006/table">
            <a:tbl>
              <a:tblPr/>
              <a:tblGrid>
                <a:gridCol w="1277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011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运算符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优先级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用法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表达式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结合方向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011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op1 &gt; op2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大于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从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右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011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op1 &lt; op2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小于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011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op1 &gt;= op2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大于等于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011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op1 &lt;= op2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小于等于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011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op1 == op2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等于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011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op1 != op2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不等于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2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84CC3C-4BCF-4B49-9B7C-A04598A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位运算是将数据先转化为二进制数，再逐位（</a:t>
            </a:r>
            <a:r>
              <a:rPr lang="en-US" altLang="zh-CN" dirty="0"/>
              <a:t>bit</a:t>
            </a:r>
            <a:r>
              <a:rPr lang="zh-CN" altLang="en-US" dirty="0"/>
              <a:t>）按规则计算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按位与”运算符“</a:t>
            </a:r>
            <a:r>
              <a:rPr lang="en-US" altLang="zh-CN" dirty="0"/>
              <a:t>&amp;”</a:t>
            </a:r>
            <a:r>
              <a:rPr lang="zh-CN" altLang="en-US" dirty="0"/>
              <a:t>，规则：全</a:t>
            </a:r>
            <a:r>
              <a:rPr lang="en-US" altLang="zh-CN" dirty="0"/>
              <a:t>1</a:t>
            </a:r>
            <a:r>
              <a:rPr lang="zh-CN" altLang="en-US" dirty="0"/>
              <a:t>则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按位或”运算符“</a:t>
            </a:r>
            <a:r>
              <a:rPr lang="en-US" altLang="zh-CN" dirty="0"/>
              <a:t>|”</a:t>
            </a:r>
            <a:r>
              <a:rPr lang="zh-CN" altLang="en-US" dirty="0"/>
              <a:t>，规则：全</a:t>
            </a:r>
            <a:r>
              <a:rPr lang="en-US" altLang="zh-CN" dirty="0"/>
              <a:t>0</a:t>
            </a:r>
            <a:r>
              <a:rPr lang="zh-CN" altLang="en-US" dirty="0"/>
              <a:t>则</a:t>
            </a:r>
            <a:r>
              <a:rPr lang="en-US" altLang="zh-CN" dirty="0"/>
              <a:t>0</a:t>
            </a:r>
            <a:r>
              <a:rPr lang="zh-CN" altLang="en-US" dirty="0"/>
              <a:t>，否则为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按位非”运算符“～”，规则：遇</a:t>
            </a:r>
            <a:r>
              <a:rPr lang="en-US" altLang="zh-CN" dirty="0"/>
              <a:t>1</a:t>
            </a:r>
            <a:r>
              <a:rPr lang="zh-CN" altLang="en-US" dirty="0"/>
              <a:t>则</a:t>
            </a:r>
            <a:r>
              <a:rPr lang="en-US" altLang="zh-CN" dirty="0"/>
              <a:t>0</a:t>
            </a:r>
            <a:r>
              <a:rPr lang="zh-CN" altLang="en-US" dirty="0"/>
              <a:t>，遇</a:t>
            </a:r>
            <a:r>
              <a:rPr lang="en-US" altLang="zh-CN" dirty="0"/>
              <a:t>0</a:t>
            </a:r>
            <a:r>
              <a:rPr lang="zh-CN" altLang="en-US" dirty="0"/>
              <a:t>则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按位异或”运算符“</a:t>
            </a:r>
            <a:r>
              <a:rPr lang="en-US" altLang="zh-CN" dirty="0"/>
              <a:t>^”</a:t>
            </a:r>
            <a:r>
              <a:rPr lang="zh-CN" altLang="en-US" dirty="0"/>
              <a:t>，规则：相同为</a:t>
            </a:r>
            <a:r>
              <a:rPr lang="en-US" altLang="zh-CN" dirty="0"/>
              <a:t>0</a:t>
            </a:r>
            <a:r>
              <a:rPr lang="zh-CN" altLang="en-US" dirty="0"/>
              <a:t>，不同为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66A598-13EC-4E0D-8DE0-FF5AB59C17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5169" y="3886112"/>
            <a:ext cx="4048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04CF08-7FC8-4F8D-9DCD-014921F1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异或算法是可逆的，如果对某个数据</a:t>
            </a:r>
            <a:r>
              <a:rPr lang="en-US" altLang="zh-CN" dirty="0"/>
              <a:t>a</a:t>
            </a:r>
            <a:r>
              <a:rPr lang="zh-CN" altLang="en-US" dirty="0"/>
              <a:t>进行两次相同的异或运算，则结果会还原为</a:t>
            </a:r>
            <a:r>
              <a:rPr lang="en-US" altLang="zh-CN" dirty="0"/>
              <a:t>a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EC6E6F-427E-45BC-A3CB-86CCAEB91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6451F0E-34C3-4239-B821-39D363AF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异或加密算法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AAF4B8-0541-405E-8984-EAD7CCEED26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531" y="1657530"/>
            <a:ext cx="6487319" cy="44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F248DD-353C-4C4C-AB5F-3738D23BB8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D7539DA-3CD5-495C-AC86-15D1B72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graphicFrame>
        <p:nvGraphicFramePr>
          <p:cNvPr id="5" name="Group 128">
            <a:extLst>
              <a:ext uri="{FF2B5EF4-FFF2-40B4-BE49-F238E27FC236}">
                <a16:creationId xmlns:a16="http://schemas.microsoft.com/office/drawing/2014/main" id="{3BD031DA-C22A-4C43-A010-D22E7A6FE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17346"/>
              </p:ext>
            </p:extLst>
          </p:nvPr>
        </p:nvGraphicFramePr>
        <p:xfrm>
          <a:off x="640070" y="1641896"/>
          <a:ext cx="7848600" cy="1685545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用法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结合方向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op1&amp;&amp;op2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逻辑与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左到右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op1||op2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逻辑或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左到右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!op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逻辑非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  <a:cs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5pPr>
                      <a:lvl6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6pPr>
                      <a:lvl7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7pPr>
                      <a:lvl8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8pPr>
                      <a:lvl9pPr fontAlgn="base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rgbClr val="474747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EB4E3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右到左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4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8CDD50-2DD1-4C13-8FAC-1E67AC2D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逻辑运算符（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r>
              <a:rPr lang="zh-CN" altLang="en-US" dirty="0"/>
              <a:t>）与位运算符（</a:t>
            </a:r>
            <a:r>
              <a:rPr lang="en-US" altLang="zh-CN" dirty="0"/>
              <a:t>&amp;</a:t>
            </a:r>
            <a:r>
              <a:rPr lang="zh-CN" altLang="en-US" dirty="0"/>
              <a:t>、</a:t>
            </a:r>
            <a:r>
              <a:rPr lang="en-US" altLang="zh-CN" dirty="0"/>
              <a:t>|</a:t>
            </a:r>
            <a:r>
              <a:rPr lang="zh-CN" altLang="en-US" dirty="0"/>
              <a:t>）的区别：</a:t>
            </a:r>
          </a:p>
          <a:p>
            <a:pPr lvl="2"/>
            <a:r>
              <a:rPr lang="en-US" altLang="zh-CN" dirty="0"/>
              <a:t>1. </a:t>
            </a:r>
            <a:r>
              <a:rPr lang="zh-CN" altLang="en-US" dirty="0"/>
              <a:t>逻辑运算符只能针对</a:t>
            </a:r>
            <a:r>
              <a:rPr lang="en-US" altLang="zh-CN" dirty="0" err="1"/>
              <a:t>boolean</a:t>
            </a:r>
            <a:r>
              <a:rPr lang="zh-CN" altLang="en-US" dirty="0"/>
              <a:t>类型进行逻辑运算，而位运算还可以对数值进行逻辑运算。</a:t>
            </a:r>
          </a:p>
          <a:p>
            <a:pPr lvl="2"/>
            <a:r>
              <a:rPr lang="en-US" altLang="zh-CN" dirty="0"/>
              <a:t>2. </a:t>
            </a:r>
            <a:r>
              <a:rPr lang="zh-CN" altLang="en-US" dirty="0"/>
              <a:t>逻辑运算符有短路情况，即前面的表达式可以得到最终结果时，后面的表达式将不被执行。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B83572-2E49-4BA7-9FA4-1982E5A07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957A48-55E4-49FF-A0C2-0175E6D9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逻辑运算与位运算区别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000BAD-B83C-4DB6-88BE-D44BA97E2C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169" y="2402877"/>
            <a:ext cx="7401286" cy="36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E5AAF4-96B6-4F24-8B09-F94AC8A1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&gt;&gt; </a:t>
            </a:r>
            <a:r>
              <a:rPr lang="zh-CN" altLang="en-US" dirty="0"/>
              <a:t>右移运算符：将二进制数据进行右移运算。</a:t>
            </a:r>
          </a:p>
          <a:p>
            <a:r>
              <a:rPr lang="en-US" altLang="zh-CN" dirty="0"/>
              <a:t> &lt;&lt; </a:t>
            </a:r>
            <a:r>
              <a:rPr lang="zh-CN" altLang="en-US" dirty="0"/>
              <a:t>左移运算符：将二进制数据进行左移运算。</a:t>
            </a:r>
          </a:p>
          <a:p>
            <a:r>
              <a:rPr lang="en-US" altLang="zh-CN" dirty="0"/>
              <a:t> &gt;&gt;&gt; </a:t>
            </a:r>
            <a:r>
              <a:rPr lang="zh-CN" altLang="en-US" dirty="0"/>
              <a:t>无符号右移运算符：无论正负，都在高位插入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5C1908-1310-4953-A4F4-79530641A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DF5D4-CDC2-476B-846B-C0175DE2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移位运算符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575" y="2846388"/>
            <a:ext cx="6038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872103"/>
      </p:ext>
    </p:extLst>
  </p:cSld>
  <p:clrMapOvr>
    <a:masterClrMapping/>
  </p:clrMapOvr>
</p:sld>
</file>

<file path=ppt/theme/theme1.xml><?xml version="1.0" encoding="utf-8"?>
<a:theme xmlns:a="http://schemas.openxmlformats.org/drawingml/2006/main" name="1_Sales Template Oct 05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47562</TotalTime>
  <Words>780</Words>
  <Application>Microsoft Office PowerPoint</Application>
  <PresentationFormat>全屏显示(4:3)</PresentationFormat>
  <Paragraphs>132</Paragraphs>
  <Slides>12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Times New Roman</vt:lpstr>
      <vt:lpstr>Wingdings</vt:lpstr>
      <vt:lpstr>1_Sales Template Oct 05</vt:lpstr>
      <vt:lpstr>4_Divider Slide</vt:lpstr>
      <vt:lpstr>PowerPoint 演示文稿</vt:lpstr>
      <vt:lpstr>主要内容</vt:lpstr>
      <vt:lpstr>算术运算符、自增自减运算符</vt:lpstr>
      <vt:lpstr>关系运算符</vt:lpstr>
      <vt:lpstr>位运算</vt:lpstr>
      <vt:lpstr>异或加密算法</vt:lpstr>
      <vt:lpstr>逻辑运算符</vt:lpstr>
      <vt:lpstr>逻辑运算与位运算区别</vt:lpstr>
      <vt:lpstr>移位运算符</vt:lpstr>
      <vt:lpstr>三目条件运算符  *</vt:lpstr>
      <vt:lpstr>if条件语句 及 if-else分支语句</vt:lpstr>
      <vt:lpstr>if-else if-else 分支语句</vt:lpstr>
    </vt:vector>
  </TitlesOfParts>
  <Manager/>
  <Company>Google, Inc.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Selling in EMEA</dc:title>
  <dc:subject/>
  <dc:creator>Vertical Markets Team</dc:creator>
  <dc:description/>
  <cp:lastModifiedBy>zzxt</cp:lastModifiedBy>
  <cp:revision>3132</cp:revision>
  <dcterms:created xsi:type="dcterms:W3CDTF">2003-02-13T18:07:52Z</dcterms:created>
  <dcterms:modified xsi:type="dcterms:W3CDTF">2018-08-08T02:56:57Z</dcterms:modified>
</cp:coreProperties>
</file>