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6" r:id="rId3"/>
    <p:sldId id="275" r:id="rId4"/>
    <p:sldId id="277" r:id="rId5"/>
    <p:sldId id="278" r:id="rId6"/>
    <p:sldId id="279" r:id="rId7"/>
    <p:sldId id="260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Time System </a:t>
            </a:r>
            <a:r>
              <a:rPr lang="en-MY" dirty="0"/>
              <a:t>MCTE 4324</a:t>
            </a:r>
            <a:r>
              <a:rPr lang="en-US" dirty="0"/>
              <a:t> </a:t>
            </a:r>
          </a:p>
          <a:p>
            <a:r>
              <a:rPr lang="en-US" dirty="0"/>
              <a:t>Muhammad Faris Bin Nor </a:t>
            </a:r>
            <a:r>
              <a:rPr lang="en-US" dirty="0" err="1"/>
              <a:t>Fathi</a:t>
            </a:r>
            <a:r>
              <a:rPr lang="en-US" dirty="0"/>
              <a:t> 1715743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E-449E-484A-8831-EA3265FB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USB Protocol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20BF-6D9E-405B-9B98-011ADEA4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2048706"/>
            <a:ext cx="11248008" cy="44586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most common protocol in use.</a:t>
            </a:r>
          </a:p>
          <a:p>
            <a:r>
              <a:rPr lang="en-US" i="1" dirty="0"/>
              <a:t>USB protocol was designed for two specific purposes: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Communicate with peripheral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power to the connected devices if applicable</a:t>
            </a:r>
          </a:p>
          <a:p>
            <a:r>
              <a:rPr lang="en-US" dirty="0"/>
              <a:t>Data travels in the form of packets that are composed of 8-bit bytes (or multiples of 8-bit bytes, depending on the supported bitrate), where the Least Significant Bit is transmitted first.</a:t>
            </a:r>
          </a:p>
          <a:p>
            <a:r>
              <a:rPr lang="en-US" dirty="0"/>
              <a:t>Uses only two wires to for data transfer and are faster than the serial and parallel interface.</a:t>
            </a:r>
          </a:p>
          <a:p>
            <a:r>
              <a:rPr lang="en-US" dirty="0"/>
              <a:t>USB versions supports different speeds such as 1.5Mbps (USB v1.0), 480 Mbps (USB2.0), 5Gbps (USB v3.0).</a:t>
            </a:r>
          </a:p>
          <a:p>
            <a:r>
              <a:rPr lang="en-US" i="1" dirty="0"/>
              <a:t>Uses of the USB Protocol: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Connect peripheral devices such as keyboards, mouse, printers, etc. to a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power to the peripheral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Charge accessories such as power banks and devices like cell phones and Bluetooth speakers directly from the power outlet or from computers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3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59C-6BEC-48C9-89C0-72B7AA8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RS-232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16F6-9EE3-4383-B08C-D0F377C6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09" y="2066461"/>
            <a:ext cx="9628632" cy="3986213"/>
          </a:xfrm>
        </p:spPr>
        <p:txBody>
          <a:bodyPr/>
          <a:lstStyle/>
          <a:p>
            <a:r>
              <a:rPr lang="en-US" dirty="0"/>
              <a:t>Used to connect different peripherals such as Monitors, CNCs etc.</a:t>
            </a:r>
          </a:p>
          <a:p>
            <a:r>
              <a:rPr lang="en-US" dirty="0"/>
              <a:t>Comes in male and female connectors.</a:t>
            </a:r>
          </a:p>
          <a:p>
            <a:r>
              <a:rPr lang="en-US" dirty="0"/>
              <a:t>Covers distance up to 15 meters at 9600 bps.</a:t>
            </a:r>
          </a:p>
          <a:p>
            <a:r>
              <a:rPr lang="en-US" dirty="0"/>
              <a:t>Transmitted digitally by logical 0 and 1 and the logical "1" (MARK) corresponds to a voltage in the range from -3 to -15 V while the logical "0" (SPACE) corresponds to a voltage in the range from +3 to +15 V. </a:t>
            </a:r>
          </a:p>
          <a:p>
            <a:r>
              <a:rPr lang="en-US" dirty="0"/>
              <a:t>Has 9 pinouts such as </a:t>
            </a:r>
            <a:r>
              <a:rPr lang="en-US" dirty="0" err="1"/>
              <a:t>TxD</a:t>
            </a:r>
            <a:r>
              <a:rPr lang="en-US" dirty="0"/>
              <a:t>, </a:t>
            </a:r>
            <a:r>
              <a:rPr lang="en-US" dirty="0" err="1"/>
              <a:t>RxD</a:t>
            </a:r>
            <a:r>
              <a:rPr lang="en-US" dirty="0"/>
              <a:t>, RTS, CTS, DTR, DSR, DCD, GND.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22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49CB-F1D4-4AFF-907A-25C936D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RS-485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DB2F-3244-4A8E-A364-EEA3E7BF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5" y="2146360"/>
            <a:ext cx="10349588" cy="3986213"/>
          </a:xfrm>
        </p:spPr>
        <p:txBody>
          <a:bodyPr/>
          <a:lstStyle/>
          <a:p>
            <a:r>
              <a:rPr lang="en-US" dirty="0"/>
              <a:t>Most used in the industries and are industry preferred protocol.</a:t>
            </a:r>
          </a:p>
          <a:p>
            <a:r>
              <a:rPr lang="en-US" dirty="0"/>
              <a:t>Can connect 32 line drivers and 32 receivers in a differential configurations but with the help of additional repeaters and signal amplifiers up to 256 devices. </a:t>
            </a:r>
          </a:p>
          <a:p>
            <a:r>
              <a:rPr lang="en-US" dirty="0"/>
              <a:t>Speed of operation depends on the length of the line and can reach 10 Mbit/s at 10 meters.</a:t>
            </a:r>
          </a:p>
          <a:p>
            <a:r>
              <a:rPr lang="en-US" dirty="0"/>
              <a:t>The voltage on the lines is in the range from -7 V to +12 V.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33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B245-758D-46A5-B4AB-E444970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31" y="492976"/>
            <a:ext cx="9628632" cy="1362113"/>
          </a:xfrm>
        </p:spPr>
        <p:txBody>
          <a:bodyPr/>
          <a:lstStyle/>
          <a:p>
            <a:r>
              <a:rPr lang="en-MY" b="1" dirty="0"/>
              <a:t>Modbus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8C91-509C-4964-AE48-00BD8495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69" y="1951051"/>
            <a:ext cx="11407745" cy="46983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Transmitting information between electronic devices over serial lines (original version) or via the Ethernet.</a:t>
            </a:r>
          </a:p>
          <a:p>
            <a:r>
              <a:rPr lang="en-US" dirty="0"/>
              <a:t>Modbus comes in several varieties including Serial RTU, Serial ASCII, TCP/IP and UDP/IP.</a:t>
            </a:r>
          </a:p>
          <a:p>
            <a:r>
              <a:rPr lang="en-US" dirty="0"/>
              <a:t>Data transactions are based on the master/client requesting data from or writing data to the slave/server</a:t>
            </a:r>
          </a:p>
          <a:p>
            <a:r>
              <a:rPr lang="en-US" dirty="0"/>
              <a:t>Modbus serial uses RS-232 and RS-485 wiring for collecting data from Modbus slaves.</a:t>
            </a:r>
          </a:p>
          <a:p>
            <a:r>
              <a:rPr lang="en-US" dirty="0"/>
              <a:t>RS-485 supports as many as 32 nodes without repeaters over the range as far as 1,200 m.</a:t>
            </a:r>
          </a:p>
          <a:p>
            <a:r>
              <a:rPr lang="en-MY" dirty="0"/>
              <a:t>The speed that Modbus typically </a:t>
            </a:r>
            <a:r>
              <a:rPr lang="en-US" dirty="0"/>
              <a:t>9,600-19,200 Baud, but network speeds as fast as 115 kb/s.</a:t>
            </a:r>
          </a:p>
          <a:p>
            <a:r>
              <a:rPr lang="en-US" dirty="0"/>
              <a:t>Commonly used in process and factory automation.</a:t>
            </a:r>
          </a:p>
          <a:p>
            <a:r>
              <a:rPr lang="en-US" dirty="0"/>
              <a:t>Has error-detection capabilities such as parity, CRC/LRC and checksums as well as diagnostics from the slave/server or master/client interfaces.</a:t>
            </a:r>
          </a:p>
          <a:p>
            <a:r>
              <a:rPr lang="en-US" dirty="0"/>
              <a:t>Using security appliances or firewalls specifically designed for Modbus with deep packet inspection, such as those available from Tofino Security.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9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EDFE-7F2B-4EEC-8551-AD4D405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Profibus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90F-FAC5-44BD-8CB7-3EB2A020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2174706"/>
            <a:ext cx="9628632" cy="3986213"/>
          </a:xfrm>
        </p:spPr>
        <p:txBody>
          <a:bodyPr>
            <a:normAutofit fontScale="85000" lnSpcReduction="10000"/>
          </a:bodyPr>
          <a:lstStyle/>
          <a:p>
            <a:r>
              <a:rPr lang="en-MY" dirty="0"/>
              <a:t>The cable used has purple outer jacket of RS-485 cabling and used </a:t>
            </a:r>
            <a:r>
              <a:rPr lang="en-US" dirty="0"/>
              <a:t>the standard DB9 or M12 connectors.</a:t>
            </a:r>
          </a:p>
          <a:p>
            <a:r>
              <a:rPr lang="en-US" dirty="0"/>
              <a:t>Have Profibus masters and slaves. The master can be a PLC, PAC, or DCS. And the slaves can be a wide array of devices: drives, motors, IOs, sensors, field devices, robots, actuators, </a:t>
            </a:r>
          </a:p>
          <a:p>
            <a:r>
              <a:rPr lang="en-US" dirty="0"/>
              <a:t>Profibus has two flavors: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Profibus </a:t>
            </a:r>
            <a:r>
              <a:rPr lang="en-US" dirty="0" err="1"/>
              <a:t>Decentralised</a:t>
            </a:r>
            <a:r>
              <a:rPr lang="en-US" dirty="0"/>
              <a:t> Peripherals (DP)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Profibus Process Automation (PA).</a:t>
            </a:r>
            <a:endParaRPr lang="en-MY" dirty="0"/>
          </a:p>
          <a:p>
            <a:r>
              <a:rPr lang="en-US" dirty="0"/>
              <a:t>Collecting multiple inputs and outputs from the field into a local IO device, and then transferring the data through just one cable to the master.</a:t>
            </a:r>
            <a:endParaRPr lang="en-MY" dirty="0"/>
          </a:p>
          <a:p>
            <a:r>
              <a:rPr lang="en-MY" dirty="0"/>
              <a:t>Operate at speeds of 9600 bit/s to 12 megabits/s</a:t>
            </a:r>
          </a:p>
          <a:p>
            <a:r>
              <a:rPr lang="en-MY" dirty="0"/>
              <a:t>Cables up to 1000 meters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5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6EC9-CEBB-45E1-956E-884E78A5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14469"/>
            <a:ext cx="9628632" cy="1362113"/>
          </a:xfrm>
        </p:spPr>
        <p:txBody>
          <a:bodyPr/>
          <a:lstStyle/>
          <a:p>
            <a:r>
              <a:rPr lang="en-MY" b="1" dirty="0" err="1"/>
              <a:t>Profinet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AD4-2070-4DEC-AC52-7AF9BBB9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07" y="2062412"/>
            <a:ext cx="9628632" cy="3986213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Ethernet based industrial communications protocol.</a:t>
            </a:r>
          </a:p>
          <a:p>
            <a:r>
              <a:rPr lang="en-MY" dirty="0"/>
              <a:t>The physical interface used is RJ-45 Ethernet jack (green </a:t>
            </a:r>
            <a:r>
              <a:rPr lang="en-MY" dirty="0" err="1"/>
              <a:t>color</a:t>
            </a:r>
            <a:r>
              <a:rPr lang="en-MY" dirty="0"/>
              <a:t>).</a:t>
            </a:r>
          </a:p>
          <a:p>
            <a:r>
              <a:rPr lang="en-US" dirty="0"/>
              <a:t>Built to withstand the rough environment of a factory.</a:t>
            </a:r>
            <a:endParaRPr lang="en-MY" dirty="0"/>
          </a:p>
          <a:p>
            <a:r>
              <a:rPr lang="en-MY" dirty="0"/>
              <a:t>Operates at 100 megabits/s.</a:t>
            </a:r>
          </a:p>
          <a:p>
            <a:r>
              <a:rPr lang="en-MY" dirty="0"/>
              <a:t>Cables up to 100 meter.</a:t>
            </a:r>
          </a:p>
          <a:p>
            <a:r>
              <a:rPr lang="en-MY" dirty="0"/>
              <a:t>Response time less than 1 millisecond/</a:t>
            </a:r>
          </a:p>
          <a:p>
            <a:r>
              <a:rPr lang="en-MY" dirty="0"/>
              <a:t>Has 3 types of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Mac </a:t>
            </a:r>
            <a:r>
              <a:rPr lang="en-MY" dirty="0" err="1"/>
              <a:t>Addres</a:t>
            </a:r>
            <a:endParaRPr lang="en-MY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Device Name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11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F7D2-C579-4C22-9754-3AA5397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ControlNet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B5C3-31FC-415F-8848-BD53872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84" y="1954791"/>
            <a:ext cx="10897042" cy="4750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for critical messaging that does not rely on timing to be executed without interfering with the transport of control and I/O data.</a:t>
            </a:r>
          </a:p>
          <a:p>
            <a:r>
              <a:rPr lang="en-US" dirty="0"/>
              <a:t>Types of devices that the ControlNet network talks to are PLC , I/O </a:t>
            </a:r>
            <a:r>
              <a:rPr lang="en-US" dirty="0" err="1"/>
              <a:t>chassis,HMIs</a:t>
            </a:r>
            <a:r>
              <a:rPr lang="en-US" dirty="0"/>
              <a:t>, personal computers, drives, and robots.</a:t>
            </a:r>
          </a:p>
          <a:p>
            <a:r>
              <a:rPr lang="en-US" dirty="0"/>
              <a:t>The topology options for ControlNet are trunkline-dropline, star or tree.</a:t>
            </a:r>
          </a:p>
          <a:p>
            <a:r>
              <a:rPr lang="en-US" dirty="0"/>
              <a:t>Has a data transfer rate of 5 Mbps.</a:t>
            </a:r>
          </a:p>
          <a:p>
            <a:r>
              <a:rPr lang="en-US" dirty="0">
                <a:effectLst/>
              </a:rPr>
              <a:t>ControlNet cables are RG-6 coaxial cable types with BNC connectors.</a:t>
            </a:r>
          </a:p>
          <a:p>
            <a:r>
              <a:rPr lang="en-MY" dirty="0"/>
              <a:t>Maximum cable distance for ControlNet cables is 1000 meters.</a:t>
            </a:r>
          </a:p>
          <a:p>
            <a:r>
              <a:rPr lang="en-US" dirty="0"/>
              <a:t>Can support a maximum number of 99 nodes on the network.</a:t>
            </a:r>
          </a:p>
          <a:p>
            <a:r>
              <a:rPr lang="en-US" dirty="0"/>
              <a:t>The disadvantages are the cost of hardware can be higher and troubleshooting can be more difficult than other protocols.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9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34EA-CA30-432A-8D47-CF1DFB1B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err="1"/>
              <a:t>DeviceNet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3A1B-806F-4077-9A64-9815DD8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5" y="1828456"/>
            <a:ext cx="9628632" cy="4667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Communication tool that allows to logically talk between a Programmable Logic Controller and many control devices, such as motors, conveyors, flowmeters, level sensors, etc.</a:t>
            </a:r>
          </a:p>
          <a:p>
            <a:r>
              <a:rPr lang="en-US" dirty="0"/>
              <a:t>There are five types of </a:t>
            </a:r>
            <a:r>
              <a:rPr lang="en-US" dirty="0" err="1"/>
              <a:t>DeviceNet</a:t>
            </a:r>
            <a:r>
              <a:rPr lang="en-US" dirty="0"/>
              <a:t> cables: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Thick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Thin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Class 1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KwikLink</a:t>
            </a:r>
            <a:r>
              <a:rPr lang="en-US" dirty="0">
                <a:effectLst/>
              </a:rPr>
              <a:t> Flat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KwikLink</a:t>
            </a:r>
            <a:r>
              <a:rPr lang="en-US" dirty="0">
                <a:effectLst/>
              </a:rPr>
              <a:t> Lite Flat</a:t>
            </a:r>
          </a:p>
          <a:p>
            <a:r>
              <a:rPr lang="en-US" dirty="0"/>
              <a:t>Distances are measured by two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Trunkline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dropline length</a:t>
            </a:r>
          </a:p>
          <a:p>
            <a:r>
              <a:rPr lang="en-US" dirty="0"/>
              <a:t>Data rates are 125, 250, or 500 Kilobits per second.</a:t>
            </a:r>
          </a:p>
          <a:p>
            <a:r>
              <a:rPr lang="en-US" dirty="0"/>
              <a:t>Disadvantages of </a:t>
            </a:r>
            <a:r>
              <a:rPr lang="en-US" dirty="0" err="1"/>
              <a:t>DeviceNet</a:t>
            </a:r>
            <a:r>
              <a:rPr lang="en-US" dirty="0"/>
              <a:t> are limited bandwidth, limited message size, and maximum cable length.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14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CAN Protocol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09643" y="2022073"/>
            <a:ext cx="10447241" cy="4835927"/>
          </a:xfrm>
        </p:spPr>
        <p:txBody>
          <a:bodyPr>
            <a:normAutofit/>
          </a:bodyPr>
          <a:lstStyle/>
          <a:p>
            <a:r>
              <a:rPr lang="en-US" dirty="0"/>
              <a:t>Used in e.g. automotive to allow communication between ECUs (Engine Control Units), sensors, anti-lock braking systems, air conditioners, central door locks, airbags, gear control, engine management systems and so on.</a:t>
            </a:r>
          </a:p>
          <a:p>
            <a:r>
              <a:rPr lang="en-US" dirty="0"/>
              <a:t>Also used in aerospace applications for in-flight analysis and networking of components such as fuel systems, pumps and more.</a:t>
            </a:r>
          </a:p>
          <a:p>
            <a:r>
              <a:rPr lang="en-US" dirty="0"/>
              <a:t>Provide speed up to 1Mbps.</a:t>
            </a:r>
          </a:p>
          <a:p>
            <a:r>
              <a:rPr lang="en-US" i="1" dirty="0"/>
              <a:t>Uses of the CAN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CAN protocol is often used for in-vehicle networking of electronic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also used in aerospace applications for in-flight analysis and networking of components such as fuel systems, pumps and more.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Manufacturers of medical equipment often use CAN for creating an embedded network within medical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C76-AD41-4E75-B440-147C59E0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I2C Serial Communication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465F-CB36-4D1B-BCEF-3F9E91AA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9" y="1915541"/>
            <a:ext cx="10633672" cy="478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embedded engineers to connect multiple slave devices with one or more master.</a:t>
            </a:r>
          </a:p>
          <a:p>
            <a:r>
              <a:rPr lang="en-US" dirty="0"/>
              <a:t>For short-distance communication within two ICs (Integrated Circuits) on the same printer circuit board (PCB).</a:t>
            </a:r>
          </a:p>
          <a:p>
            <a:r>
              <a:rPr lang="en-US" dirty="0"/>
              <a:t>I2C protocol supports speed up to 3.4 Mbps.</a:t>
            </a:r>
          </a:p>
          <a:p>
            <a:r>
              <a:rPr lang="en-MY" dirty="0"/>
              <a:t>Uses only two wires.</a:t>
            </a:r>
            <a:endParaRPr lang="en-US" dirty="0"/>
          </a:p>
          <a:p>
            <a:r>
              <a:rPr lang="en-US" dirty="0"/>
              <a:t>Uses of the I2C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Changes the various color setting, such as hue, on a monitor.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Controls the LED/LCD displays in cell phones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switching on /off the power supply of internal components</a:t>
            </a:r>
          </a:p>
          <a:p>
            <a:r>
              <a:rPr lang="en-US" dirty="0"/>
              <a:t>Advantages of using the I2C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Flexibility of using multiple master devices to speed up communication and improve the design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Chip addressing eliminates the need of CS (Chip Select)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a robust error handling mechanism with the ACK/NACK feature.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80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0110-8E8F-441E-BC1F-F4E51A75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SPI Protocol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2C1D-9FB7-4359-8B54-FA6975A9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0" y="2064748"/>
            <a:ext cx="10918691" cy="4653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Communicate with each other using master-slave architecture. </a:t>
            </a:r>
          </a:p>
          <a:p>
            <a:r>
              <a:rPr lang="en-US" dirty="0"/>
              <a:t>The number of master devices is limited to one. </a:t>
            </a:r>
          </a:p>
          <a:p>
            <a:r>
              <a:rPr lang="en-US" dirty="0"/>
              <a:t>Can deliver up to 10Mbps of speed and is ideal for high speed data communication.</a:t>
            </a:r>
          </a:p>
          <a:p>
            <a:r>
              <a:rPr lang="en-US" dirty="0"/>
              <a:t>The lack of error-checking mechanism and slave acknowledgment feature are some of the major disadvantages.</a:t>
            </a:r>
          </a:p>
          <a:p>
            <a:r>
              <a:rPr lang="en-US" dirty="0"/>
              <a:t>SPI is known as four-wire serial bus because it consists of four signals: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master out slave in (MOSI)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master in slave out (MISO)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serial clock (SCK),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slave select (SS)</a:t>
            </a:r>
          </a:p>
          <a:p>
            <a:r>
              <a:rPr lang="en-US" i="1" dirty="0"/>
              <a:t>Uses of the SPI Protocol: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Apply for  communication with temperature, pressure sensors, and video game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with LCDs and SD cards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Communicate with FLASH and EEPROM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 data from a real time clock.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54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1318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Educational subjects 16x9</vt:lpstr>
      <vt:lpstr>Communication Protocol</vt:lpstr>
      <vt:lpstr>Modbus</vt:lpstr>
      <vt:lpstr>Profibus</vt:lpstr>
      <vt:lpstr>Profinet</vt:lpstr>
      <vt:lpstr>ControlNet</vt:lpstr>
      <vt:lpstr>DeviceNet</vt:lpstr>
      <vt:lpstr>CAN Protocol</vt:lpstr>
      <vt:lpstr>I2C Serial Communication</vt:lpstr>
      <vt:lpstr>SPI Protocol</vt:lpstr>
      <vt:lpstr>USB Protocol</vt:lpstr>
      <vt:lpstr>RS-232</vt:lpstr>
      <vt:lpstr>RS-485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faris zangetsu</dc:creator>
  <cp:lastModifiedBy>faris zangetsu</cp:lastModifiedBy>
  <cp:revision>19</cp:revision>
  <dcterms:created xsi:type="dcterms:W3CDTF">2021-03-15T12:32:13Z</dcterms:created>
  <dcterms:modified xsi:type="dcterms:W3CDTF">2021-03-17T03:06:52Z</dcterms:modified>
</cp:coreProperties>
</file>