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8" r:id="rId2"/>
    <p:sldId id="276" r:id="rId3"/>
    <p:sldId id="275" r:id="rId4"/>
    <p:sldId id="277" r:id="rId5"/>
    <p:sldId id="278" r:id="rId6"/>
    <p:sldId id="279" r:id="rId7"/>
    <p:sldId id="260" r:id="rId8"/>
    <p:sldId id="270" r:id="rId9"/>
    <p:sldId id="271" r:id="rId10"/>
    <p:sldId id="272" r:id="rId11"/>
    <p:sldId id="273" r:id="rId12"/>
    <p:sldId id="274" r:id="rId13"/>
    <p:sldId id="28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DA6D-DC69-4DCE-BAF7-6763517D3376}" type="datetimeFigureOut">
              <a:rPr lang="en-US"/>
              <a:t>3/22/2021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77E94-A6AB-4E02-8E43-E89F9CF4757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F6C43-988E-4257-9A1C-C162EF036D58}" type="datetimeFigureOut">
              <a:rPr lang="en-US"/>
              <a:t>3/22/2021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91D0-8E1B-49C7-849B-A28568D9449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3/22/2021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3/22/2021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/>
          <a:lstStyle/>
          <a:p>
            <a:fld id="{2CCFE9AC-F15C-4FA0-A6F1-298829FA691D}" type="datetimeFigureOut">
              <a:rPr lang="en-US"/>
              <a:t>3/22/2021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3/22/2021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3/22/2021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3/22/2021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3/22/2021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3/22/2021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3/22/2021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3/22/2021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Communication Protocol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Real Time System </a:t>
            </a:r>
            <a:r>
              <a:rPr lang="en-MY" dirty="0"/>
              <a:t>MCTE 4324</a:t>
            </a:r>
            <a:r>
              <a:rPr lang="en-US" dirty="0"/>
              <a:t> </a:t>
            </a:r>
          </a:p>
          <a:p>
            <a:r>
              <a:rPr lang="en-US" dirty="0"/>
              <a:t>Muhammad Faris Bin Nor </a:t>
            </a:r>
            <a:r>
              <a:rPr lang="en-US" dirty="0" err="1"/>
              <a:t>Fathi</a:t>
            </a:r>
            <a:r>
              <a:rPr lang="en-US" dirty="0"/>
              <a:t> 1715743</a:t>
            </a:r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19F9E-449E-484A-8831-EA3265FBE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USB Protocol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920BF-6D9E-405B-9B98-011ADEA41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495" y="2048706"/>
            <a:ext cx="11248008" cy="445862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most common protocol in use.</a:t>
            </a:r>
          </a:p>
          <a:p>
            <a:r>
              <a:rPr lang="en-US" i="1" dirty="0"/>
              <a:t>USB protocol was designed for two specific purposes: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Communicate with peripheral devices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Supply power to the connected devices if applicable</a:t>
            </a:r>
          </a:p>
          <a:p>
            <a:r>
              <a:rPr lang="en-US" dirty="0"/>
              <a:t>Data travels in the form of packets that are composed of 8-bit bytes (or multiples of 8-bit bytes, depending on the supported bitrate), where the Least Significant Bit is transmitted first.</a:t>
            </a:r>
          </a:p>
          <a:p>
            <a:r>
              <a:rPr lang="en-US" dirty="0"/>
              <a:t>Uses only two wires to for data transfer and are faster than the serial and parallel interface.</a:t>
            </a:r>
          </a:p>
          <a:p>
            <a:r>
              <a:rPr lang="en-US" dirty="0"/>
              <a:t>USB versions supports different speeds such as 1.5Mbps (USB v1.0), 480 Mbps (USB2.0), 5Gbps (USB v3.0).</a:t>
            </a:r>
          </a:p>
          <a:p>
            <a:r>
              <a:rPr lang="en-US" i="1" dirty="0"/>
              <a:t>Uses of the USB Protocol: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Connect peripheral devices such as keyboards, mouse, printers, etc. to a computer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Supply power to the peripheral devices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Charge accessories such as power banks and devices like cell phones and Bluetooth speakers directly from the power outlet or from computers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6439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7759C-6BEC-48C9-89C0-72B7AA839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RS-232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16F6-9EE3-4383-B08C-D0F377C62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809" y="2066461"/>
            <a:ext cx="9628632" cy="3986213"/>
          </a:xfrm>
        </p:spPr>
        <p:txBody>
          <a:bodyPr/>
          <a:lstStyle/>
          <a:p>
            <a:r>
              <a:rPr lang="en-US" dirty="0"/>
              <a:t>Used to connect different peripherals such as Monitors, CNCs etc.</a:t>
            </a:r>
          </a:p>
          <a:p>
            <a:r>
              <a:rPr lang="en-US" dirty="0"/>
              <a:t>Comes in male and female connectors.</a:t>
            </a:r>
          </a:p>
          <a:p>
            <a:r>
              <a:rPr lang="en-US" dirty="0"/>
              <a:t>Covers distance up to 15 meters at 9600 bps.</a:t>
            </a:r>
          </a:p>
          <a:p>
            <a:r>
              <a:rPr lang="en-US" dirty="0"/>
              <a:t>Transmitted digitally by logical 0 and 1 and the logical "1" (MARK) corresponds to a voltage in the range from -3 to -15 V while the logical "0" (SPACE) corresponds to a voltage in the range from +3 to +15 V. </a:t>
            </a:r>
          </a:p>
          <a:p>
            <a:r>
              <a:rPr lang="en-US" dirty="0"/>
              <a:t>Has 9 pinouts such as </a:t>
            </a:r>
            <a:r>
              <a:rPr lang="en-US" dirty="0" err="1"/>
              <a:t>TxD</a:t>
            </a:r>
            <a:r>
              <a:rPr lang="en-US" dirty="0"/>
              <a:t>, </a:t>
            </a:r>
            <a:r>
              <a:rPr lang="en-US" dirty="0" err="1"/>
              <a:t>RxD</a:t>
            </a:r>
            <a:r>
              <a:rPr lang="en-US" dirty="0"/>
              <a:t>, RTS, CTS, DTR, DSR, DCD, GND.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1223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49CB-F1D4-4AFF-907A-25C936DEF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RS-485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0DB2F-3244-4A8E-A364-EEA3E7BFA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745" y="2146360"/>
            <a:ext cx="10349588" cy="3986213"/>
          </a:xfrm>
        </p:spPr>
        <p:txBody>
          <a:bodyPr/>
          <a:lstStyle/>
          <a:p>
            <a:r>
              <a:rPr lang="en-US" dirty="0"/>
              <a:t>Most used in the industries and are industry preferred protocol.</a:t>
            </a:r>
          </a:p>
          <a:p>
            <a:r>
              <a:rPr lang="en-US" dirty="0"/>
              <a:t>Can connect 32 line drivers and 32 receivers in a differential configurations but with the help of additional repeaters and signal amplifiers up to 256 devices. </a:t>
            </a:r>
          </a:p>
          <a:p>
            <a:r>
              <a:rPr lang="en-US" dirty="0"/>
              <a:t>Speed of operation depends on the length of the line and can reach 10 Mbit/s at 10 meters.</a:t>
            </a:r>
          </a:p>
          <a:p>
            <a:r>
              <a:rPr lang="en-US" dirty="0"/>
              <a:t>The voltage on the lines is in the range from -7 V to +12 V. 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03332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96410-3219-4B2C-8576-98DC167AA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090" y="681038"/>
            <a:ext cx="9628632" cy="1362113"/>
          </a:xfrm>
        </p:spPr>
        <p:txBody>
          <a:bodyPr/>
          <a:lstStyle/>
          <a:p>
            <a:r>
              <a:rPr lang="en-MY" b="1" dirty="0"/>
              <a:t>NMEA communication</a:t>
            </a:r>
            <a:br>
              <a:rPr lang="en-MY" b="1" dirty="0"/>
            </a:b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D59B7-6830-4C1B-81DD-2B167E337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90" y="2014434"/>
            <a:ext cx="11389819" cy="451969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NMEA has 2 main protocols: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NMEA 0183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NMEA 2000</a:t>
            </a:r>
          </a:p>
          <a:p>
            <a:r>
              <a:rPr lang="en-US" dirty="0"/>
              <a:t>NMEA 200 commonly called N2K, used a single cable called a “backbone” replaces all of the wiring of up to 50 NMEA 0183 interconnections and can handle the data content of between 50 and 100 NMEA 0183 data streams.</a:t>
            </a:r>
          </a:p>
          <a:p>
            <a:r>
              <a:rPr lang="en-US" dirty="0"/>
              <a:t>N2K network multiple “talkers” and “listeners” communicate data back and forth.</a:t>
            </a:r>
          </a:p>
          <a:p>
            <a:r>
              <a:rPr lang="en-US" dirty="0"/>
              <a:t>NMEA 2000 network accommodates navigation equipment, electrical power generation and distribution systems, engines and other machinery, piloting and steering systems, fire and other alarms, controls and more.</a:t>
            </a:r>
          </a:p>
          <a:p>
            <a:r>
              <a:rPr lang="en-US" dirty="0"/>
              <a:t>NMEA 2000 Data, commands, and status all share the same cable at speeds that are 26 times greater then the NMEA 0183 serial interface </a:t>
            </a:r>
          </a:p>
          <a:p>
            <a:r>
              <a:rPr lang="en-US" dirty="0"/>
              <a:t>NMEA 0183 is a combined electrical and data specification for communication between marine electronics such as echo sounder, sonars, anemometer,</a:t>
            </a:r>
            <a:br>
              <a:rPr lang="en-US" dirty="0"/>
            </a:br>
            <a:r>
              <a:rPr lang="en-US" dirty="0"/>
              <a:t>gyrocompass, autopilot, GPS receivers and many other types of instruments.</a:t>
            </a:r>
          </a:p>
          <a:p>
            <a:r>
              <a:rPr lang="en-US" dirty="0"/>
              <a:t>The NMEA 0183 standard uses a simple ASCII, serial communications protocol that defines how data are transmitted in a “sentence” from one “talker” to multiple “listeners” at a time.</a:t>
            </a:r>
          </a:p>
        </p:txBody>
      </p:sp>
    </p:spTree>
    <p:extLst>
      <p:ext uri="{BB962C8B-B14F-4D97-AF65-F5344CB8AC3E}">
        <p14:creationId xmlns:p14="http://schemas.microsoft.com/office/powerpoint/2010/main" val="392437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B245-758D-46A5-B4AB-E4449707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931" y="492976"/>
            <a:ext cx="9628632" cy="1362113"/>
          </a:xfrm>
        </p:spPr>
        <p:txBody>
          <a:bodyPr/>
          <a:lstStyle/>
          <a:p>
            <a:r>
              <a:rPr lang="en-MY" b="1" dirty="0"/>
              <a:t>Modbus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88C91-509C-4964-AE48-00BD84953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437" y="1774066"/>
            <a:ext cx="11797126" cy="543359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Commonly used in process and factory automation.</a:t>
            </a:r>
          </a:p>
          <a:p>
            <a:r>
              <a:rPr lang="en-US" dirty="0"/>
              <a:t>Transmitting information between electronic devices over serial lines (original version) or via the Ethernet.</a:t>
            </a:r>
          </a:p>
          <a:p>
            <a:r>
              <a:rPr lang="en-US" dirty="0"/>
              <a:t>Modbus comes in several varieties including Serial RTU, Serial ASCII, TCP/IP and UDP/IP.</a:t>
            </a:r>
          </a:p>
          <a:p>
            <a:r>
              <a:rPr lang="en-US" dirty="0"/>
              <a:t>Data transactions are based on the master/client requesting data from or writing data to the slave/server</a:t>
            </a:r>
          </a:p>
          <a:p>
            <a:r>
              <a:rPr lang="en-US" dirty="0"/>
              <a:t>Modbus serial uses RS-232 and RS-485 wiring for collecting data from Modbus slaves.</a:t>
            </a:r>
          </a:p>
          <a:p>
            <a:r>
              <a:rPr lang="en-US" dirty="0"/>
              <a:t>Star topology with Modbus RTU (RS485) networks.</a:t>
            </a:r>
          </a:p>
          <a:p>
            <a:r>
              <a:rPr lang="en-US" dirty="0"/>
              <a:t>RS-485 supports as many as 32 nodes without repeaters over the range as far as 1,200 m.</a:t>
            </a:r>
          </a:p>
          <a:p>
            <a:r>
              <a:rPr lang="en-MY" dirty="0"/>
              <a:t>The speed that Modbus typically </a:t>
            </a:r>
            <a:r>
              <a:rPr lang="en-US" dirty="0"/>
              <a:t>9,600-19,200 Baud, but network speeds as fast as 115 kb/s.</a:t>
            </a:r>
          </a:p>
          <a:p>
            <a:r>
              <a:rPr lang="en-US" dirty="0"/>
              <a:t>Data is transmitted in 8-bit bytes, one bit at a time.</a:t>
            </a:r>
          </a:p>
          <a:p>
            <a:r>
              <a:rPr lang="en-US" dirty="0"/>
              <a:t>In theory Modbus TCP/IP carries data at up to 250/(250+70+70) or about 60 percent efficiency when transferring registers in bulk.</a:t>
            </a:r>
          </a:p>
          <a:p>
            <a:r>
              <a:rPr lang="en-US" dirty="0"/>
              <a:t>Using security appliances or firewalls specifically designed for Modbus with deep packet inspection, such as those available from Tofino Security.</a:t>
            </a:r>
          </a:p>
          <a:p>
            <a:r>
              <a:rPr lang="en-US" dirty="0"/>
              <a:t>Has error-detection capabilities such as parity, CRC/LRC and checksums as well as diagnostics from the slave/server or master/client interfaces.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51928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EDFE-7F2B-4EEC-8551-AD4D405CD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Profibus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B990F-FAC5-44BD-8CB7-3EB2A020E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897" y="2174706"/>
            <a:ext cx="9628632" cy="3986213"/>
          </a:xfrm>
        </p:spPr>
        <p:txBody>
          <a:bodyPr>
            <a:normAutofit fontScale="85000" lnSpcReduction="10000"/>
          </a:bodyPr>
          <a:lstStyle/>
          <a:p>
            <a:r>
              <a:rPr lang="en-MY" dirty="0"/>
              <a:t>The cable used has purple outer jacket of RS-485 cabling and used </a:t>
            </a:r>
            <a:r>
              <a:rPr lang="en-US" dirty="0"/>
              <a:t>the standard DB9 or M12 connectors.</a:t>
            </a:r>
          </a:p>
          <a:p>
            <a:r>
              <a:rPr lang="en-US" dirty="0"/>
              <a:t>Have Profibus masters and slaves. The master can be a PLC, PAC, or DCS. And the slaves can be a wide array of devices: drives, motors, IOs, sensors, field devices, robots, actuators, </a:t>
            </a:r>
          </a:p>
          <a:p>
            <a:r>
              <a:rPr lang="en-US" dirty="0"/>
              <a:t>Profibus has two flavors: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Profibus </a:t>
            </a:r>
            <a:r>
              <a:rPr lang="en-US" dirty="0" err="1"/>
              <a:t>Decentralised</a:t>
            </a:r>
            <a:r>
              <a:rPr lang="en-US" dirty="0"/>
              <a:t> Peripherals (DP)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Profibus Process Automation (PA).</a:t>
            </a:r>
            <a:endParaRPr lang="en-MY" dirty="0"/>
          </a:p>
          <a:p>
            <a:r>
              <a:rPr lang="en-US" dirty="0"/>
              <a:t>Collecting multiple inputs and outputs from the field into a local IO device, and then transferring the data through just one cable to the master.</a:t>
            </a:r>
            <a:endParaRPr lang="en-MY" dirty="0"/>
          </a:p>
          <a:p>
            <a:r>
              <a:rPr lang="en-MY" dirty="0"/>
              <a:t>Operate at speeds of 9600 bit/s to 12 megabits/s</a:t>
            </a:r>
          </a:p>
          <a:p>
            <a:r>
              <a:rPr lang="en-MY" dirty="0"/>
              <a:t>Cables up to 1000 meters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96588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36EC9-CEBB-45E1-956E-884E78A54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514469"/>
            <a:ext cx="9628632" cy="1362113"/>
          </a:xfrm>
        </p:spPr>
        <p:txBody>
          <a:bodyPr/>
          <a:lstStyle/>
          <a:p>
            <a:r>
              <a:rPr lang="en-MY" b="1" dirty="0" err="1"/>
              <a:t>Profinet</a:t>
            </a:r>
            <a:endParaRPr lang="en-MY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2AAD4-2070-4DEC-AC52-7AF9BBB99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107" y="2062412"/>
            <a:ext cx="9628632" cy="3986213"/>
          </a:xfrm>
        </p:spPr>
        <p:txBody>
          <a:bodyPr>
            <a:normAutofit fontScale="92500" lnSpcReduction="20000"/>
          </a:bodyPr>
          <a:lstStyle/>
          <a:p>
            <a:r>
              <a:rPr lang="en-MY" dirty="0"/>
              <a:t>Ethernet based industrial communications protocol.</a:t>
            </a:r>
          </a:p>
          <a:p>
            <a:r>
              <a:rPr lang="en-MY" dirty="0"/>
              <a:t>The physical interface used is RJ-45 Ethernet jack (green </a:t>
            </a:r>
            <a:r>
              <a:rPr lang="en-MY" dirty="0" err="1"/>
              <a:t>color</a:t>
            </a:r>
            <a:r>
              <a:rPr lang="en-MY" dirty="0"/>
              <a:t>).</a:t>
            </a:r>
          </a:p>
          <a:p>
            <a:r>
              <a:rPr lang="en-US" dirty="0"/>
              <a:t>Built to withstand the rough environment of a factory.</a:t>
            </a:r>
            <a:endParaRPr lang="en-MY" dirty="0"/>
          </a:p>
          <a:p>
            <a:r>
              <a:rPr lang="en-MY" dirty="0"/>
              <a:t>Operates at 100 megabits/s.</a:t>
            </a:r>
          </a:p>
          <a:p>
            <a:r>
              <a:rPr lang="en-MY" dirty="0"/>
              <a:t>Cables up to 100 meter.</a:t>
            </a:r>
          </a:p>
          <a:p>
            <a:r>
              <a:rPr lang="en-MY" dirty="0"/>
              <a:t>Response time less than 1 millisecond/</a:t>
            </a:r>
          </a:p>
          <a:p>
            <a:r>
              <a:rPr lang="en-MY" dirty="0"/>
              <a:t>Has 3 types of addresses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MY" dirty="0"/>
              <a:t>IP Address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MY" dirty="0"/>
              <a:t>Mac </a:t>
            </a:r>
            <a:r>
              <a:rPr lang="en-MY" dirty="0" err="1"/>
              <a:t>Addres</a:t>
            </a:r>
            <a:endParaRPr lang="en-MY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MY" dirty="0"/>
              <a:t>Device Name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63114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F7D2-C579-4C22-9754-3AA53973B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ControlNet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AB5C3-31FC-415F-8848-BD5387249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84" y="1954791"/>
            <a:ext cx="10897042" cy="475080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Provides for critical messaging that does not rely on timing to be executed without interfering with the transport of control and I/O data.</a:t>
            </a:r>
          </a:p>
          <a:p>
            <a:r>
              <a:rPr lang="en-US" dirty="0"/>
              <a:t>Types of devices that the ControlNet network talks to are PLC , I/O </a:t>
            </a:r>
            <a:r>
              <a:rPr lang="en-US" dirty="0" err="1"/>
              <a:t>chassis,HMIs</a:t>
            </a:r>
            <a:r>
              <a:rPr lang="en-US" dirty="0"/>
              <a:t>, personal computers, drives, and robots.</a:t>
            </a:r>
          </a:p>
          <a:p>
            <a:r>
              <a:rPr lang="en-US" dirty="0"/>
              <a:t>The topology options for ControlNet are trunkline-dropline, star or tree.</a:t>
            </a:r>
          </a:p>
          <a:p>
            <a:r>
              <a:rPr lang="en-US" dirty="0"/>
              <a:t>Has a data transfer rate of 5 Mbps.</a:t>
            </a:r>
          </a:p>
          <a:p>
            <a:r>
              <a:rPr lang="en-US" dirty="0">
                <a:effectLst/>
              </a:rPr>
              <a:t>ControlNet cables are RG-6 coaxial cable types with BNC connectors.</a:t>
            </a:r>
          </a:p>
          <a:p>
            <a:r>
              <a:rPr lang="en-MY" dirty="0"/>
              <a:t>Maximum cable distance for ControlNet cables is 1000 meters.</a:t>
            </a:r>
          </a:p>
          <a:p>
            <a:r>
              <a:rPr lang="en-US" dirty="0"/>
              <a:t>Can support a maximum number of 99 nodes on the network.</a:t>
            </a:r>
          </a:p>
          <a:p>
            <a:r>
              <a:rPr lang="en-US" dirty="0"/>
              <a:t>The disadvantages are the cost of hardware can be higher and troubleshooting can be more difficult than other protocols.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7959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634EA-CA30-432A-8D47-CF1DFB1B1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 err="1"/>
              <a:t>DeviceNet</a:t>
            </a:r>
            <a:endParaRPr lang="en-MY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33A1B-806F-4077-9A64-9815DD8E7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5" y="1828456"/>
            <a:ext cx="9628632" cy="466725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Communication tool that allows to logically talk between a Programmable Logic Controller and many control devices, such as motors, conveyors, flowmeters, level sensors, etc.</a:t>
            </a:r>
          </a:p>
          <a:p>
            <a:r>
              <a:rPr lang="en-US" dirty="0"/>
              <a:t>There are five types of </a:t>
            </a:r>
            <a:r>
              <a:rPr lang="en-US" dirty="0" err="1"/>
              <a:t>DeviceNet</a:t>
            </a:r>
            <a:r>
              <a:rPr lang="en-US" dirty="0"/>
              <a:t> cables: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Thick Round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Thin Round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Class 1 Round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effectLst/>
              </a:rPr>
              <a:t>KwikLink</a:t>
            </a:r>
            <a:r>
              <a:rPr lang="en-US" dirty="0">
                <a:effectLst/>
              </a:rPr>
              <a:t> Flat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effectLst/>
              </a:rPr>
              <a:t>KwikLink</a:t>
            </a:r>
            <a:r>
              <a:rPr lang="en-US" dirty="0">
                <a:effectLst/>
              </a:rPr>
              <a:t> Lite Flat</a:t>
            </a:r>
          </a:p>
          <a:p>
            <a:r>
              <a:rPr lang="en-US" dirty="0"/>
              <a:t>Distances are measured by two variables: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Trunkline distance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Total dropline length</a:t>
            </a:r>
          </a:p>
          <a:p>
            <a:r>
              <a:rPr lang="en-US" dirty="0"/>
              <a:t>Data rates are 125, 250, or 500 Kilobits per second.</a:t>
            </a:r>
          </a:p>
          <a:p>
            <a:r>
              <a:rPr lang="en-US" dirty="0"/>
              <a:t>Disadvantages of </a:t>
            </a:r>
            <a:r>
              <a:rPr lang="en-US" dirty="0" err="1"/>
              <a:t>DeviceNet</a:t>
            </a:r>
            <a:r>
              <a:rPr lang="en-US" dirty="0"/>
              <a:t> are limited bandwidth, limited message size, and maximum cable length.</a:t>
            </a: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17141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CAN Protocol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809643" y="2022073"/>
            <a:ext cx="10447241" cy="4835927"/>
          </a:xfrm>
        </p:spPr>
        <p:txBody>
          <a:bodyPr>
            <a:normAutofit/>
          </a:bodyPr>
          <a:lstStyle/>
          <a:p>
            <a:r>
              <a:rPr lang="en-US" dirty="0"/>
              <a:t>Used in e.g. automotive to allow communication between ECUs (Engine Control Units), sensors, anti-lock braking systems, air conditioners, central door locks, airbags, gear control, engine management systems and so on.</a:t>
            </a:r>
          </a:p>
          <a:p>
            <a:r>
              <a:rPr lang="en-US" dirty="0"/>
              <a:t>Also used in aerospace applications for in-flight analysis and networking of components such as fuel systems, pumps and more.</a:t>
            </a:r>
          </a:p>
          <a:p>
            <a:r>
              <a:rPr lang="en-US" dirty="0"/>
              <a:t>Provide speed up to 1Mbps.</a:t>
            </a:r>
          </a:p>
          <a:p>
            <a:r>
              <a:rPr lang="en-US" i="1" dirty="0"/>
              <a:t>Uses of the CAN Protocol: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CAN protocol is often used for in-vehicle networking of electronic components.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 is also used in aerospace applications for in-flight analysis and networking of components such as fuel systems, pumps and more.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Manufacturers of medical equipment often use CAN for creating an embedded network within medical devices.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3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4DC76-AD41-4E75-B440-147C59E0C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I2C Serial Communication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8465F-CB36-4D1B-BCEF-3F9E91AAC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59" y="1915541"/>
            <a:ext cx="10633672" cy="47871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Allows embedded engineers to connect multiple slave devices with one or more master.</a:t>
            </a:r>
          </a:p>
          <a:p>
            <a:r>
              <a:rPr lang="en-US" dirty="0"/>
              <a:t>For short-distance communication within two ICs (Integrated Circuits) on the same printer circuit board (PCB).</a:t>
            </a:r>
          </a:p>
          <a:p>
            <a:r>
              <a:rPr lang="en-US" dirty="0"/>
              <a:t>I2C protocol supports speed up to 3.4 Mbps.</a:t>
            </a:r>
          </a:p>
          <a:p>
            <a:r>
              <a:rPr lang="en-MY" dirty="0"/>
              <a:t>Uses only two wires.</a:t>
            </a:r>
            <a:endParaRPr lang="en-US" dirty="0"/>
          </a:p>
          <a:p>
            <a:r>
              <a:rPr lang="en-US" dirty="0"/>
              <a:t>Uses of the I2C Protocol: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Changes the various color setting, such as hue, on a monitor.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Controls the LED/LCD displays in cell phones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Helps switching on /off the power supply of internal components</a:t>
            </a:r>
          </a:p>
          <a:p>
            <a:r>
              <a:rPr lang="en-US" dirty="0"/>
              <a:t>Advantages of using the I2C protocol: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Flexibility of using multiple master devices to speed up communication and improve the design functionality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Chip addressing eliminates the need of CS (Chip Select) Lines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Supports a robust error handling mechanism with the ACK/NACK feature.</a:t>
            </a:r>
          </a:p>
          <a:p>
            <a:pPr marL="457200" lvl="1" indent="0">
              <a:buNone/>
            </a:pPr>
            <a:endParaRPr lang="en-US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60800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60110-8E8F-441E-BC1F-F4E51A753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SPI Protocol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E2C1D-9FB7-4359-8B54-FA6975A9D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130" y="2064748"/>
            <a:ext cx="10918691" cy="465393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Communicate with each other using master-slave architecture. </a:t>
            </a:r>
          </a:p>
          <a:p>
            <a:r>
              <a:rPr lang="en-US" dirty="0"/>
              <a:t>The number of master devices is limited to one. </a:t>
            </a:r>
          </a:p>
          <a:p>
            <a:r>
              <a:rPr lang="en-US" dirty="0"/>
              <a:t>Can deliver up to 10Mbps of speed and is ideal for high speed data communication.</a:t>
            </a:r>
          </a:p>
          <a:p>
            <a:r>
              <a:rPr lang="en-US" dirty="0"/>
              <a:t>The lack of error-checking mechanism and slave acknowledgment feature are some of the major disadvantages.</a:t>
            </a:r>
          </a:p>
          <a:p>
            <a:r>
              <a:rPr lang="en-US" dirty="0"/>
              <a:t>SPI is known as four-wire serial bus because it consists of four signals: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master out slave in (MOSI)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master in slave out (MISO)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serial clock (SCK),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slave select (SS)</a:t>
            </a:r>
          </a:p>
          <a:p>
            <a:r>
              <a:rPr lang="en-US" i="1" dirty="0"/>
              <a:t>Uses of the SPI Protocol: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Apply for  communication with temperature, pressure sensors, and video game controllers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Interface with LCDs and SD cards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Communicate with FLASH and EEPROM memory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Read data from a real time clock.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24541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ducational subjects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7.potx" id="{6B18C398-4F76-4BDC-B8A4-D02A96E0AA82}" vid="{FBF1AC64-E511-41D2-AA23-0E693E79CD77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Educational subjects presentation, chalkboard illustrations design (widescreen)</Template>
  <TotalTime>0</TotalTime>
  <Words>1572</Words>
  <Application>Microsoft Office PowerPoint</Application>
  <PresentationFormat>Widescreen</PresentationFormat>
  <Paragraphs>128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Educational subjects 16x9</vt:lpstr>
      <vt:lpstr>Communication Protocol</vt:lpstr>
      <vt:lpstr>Modbus</vt:lpstr>
      <vt:lpstr>Profibus</vt:lpstr>
      <vt:lpstr>Profinet</vt:lpstr>
      <vt:lpstr>ControlNet</vt:lpstr>
      <vt:lpstr>DeviceNet</vt:lpstr>
      <vt:lpstr>CAN Protocol</vt:lpstr>
      <vt:lpstr>I2C Serial Communication</vt:lpstr>
      <vt:lpstr>SPI Protocol</vt:lpstr>
      <vt:lpstr>USB Protocol</vt:lpstr>
      <vt:lpstr>RS-232</vt:lpstr>
      <vt:lpstr>RS-485</vt:lpstr>
      <vt:lpstr>NMEA communication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faris zangetsu</dc:creator>
  <cp:lastModifiedBy>faris zangetsu</cp:lastModifiedBy>
  <cp:revision>24</cp:revision>
  <dcterms:created xsi:type="dcterms:W3CDTF">2021-03-15T12:32:13Z</dcterms:created>
  <dcterms:modified xsi:type="dcterms:W3CDTF">2021-03-21T22:52:58Z</dcterms:modified>
</cp:coreProperties>
</file>