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1" r:id="rId6"/>
    <p:sldId id="262" r:id="rId7"/>
    <p:sldId id="258"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D52D-AC7A-32F3-C2E4-1C4B01A42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F3B5AB28-0A7E-1D0B-60AB-1239EEDA65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0C2F01F-3557-5D0B-9307-EA9A57C04381}"/>
              </a:ext>
            </a:extLst>
          </p:cNvPr>
          <p:cNvSpPr>
            <a:spLocks noGrp="1"/>
          </p:cNvSpPr>
          <p:nvPr>
            <p:ph type="dt" sz="half" idx="10"/>
          </p:nvPr>
        </p:nvSpPr>
        <p:spPr/>
        <p:txBody>
          <a:bodyPr/>
          <a:lstStyle/>
          <a:p>
            <a:fld id="{9184FAEE-0901-487A-A3B7-EC4B333B8B2A}" type="datetimeFigureOut">
              <a:rPr lang="en-PH" smtClean="0"/>
              <a:t>15/02/2024</a:t>
            </a:fld>
            <a:endParaRPr lang="en-PH"/>
          </a:p>
        </p:txBody>
      </p:sp>
      <p:sp>
        <p:nvSpPr>
          <p:cNvPr id="5" name="Footer Placeholder 4">
            <a:extLst>
              <a:ext uri="{FF2B5EF4-FFF2-40B4-BE49-F238E27FC236}">
                <a16:creationId xmlns:a16="http://schemas.microsoft.com/office/drawing/2014/main" id="{97790B41-9C6B-27B0-50D5-7CC13430A38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4F98C63-9C35-D25B-3EA6-4013893EEDC6}"/>
              </a:ext>
            </a:extLst>
          </p:cNvPr>
          <p:cNvSpPr>
            <a:spLocks noGrp="1"/>
          </p:cNvSpPr>
          <p:nvPr>
            <p:ph type="sldNum" sz="quarter" idx="12"/>
          </p:nvPr>
        </p:nvSpPr>
        <p:spPr/>
        <p:txBody>
          <a:bodyPr/>
          <a:lstStyle/>
          <a:p>
            <a:fld id="{A452543D-BE92-425B-9774-EAD6D9C14330}" type="slidenum">
              <a:rPr lang="en-PH" smtClean="0"/>
              <a:t>‹#›</a:t>
            </a:fld>
            <a:endParaRPr lang="en-PH"/>
          </a:p>
        </p:txBody>
      </p:sp>
    </p:spTree>
    <p:extLst>
      <p:ext uri="{BB962C8B-B14F-4D97-AF65-F5344CB8AC3E}">
        <p14:creationId xmlns:p14="http://schemas.microsoft.com/office/powerpoint/2010/main" val="244374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AA93-7E92-EAEC-7596-FDC467596AB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FE45134-7D31-066A-A345-E10734530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B36D112-C958-BBBB-D2E4-0BAA64E04061}"/>
              </a:ext>
            </a:extLst>
          </p:cNvPr>
          <p:cNvSpPr>
            <a:spLocks noGrp="1"/>
          </p:cNvSpPr>
          <p:nvPr>
            <p:ph type="dt" sz="half" idx="10"/>
          </p:nvPr>
        </p:nvSpPr>
        <p:spPr/>
        <p:txBody>
          <a:bodyPr/>
          <a:lstStyle/>
          <a:p>
            <a:fld id="{9184FAEE-0901-487A-A3B7-EC4B333B8B2A}" type="datetimeFigureOut">
              <a:rPr lang="en-PH" smtClean="0"/>
              <a:t>15/02/2024</a:t>
            </a:fld>
            <a:endParaRPr lang="en-PH"/>
          </a:p>
        </p:txBody>
      </p:sp>
      <p:sp>
        <p:nvSpPr>
          <p:cNvPr id="5" name="Footer Placeholder 4">
            <a:extLst>
              <a:ext uri="{FF2B5EF4-FFF2-40B4-BE49-F238E27FC236}">
                <a16:creationId xmlns:a16="http://schemas.microsoft.com/office/drawing/2014/main" id="{54925F0B-5180-B372-B56E-EBEC5B86748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BBA4071-785A-1F4D-15E1-A8B8344658BC}"/>
              </a:ext>
            </a:extLst>
          </p:cNvPr>
          <p:cNvSpPr>
            <a:spLocks noGrp="1"/>
          </p:cNvSpPr>
          <p:nvPr>
            <p:ph type="sldNum" sz="quarter" idx="12"/>
          </p:nvPr>
        </p:nvSpPr>
        <p:spPr/>
        <p:txBody>
          <a:bodyPr/>
          <a:lstStyle/>
          <a:p>
            <a:fld id="{A452543D-BE92-425B-9774-EAD6D9C14330}" type="slidenum">
              <a:rPr lang="en-PH" smtClean="0"/>
              <a:t>‹#›</a:t>
            </a:fld>
            <a:endParaRPr lang="en-PH"/>
          </a:p>
        </p:txBody>
      </p:sp>
    </p:spTree>
    <p:extLst>
      <p:ext uri="{BB962C8B-B14F-4D97-AF65-F5344CB8AC3E}">
        <p14:creationId xmlns:p14="http://schemas.microsoft.com/office/powerpoint/2010/main" val="193250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972CA-389F-39F0-02D0-B9BDC39DB6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DA3D983-C133-A602-D385-09469C3C9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ACF9087-6F91-C73F-2231-46879D6AD0DA}"/>
              </a:ext>
            </a:extLst>
          </p:cNvPr>
          <p:cNvSpPr>
            <a:spLocks noGrp="1"/>
          </p:cNvSpPr>
          <p:nvPr>
            <p:ph type="dt" sz="half" idx="10"/>
          </p:nvPr>
        </p:nvSpPr>
        <p:spPr/>
        <p:txBody>
          <a:bodyPr/>
          <a:lstStyle/>
          <a:p>
            <a:fld id="{9184FAEE-0901-487A-A3B7-EC4B333B8B2A}" type="datetimeFigureOut">
              <a:rPr lang="en-PH" smtClean="0"/>
              <a:t>15/02/2024</a:t>
            </a:fld>
            <a:endParaRPr lang="en-PH"/>
          </a:p>
        </p:txBody>
      </p:sp>
      <p:sp>
        <p:nvSpPr>
          <p:cNvPr id="5" name="Footer Placeholder 4">
            <a:extLst>
              <a:ext uri="{FF2B5EF4-FFF2-40B4-BE49-F238E27FC236}">
                <a16:creationId xmlns:a16="http://schemas.microsoft.com/office/drawing/2014/main" id="{067420CC-F30B-9331-41DB-5A0BA37A002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5A85456-70C3-9284-A032-53432F5BF16F}"/>
              </a:ext>
            </a:extLst>
          </p:cNvPr>
          <p:cNvSpPr>
            <a:spLocks noGrp="1"/>
          </p:cNvSpPr>
          <p:nvPr>
            <p:ph type="sldNum" sz="quarter" idx="12"/>
          </p:nvPr>
        </p:nvSpPr>
        <p:spPr/>
        <p:txBody>
          <a:bodyPr/>
          <a:lstStyle/>
          <a:p>
            <a:fld id="{A452543D-BE92-425B-9774-EAD6D9C14330}" type="slidenum">
              <a:rPr lang="en-PH" smtClean="0"/>
              <a:t>‹#›</a:t>
            </a:fld>
            <a:endParaRPr lang="en-PH"/>
          </a:p>
        </p:txBody>
      </p:sp>
    </p:spTree>
    <p:extLst>
      <p:ext uri="{BB962C8B-B14F-4D97-AF65-F5344CB8AC3E}">
        <p14:creationId xmlns:p14="http://schemas.microsoft.com/office/powerpoint/2010/main" val="51724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862F-FAD4-66D0-C232-23ED791A957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FFE8A5C-54C2-7E95-70A7-924C2CE487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685002D-C853-0337-E6A9-C35AC123D96F}"/>
              </a:ext>
            </a:extLst>
          </p:cNvPr>
          <p:cNvSpPr>
            <a:spLocks noGrp="1"/>
          </p:cNvSpPr>
          <p:nvPr>
            <p:ph type="dt" sz="half" idx="10"/>
          </p:nvPr>
        </p:nvSpPr>
        <p:spPr/>
        <p:txBody>
          <a:bodyPr/>
          <a:lstStyle/>
          <a:p>
            <a:fld id="{9184FAEE-0901-487A-A3B7-EC4B333B8B2A}" type="datetimeFigureOut">
              <a:rPr lang="en-PH" smtClean="0"/>
              <a:t>15/02/2024</a:t>
            </a:fld>
            <a:endParaRPr lang="en-PH"/>
          </a:p>
        </p:txBody>
      </p:sp>
      <p:sp>
        <p:nvSpPr>
          <p:cNvPr id="5" name="Footer Placeholder 4">
            <a:extLst>
              <a:ext uri="{FF2B5EF4-FFF2-40B4-BE49-F238E27FC236}">
                <a16:creationId xmlns:a16="http://schemas.microsoft.com/office/drawing/2014/main" id="{DBE74BE8-70D7-231D-94C7-97FD0571BA3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B1FCE51-1D46-27B3-A618-658555714687}"/>
              </a:ext>
            </a:extLst>
          </p:cNvPr>
          <p:cNvSpPr>
            <a:spLocks noGrp="1"/>
          </p:cNvSpPr>
          <p:nvPr>
            <p:ph type="sldNum" sz="quarter" idx="12"/>
          </p:nvPr>
        </p:nvSpPr>
        <p:spPr/>
        <p:txBody>
          <a:bodyPr/>
          <a:lstStyle/>
          <a:p>
            <a:fld id="{A452543D-BE92-425B-9774-EAD6D9C14330}" type="slidenum">
              <a:rPr lang="en-PH" smtClean="0"/>
              <a:t>‹#›</a:t>
            </a:fld>
            <a:endParaRPr lang="en-PH"/>
          </a:p>
        </p:txBody>
      </p:sp>
    </p:spTree>
    <p:extLst>
      <p:ext uri="{BB962C8B-B14F-4D97-AF65-F5344CB8AC3E}">
        <p14:creationId xmlns:p14="http://schemas.microsoft.com/office/powerpoint/2010/main" val="3318359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BD51-A46D-19A0-1A19-FC1980574C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1F45E4B9-A7B5-3C0A-FCE7-25474F070C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4A0286-75D1-1DB9-9C08-48005659F012}"/>
              </a:ext>
            </a:extLst>
          </p:cNvPr>
          <p:cNvSpPr>
            <a:spLocks noGrp="1"/>
          </p:cNvSpPr>
          <p:nvPr>
            <p:ph type="dt" sz="half" idx="10"/>
          </p:nvPr>
        </p:nvSpPr>
        <p:spPr/>
        <p:txBody>
          <a:bodyPr/>
          <a:lstStyle/>
          <a:p>
            <a:fld id="{9184FAEE-0901-487A-A3B7-EC4B333B8B2A}" type="datetimeFigureOut">
              <a:rPr lang="en-PH" smtClean="0"/>
              <a:t>15/02/2024</a:t>
            </a:fld>
            <a:endParaRPr lang="en-PH"/>
          </a:p>
        </p:txBody>
      </p:sp>
      <p:sp>
        <p:nvSpPr>
          <p:cNvPr id="5" name="Footer Placeholder 4">
            <a:extLst>
              <a:ext uri="{FF2B5EF4-FFF2-40B4-BE49-F238E27FC236}">
                <a16:creationId xmlns:a16="http://schemas.microsoft.com/office/drawing/2014/main" id="{6CB5D50A-CAE3-FD55-1518-2A965A05864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CBBFFC0-BE16-2ED3-1BC5-A7054296C2EC}"/>
              </a:ext>
            </a:extLst>
          </p:cNvPr>
          <p:cNvSpPr>
            <a:spLocks noGrp="1"/>
          </p:cNvSpPr>
          <p:nvPr>
            <p:ph type="sldNum" sz="quarter" idx="12"/>
          </p:nvPr>
        </p:nvSpPr>
        <p:spPr/>
        <p:txBody>
          <a:bodyPr/>
          <a:lstStyle/>
          <a:p>
            <a:fld id="{A452543D-BE92-425B-9774-EAD6D9C14330}" type="slidenum">
              <a:rPr lang="en-PH" smtClean="0"/>
              <a:t>‹#›</a:t>
            </a:fld>
            <a:endParaRPr lang="en-PH"/>
          </a:p>
        </p:txBody>
      </p:sp>
    </p:spTree>
    <p:extLst>
      <p:ext uri="{BB962C8B-B14F-4D97-AF65-F5344CB8AC3E}">
        <p14:creationId xmlns:p14="http://schemas.microsoft.com/office/powerpoint/2010/main" val="249831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179A-F2E5-FEF0-3AEA-F3241868C7C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A1CC06C-A1C1-628E-EF3D-73ECB794E1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6DC3B10C-CA07-F87D-ED96-FCCC5FB110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77940E9-4823-C72A-4E69-681DB56AFF80}"/>
              </a:ext>
            </a:extLst>
          </p:cNvPr>
          <p:cNvSpPr>
            <a:spLocks noGrp="1"/>
          </p:cNvSpPr>
          <p:nvPr>
            <p:ph type="dt" sz="half" idx="10"/>
          </p:nvPr>
        </p:nvSpPr>
        <p:spPr/>
        <p:txBody>
          <a:bodyPr/>
          <a:lstStyle/>
          <a:p>
            <a:fld id="{9184FAEE-0901-487A-A3B7-EC4B333B8B2A}" type="datetimeFigureOut">
              <a:rPr lang="en-PH" smtClean="0"/>
              <a:t>15/02/2024</a:t>
            </a:fld>
            <a:endParaRPr lang="en-PH"/>
          </a:p>
        </p:txBody>
      </p:sp>
      <p:sp>
        <p:nvSpPr>
          <p:cNvPr id="6" name="Footer Placeholder 5">
            <a:extLst>
              <a:ext uri="{FF2B5EF4-FFF2-40B4-BE49-F238E27FC236}">
                <a16:creationId xmlns:a16="http://schemas.microsoft.com/office/drawing/2014/main" id="{B92BB5A5-A84D-8723-09C6-9EA9DEFDA32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CE0B426-4510-D3B5-3D5B-BBBD61FC9187}"/>
              </a:ext>
            </a:extLst>
          </p:cNvPr>
          <p:cNvSpPr>
            <a:spLocks noGrp="1"/>
          </p:cNvSpPr>
          <p:nvPr>
            <p:ph type="sldNum" sz="quarter" idx="12"/>
          </p:nvPr>
        </p:nvSpPr>
        <p:spPr/>
        <p:txBody>
          <a:bodyPr/>
          <a:lstStyle/>
          <a:p>
            <a:fld id="{A452543D-BE92-425B-9774-EAD6D9C14330}" type="slidenum">
              <a:rPr lang="en-PH" smtClean="0"/>
              <a:t>‹#›</a:t>
            </a:fld>
            <a:endParaRPr lang="en-PH"/>
          </a:p>
        </p:txBody>
      </p:sp>
    </p:spTree>
    <p:extLst>
      <p:ext uri="{BB962C8B-B14F-4D97-AF65-F5344CB8AC3E}">
        <p14:creationId xmlns:p14="http://schemas.microsoft.com/office/powerpoint/2010/main" val="338908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9F0E-C7D8-0E7B-D6EE-9DED9D69421D}"/>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BAF2345-E83F-45A4-E1AF-E9F7FD2BC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32ED81-BF40-C93E-C00E-503196577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18D6161-2602-340E-6EB5-6CFCFF84C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8128F0-7926-A529-B8A5-398E75B6D2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2F88999-811C-1560-1A80-D52B50BB7FBA}"/>
              </a:ext>
            </a:extLst>
          </p:cNvPr>
          <p:cNvSpPr>
            <a:spLocks noGrp="1"/>
          </p:cNvSpPr>
          <p:nvPr>
            <p:ph type="dt" sz="half" idx="10"/>
          </p:nvPr>
        </p:nvSpPr>
        <p:spPr/>
        <p:txBody>
          <a:bodyPr/>
          <a:lstStyle/>
          <a:p>
            <a:fld id="{9184FAEE-0901-487A-A3B7-EC4B333B8B2A}" type="datetimeFigureOut">
              <a:rPr lang="en-PH" smtClean="0"/>
              <a:t>15/02/2024</a:t>
            </a:fld>
            <a:endParaRPr lang="en-PH"/>
          </a:p>
        </p:txBody>
      </p:sp>
      <p:sp>
        <p:nvSpPr>
          <p:cNvPr id="8" name="Footer Placeholder 7">
            <a:extLst>
              <a:ext uri="{FF2B5EF4-FFF2-40B4-BE49-F238E27FC236}">
                <a16:creationId xmlns:a16="http://schemas.microsoft.com/office/drawing/2014/main" id="{F90D96AC-B04B-7B5D-AF65-E6FFBA752151}"/>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D91FAF22-30C1-2482-7378-EAE0FB042F88}"/>
              </a:ext>
            </a:extLst>
          </p:cNvPr>
          <p:cNvSpPr>
            <a:spLocks noGrp="1"/>
          </p:cNvSpPr>
          <p:nvPr>
            <p:ph type="sldNum" sz="quarter" idx="12"/>
          </p:nvPr>
        </p:nvSpPr>
        <p:spPr/>
        <p:txBody>
          <a:bodyPr/>
          <a:lstStyle/>
          <a:p>
            <a:fld id="{A452543D-BE92-425B-9774-EAD6D9C14330}" type="slidenum">
              <a:rPr lang="en-PH" smtClean="0"/>
              <a:t>‹#›</a:t>
            </a:fld>
            <a:endParaRPr lang="en-PH"/>
          </a:p>
        </p:txBody>
      </p:sp>
    </p:spTree>
    <p:extLst>
      <p:ext uri="{BB962C8B-B14F-4D97-AF65-F5344CB8AC3E}">
        <p14:creationId xmlns:p14="http://schemas.microsoft.com/office/powerpoint/2010/main" val="3841612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64A8-9488-2D59-0313-C4CAF525FF4E}"/>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E1325B68-9FE3-3B84-A923-67CDA0282B34}"/>
              </a:ext>
            </a:extLst>
          </p:cNvPr>
          <p:cNvSpPr>
            <a:spLocks noGrp="1"/>
          </p:cNvSpPr>
          <p:nvPr>
            <p:ph type="dt" sz="half" idx="10"/>
          </p:nvPr>
        </p:nvSpPr>
        <p:spPr/>
        <p:txBody>
          <a:bodyPr/>
          <a:lstStyle/>
          <a:p>
            <a:fld id="{9184FAEE-0901-487A-A3B7-EC4B333B8B2A}" type="datetimeFigureOut">
              <a:rPr lang="en-PH" smtClean="0"/>
              <a:t>15/02/2024</a:t>
            </a:fld>
            <a:endParaRPr lang="en-PH"/>
          </a:p>
        </p:txBody>
      </p:sp>
      <p:sp>
        <p:nvSpPr>
          <p:cNvPr id="4" name="Footer Placeholder 3">
            <a:extLst>
              <a:ext uri="{FF2B5EF4-FFF2-40B4-BE49-F238E27FC236}">
                <a16:creationId xmlns:a16="http://schemas.microsoft.com/office/drawing/2014/main" id="{C93701DC-DCD0-49E1-DC85-275ED001A4D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DDC914C-425A-91B4-B773-B92E7DE8E167}"/>
              </a:ext>
            </a:extLst>
          </p:cNvPr>
          <p:cNvSpPr>
            <a:spLocks noGrp="1"/>
          </p:cNvSpPr>
          <p:nvPr>
            <p:ph type="sldNum" sz="quarter" idx="12"/>
          </p:nvPr>
        </p:nvSpPr>
        <p:spPr/>
        <p:txBody>
          <a:bodyPr/>
          <a:lstStyle/>
          <a:p>
            <a:fld id="{A452543D-BE92-425B-9774-EAD6D9C14330}" type="slidenum">
              <a:rPr lang="en-PH" smtClean="0"/>
              <a:t>‹#›</a:t>
            </a:fld>
            <a:endParaRPr lang="en-PH"/>
          </a:p>
        </p:txBody>
      </p:sp>
    </p:spTree>
    <p:extLst>
      <p:ext uri="{BB962C8B-B14F-4D97-AF65-F5344CB8AC3E}">
        <p14:creationId xmlns:p14="http://schemas.microsoft.com/office/powerpoint/2010/main" val="243362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9D42AB-5CAC-4E50-C99C-BDCE5250C25A}"/>
              </a:ext>
            </a:extLst>
          </p:cNvPr>
          <p:cNvSpPr>
            <a:spLocks noGrp="1"/>
          </p:cNvSpPr>
          <p:nvPr>
            <p:ph type="dt" sz="half" idx="10"/>
          </p:nvPr>
        </p:nvSpPr>
        <p:spPr/>
        <p:txBody>
          <a:bodyPr/>
          <a:lstStyle/>
          <a:p>
            <a:fld id="{9184FAEE-0901-487A-A3B7-EC4B333B8B2A}" type="datetimeFigureOut">
              <a:rPr lang="en-PH" smtClean="0"/>
              <a:t>15/02/2024</a:t>
            </a:fld>
            <a:endParaRPr lang="en-PH"/>
          </a:p>
        </p:txBody>
      </p:sp>
      <p:sp>
        <p:nvSpPr>
          <p:cNvPr id="3" name="Footer Placeholder 2">
            <a:extLst>
              <a:ext uri="{FF2B5EF4-FFF2-40B4-BE49-F238E27FC236}">
                <a16:creationId xmlns:a16="http://schemas.microsoft.com/office/drawing/2014/main" id="{8DF64B41-FBE7-25CA-9217-904FB51E6C85}"/>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E6127B68-407A-2361-9DF5-CBC53F9D295B}"/>
              </a:ext>
            </a:extLst>
          </p:cNvPr>
          <p:cNvSpPr>
            <a:spLocks noGrp="1"/>
          </p:cNvSpPr>
          <p:nvPr>
            <p:ph type="sldNum" sz="quarter" idx="12"/>
          </p:nvPr>
        </p:nvSpPr>
        <p:spPr/>
        <p:txBody>
          <a:bodyPr/>
          <a:lstStyle/>
          <a:p>
            <a:fld id="{A452543D-BE92-425B-9774-EAD6D9C14330}" type="slidenum">
              <a:rPr lang="en-PH" smtClean="0"/>
              <a:t>‹#›</a:t>
            </a:fld>
            <a:endParaRPr lang="en-PH"/>
          </a:p>
        </p:txBody>
      </p:sp>
    </p:spTree>
    <p:extLst>
      <p:ext uri="{BB962C8B-B14F-4D97-AF65-F5344CB8AC3E}">
        <p14:creationId xmlns:p14="http://schemas.microsoft.com/office/powerpoint/2010/main" val="422102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D70D-FB6C-5A79-940E-74169BC0A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2005D24B-2CF1-732B-92B7-CF7A5B46E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57240F4-4B4C-7C0F-639B-F10172318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B1C2F-B3DF-FE5F-0BC2-FD209388FE7D}"/>
              </a:ext>
            </a:extLst>
          </p:cNvPr>
          <p:cNvSpPr>
            <a:spLocks noGrp="1"/>
          </p:cNvSpPr>
          <p:nvPr>
            <p:ph type="dt" sz="half" idx="10"/>
          </p:nvPr>
        </p:nvSpPr>
        <p:spPr/>
        <p:txBody>
          <a:bodyPr/>
          <a:lstStyle/>
          <a:p>
            <a:fld id="{9184FAEE-0901-487A-A3B7-EC4B333B8B2A}" type="datetimeFigureOut">
              <a:rPr lang="en-PH" smtClean="0"/>
              <a:t>15/02/2024</a:t>
            </a:fld>
            <a:endParaRPr lang="en-PH"/>
          </a:p>
        </p:txBody>
      </p:sp>
      <p:sp>
        <p:nvSpPr>
          <p:cNvPr id="6" name="Footer Placeholder 5">
            <a:extLst>
              <a:ext uri="{FF2B5EF4-FFF2-40B4-BE49-F238E27FC236}">
                <a16:creationId xmlns:a16="http://schemas.microsoft.com/office/drawing/2014/main" id="{012D7975-5487-293D-0295-18165E4ADB7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FBDE49A-A4AB-40B9-CD10-1085A4734BFD}"/>
              </a:ext>
            </a:extLst>
          </p:cNvPr>
          <p:cNvSpPr>
            <a:spLocks noGrp="1"/>
          </p:cNvSpPr>
          <p:nvPr>
            <p:ph type="sldNum" sz="quarter" idx="12"/>
          </p:nvPr>
        </p:nvSpPr>
        <p:spPr/>
        <p:txBody>
          <a:bodyPr/>
          <a:lstStyle/>
          <a:p>
            <a:fld id="{A452543D-BE92-425B-9774-EAD6D9C14330}" type="slidenum">
              <a:rPr lang="en-PH" smtClean="0"/>
              <a:t>‹#›</a:t>
            </a:fld>
            <a:endParaRPr lang="en-PH"/>
          </a:p>
        </p:txBody>
      </p:sp>
    </p:spTree>
    <p:extLst>
      <p:ext uri="{BB962C8B-B14F-4D97-AF65-F5344CB8AC3E}">
        <p14:creationId xmlns:p14="http://schemas.microsoft.com/office/powerpoint/2010/main" val="85664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8631-C17D-1414-5043-F5E6D568D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916B3E13-1F04-BB55-73B8-C7E09AA38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BDAB5741-9C53-F25D-D720-C3AF34AFB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DB412-C746-B503-57CA-C838C161F5DA}"/>
              </a:ext>
            </a:extLst>
          </p:cNvPr>
          <p:cNvSpPr>
            <a:spLocks noGrp="1"/>
          </p:cNvSpPr>
          <p:nvPr>
            <p:ph type="dt" sz="half" idx="10"/>
          </p:nvPr>
        </p:nvSpPr>
        <p:spPr/>
        <p:txBody>
          <a:bodyPr/>
          <a:lstStyle/>
          <a:p>
            <a:fld id="{9184FAEE-0901-487A-A3B7-EC4B333B8B2A}" type="datetimeFigureOut">
              <a:rPr lang="en-PH" smtClean="0"/>
              <a:t>15/02/2024</a:t>
            </a:fld>
            <a:endParaRPr lang="en-PH"/>
          </a:p>
        </p:txBody>
      </p:sp>
      <p:sp>
        <p:nvSpPr>
          <p:cNvPr id="6" name="Footer Placeholder 5">
            <a:extLst>
              <a:ext uri="{FF2B5EF4-FFF2-40B4-BE49-F238E27FC236}">
                <a16:creationId xmlns:a16="http://schemas.microsoft.com/office/drawing/2014/main" id="{0D34E240-9E61-9633-2031-2764950AADE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504C4B2-A642-A8AB-FB87-4AC075EE9BCA}"/>
              </a:ext>
            </a:extLst>
          </p:cNvPr>
          <p:cNvSpPr>
            <a:spLocks noGrp="1"/>
          </p:cNvSpPr>
          <p:nvPr>
            <p:ph type="sldNum" sz="quarter" idx="12"/>
          </p:nvPr>
        </p:nvSpPr>
        <p:spPr/>
        <p:txBody>
          <a:bodyPr/>
          <a:lstStyle/>
          <a:p>
            <a:fld id="{A452543D-BE92-425B-9774-EAD6D9C14330}" type="slidenum">
              <a:rPr lang="en-PH" smtClean="0"/>
              <a:t>‹#›</a:t>
            </a:fld>
            <a:endParaRPr lang="en-PH"/>
          </a:p>
        </p:txBody>
      </p:sp>
    </p:spTree>
    <p:extLst>
      <p:ext uri="{BB962C8B-B14F-4D97-AF65-F5344CB8AC3E}">
        <p14:creationId xmlns:p14="http://schemas.microsoft.com/office/powerpoint/2010/main" val="3908211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3FDFA-82D7-AAE5-DC22-BC26F9A00D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9007DB9-04A0-DF6E-3343-F649CCEB9E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7EBE34C-919F-D99B-84C7-5A197F38EF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4FAEE-0901-487A-A3B7-EC4B333B8B2A}" type="datetimeFigureOut">
              <a:rPr lang="en-PH" smtClean="0"/>
              <a:t>15/02/2024</a:t>
            </a:fld>
            <a:endParaRPr lang="en-PH"/>
          </a:p>
        </p:txBody>
      </p:sp>
      <p:sp>
        <p:nvSpPr>
          <p:cNvPr id="5" name="Footer Placeholder 4">
            <a:extLst>
              <a:ext uri="{FF2B5EF4-FFF2-40B4-BE49-F238E27FC236}">
                <a16:creationId xmlns:a16="http://schemas.microsoft.com/office/drawing/2014/main" id="{4D300983-89C6-18FC-B6C3-85C9CE00F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244DEDD7-C3C9-DEB5-FABA-55F2BFADD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2543D-BE92-425B-9774-EAD6D9C14330}" type="slidenum">
              <a:rPr lang="en-PH" smtClean="0"/>
              <a:t>‹#›</a:t>
            </a:fld>
            <a:endParaRPr lang="en-PH"/>
          </a:p>
        </p:txBody>
      </p:sp>
    </p:spTree>
    <p:extLst>
      <p:ext uri="{BB962C8B-B14F-4D97-AF65-F5344CB8AC3E}">
        <p14:creationId xmlns:p14="http://schemas.microsoft.com/office/powerpoint/2010/main" val="662248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7D05D9-C9F2-02BE-533F-E8D40D0EB412}"/>
              </a:ext>
            </a:extLst>
          </p:cNvPr>
          <p:cNvPicPr>
            <a:picLocks noChangeAspect="1"/>
          </p:cNvPicPr>
          <p:nvPr/>
        </p:nvPicPr>
        <p:blipFill>
          <a:blip r:embed="rId2"/>
          <a:stretch>
            <a:fillRect/>
          </a:stretch>
        </p:blipFill>
        <p:spPr>
          <a:xfrm>
            <a:off x="-1" y="0"/>
            <a:ext cx="12213251" cy="6858000"/>
          </a:xfrm>
          <a:prstGeom prst="rect">
            <a:avLst/>
          </a:prstGeom>
        </p:spPr>
      </p:pic>
    </p:spTree>
    <p:extLst>
      <p:ext uri="{BB962C8B-B14F-4D97-AF65-F5344CB8AC3E}">
        <p14:creationId xmlns:p14="http://schemas.microsoft.com/office/powerpoint/2010/main" val="55373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063E-0931-AC71-8329-7A0C7177B941}"/>
              </a:ext>
            </a:extLst>
          </p:cNvPr>
          <p:cNvSpPr>
            <a:spLocks noGrp="1"/>
          </p:cNvSpPr>
          <p:nvPr>
            <p:ph type="title"/>
          </p:nvPr>
        </p:nvSpPr>
        <p:spPr>
          <a:xfrm>
            <a:off x="720343" y="309164"/>
            <a:ext cx="10515600" cy="1325563"/>
          </a:xfrm>
        </p:spPr>
        <p:txBody>
          <a:bodyPr>
            <a:normAutofit/>
          </a:bodyPr>
          <a:lstStyle/>
          <a:p>
            <a:r>
              <a:rPr lang="en-PH" sz="6600" b="1" dirty="0"/>
              <a:t>Product Analysis</a:t>
            </a:r>
          </a:p>
        </p:txBody>
      </p:sp>
      <p:sp>
        <p:nvSpPr>
          <p:cNvPr id="3" name="Content Placeholder 2">
            <a:extLst>
              <a:ext uri="{FF2B5EF4-FFF2-40B4-BE49-F238E27FC236}">
                <a16:creationId xmlns:a16="http://schemas.microsoft.com/office/drawing/2014/main" id="{C362464D-9C4B-101E-457C-AB3FA7598E86}"/>
              </a:ext>
            </a:extLst>
          </p:cNvPr>
          <p:cNvSpPr>
            <a:spLocks noGrp="1"/>
          </p:cNvSpPr>
          <p:nvPr>
            <p:ph idx="1"/>
          </p:nvPr>
        </p:nvSpPr>
        <p:spPr>
          <a:xfrm>
            <a:off x="838200" y="1443788"/>
            <a:ext cx="6014987" cy="2319689"/>
          </a:xfrm>
        </p:spPr>
        <p:txBody>
          <a:bodyPr>
            <a:normAutofit fontScale="92500" lnSpcReduction="10000"/>
          </a:bodyPr>
          <a:lstStyle/>
          <a:p>
            <a:pPr marL="0" indent="0" algn="just">
              <a:buNone/>
            </a:pPr>
            <a:r>
              <a:rPr lang="en-US" sz="1600" dirty="0"/>
              <a:t>APAC Superstore has a Total Sales of 3.6M, Total Quantity of Product sold of 41K, Return Rate of 7%,Total Profit of 436K and with a Profit Margin of 12% for the year 2015-2018.</a:t>
            </a:r>
          </a:p>
          <a:p>
            <a:pPr marL="0" indent="0">
              <a:buNone/>
            </a:pPr>
            <a:r>
              <a:rPr lang="en-US" sz="1600" dirty="0"/>
              <a:t>The products of APAC Superstore are divided in 3 main categories; Technology, Furniture and Office Supplies.</a:t>
            </a:r>
          </a:p>
          <a:p>
            <a:pPr marL="0" indent="0">
              <a:buNone/>
            </a:pPr>
            <a:r>
              <a:rPr lang="en-US" sz="1600" dirty="0"/>
              <a:t>Categories Technology and Furniture has almost equal of sales while the Office Supplies has the least sales.</a:t>
            </a:r>
          </a:p>
          <a:p>
            <a:pPr marL="0" indent="0">
              <a:buNone/>
            </a:pPr>
            <a:r>
              <a:rPr lang="en-US" sz="1600" dirty="0"/>
              <a:t>Interestingly, Furniture is below the profit margin of 12% and has the lowest profit margin based on the fig 1 even though the sales is high.</a:t>
            </a:r>
          </a:p>
          <a:p>
            <a:pPr marL="0" indent="0">
              <a:buNone/>
            </a:pPr>
            <a:endParaRPr lang="en-US" sz="1600" dirty="0"/>
          </a:p>
          <a:p>
            <a:pPr marL="0" indent="0">
              <a:buNone/>
            </a:pPr>
            <a:endParaRPr lang="en-US" sz="1600" dirty="0"/>
          </a:p>
        </p:txBody>
      </p:sp>
      <p:pic>
        <p:nvPicPr>
          <p:cNvPr id="5" name="Picture 4" descr="A graph with blue rectangles&#10;&#10;Description automatically generated">
            <a:extLst>
              <a:ext uri="{FF2B5EF4-FFF2-40B4-BE49-F238E27FC236}">
                <a16:creationId xmlns:a16="http://schemas.microsoft.com/office/drawing/2014/main" id="{486F039E-65F0-D489-9A47-944441B0CAE5}"/>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6969865" y="1196272"/>
            <a:ext cx="4264902" cy="2394331"/>
          </a:xfrm>
          <a:prstGeom prst="rect">
            <a:avLst/>
          </a:prstGeom>
        </p:spPr>
      </p:pic>
      <p:pic>
        <p:nvPicPr>
          <p:cNvPr id="7" name="Picture 6">
            <a:extLst>
              <a:ext uri="{FF2B5EF4-FFF2-40B4-BE49-F238E27FC236}">
                <a16:creationId xmlns:a16="http://schemas.microsoft.com/office/drawing/2014/main" id="{1BF81968-A778-5452-D9C0-301F3BB567D4}"/>
              </a:ext>
            </a:extLst>
          </p:cNvPr>
          <p:cNvPicPr>
            <a:picLocks noChangeAspect="1"/>
          </p:cNvPicPr>
          <p:nvPr/>
        </p:nvPicPr>
        <p:blipFill>
          <a:blip r:embed="rId3"/>
          <a:stretch>
            <a:fillRect/>
          </a:stretch>
        </p:blipFill>
        <p:spPr>
          <a:xfrm>
            <a:off x="838200" y="3763477"/>
            <a:ext cx="2107131" cy="1774926"/>
          </a:xfrm>
          <a:prstGeom prst="rect">
            <a:avLst/>
          </a:prstGeom>
          <a:ln>
            <a:solidFill>
              <a:schemeClr val="bg2"/>
            </a:solidFill>
          </a:ln>
        </p:spPr>
      </p:pic>
      <p:pic>
        <p:nvPicPr>
          <p:cNvPr id="9" name="Picture 8">
            <a:extLst>
              <a:ext uri="{FF2B5EF4-FFF2-40B4-BE49-F238E27FC236}">
                <a16:creationId xmlns:a16="http://schemas.microsoft.com/office/drawing/2014/main" id="{260C4AF4-2623-FF43-AC61-281F1BE4DC12}"/>
              </a:ext>
            </a:extLst>
          </p:cNvPr>
          <p:cNvPicPr>
            <a:picLocks noChangeAspect="1"/>
          </p:cNvPicPr>
          <p:nvPr/>
        </p:nvPicPr>
        <p:blipFill>
          <a:blip r:embed="rId4"/>
          <a:stretch>
            <a:fillRect/>
          </a:stretch>
        </p:blipFill>
        <p:spPr>
          <a:xfrm>
            <a:off x="2945332" y="3749041"/>
            <a:ext cx="2242686" cy="1799802"/>
          </a:xfrm>
          <a:prstGeom prst="rect">
            <a:avLst/>
          </a:prstGeom>
          <a:ln>
            <a:solidFill>
              <a:schemeClr val="bg2"/>
            </a:solidFill>
          </a:ln>
        </p:spPr>
      </p:pic>
      <p:sp>
        <p:nvSpPr>
          <p:cNvPr id="16" name="Content Placeholder 2">
            <a:extLst>
              <a:ext uri="{FF2B5EF4-FFF2-40B4-BE49-F238E27FC236}">
                <a16:creationId xmlns:a16="http://schemas.microsoft.com/office/drawing/2014/main" id="{7B56E19A-1621-138C-20CA-1667526C025D}"/>
              </a:ext>
            </a:extLst>
          </p:cNvPr>
          <p:cNvSpPr txBox="1">
            <a:spLocks/>
          </p:cNvSpPr>
          <p:nvPr/>
        </p:nvSpPr>
        <p:spPr>
          <a:xfrm>
            <a:off x="5601902" y="4252759"/>
            <a:ext cx="5634041" cy="11614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t>The sub-category of Furniture that contributes to its lower profit is Table. Based on the figs. 2&amp;3, the profit from Tables yields negative profit and profit margin. The sub-category Table of Furniture is making a loss. Having a -8.94% profit margin, the supermarket is losing money in this product.</a:t>
            </a:r>
          </a:p>
        </p:txBody>
      </p:sp>
      <p:sp>
        <p:nvSpPr>
          <p:cNvPr id="17" name="TextBox 16">
            <a:extLst>
              <a:ext uri="{FF2B5EF4-FFF2-40B4-BE49-F238E27FC236}">
                <a16:creationId xmlns:a16="http://schemas.microsoft.com/office/drawing/2014/main" id="{7B5E89C2-455A-4677-CC20-16FEBDB5AD7B}"/>
              </a:ext>
            </a:extLst>
          </p:cNvPr>
          <p:cNvSpPr txBox="1"/>
          <p:nvPr/>
        </p:nvSpPr>
        <p:spPr>
          <a:xfrm>
            <a:off x="8418922" y="3578811"/>
            <a:ext cx="1366788" cy="307777"/>
          </a:xfrm>
          <a:prstGeom prst="rect">
            <a:avLst/>
          </a:prstGeom>
          <a:noFill/>
          <a:ln>
            <a:solidFill>
              <a:schemeClr val="bg1"/>
            </a:solidFill>
          </a:ln>
        </p:spPr>
        <p:txBody>
          <a:bodyPr wrap="square" rtlCol="0">
            <a:spAutoFit/>
          </a:bodyPr>
          <a:lstStyle/>
          <a:p>
            <a:pPr algn="ctr"/>
            <a:r>
              <a:rPr lang="en-PH" sz="1400" dirty="0"/>
              <a:t>Fig. 1</a:t>
            </a:r>
          </a:p>
        </p:txBody>
      </p:sp>
      <p:sp>
        <p:nvSpPr>
          <p:cNvPr id="19" name="TextBox 18">
            <a:extLst>
              <a:ext uri="{FF2B5EF4-FFF2-40B4-BE49-F238E27FC236}">
                <a16:creationId xmlns:a16="http://schemas.microsoft.com/office/drawing/2014/main" id="{79828256-F826-AAE2-455F-57F3FBBA12C6}"/>
              </a:ext>
            </a:extLst>
          </p:cNvPr>
          <p:cNvSpPr txBox="1"/>
          <p:nvPr/>
        </p:nvSpPr>
        <p:spPr>
          <a:xfrm>
            <a:off x="2064644" y="5682377"/>
            <a:ext cx="1366788" cy="307777"/>
          </a:xfrm>
          <a:prstGeom prst="rect">
            <a:avLst/>
          </a:prstGeom>
          <a:noFill/>
          <a:ln>
            <a:solidFill>
              <a:schemeClr val="bg1"/>
            </a:solidFill>
          </a:ln>
        </p:spPr>
        <p:txBody>
          <a:bodyPr wrap="square" rtlCol="0">
            <a:spAutoFit/>
          </a:bodyPr>
          <a:lstStyle/>
          <a:p>
            <a:pPr algn="ctr"/>
            <a:r>
              <a:rPr lang="en-PH" sz="1400" dirty="0"/>
              <a:t>Fig. 2 &amp; 3</a:t>
            </a:r>
          </a:p>
        </p:txBody>
      </p:sp>
    </p:spTree>
    <p:extLst>
      <p:ext uri="{BB962C8B-B14F-4D97-AF65-F5344CB8AC3E}">
        <p14:creationId xmlns:p14="http://schemas.microsoft.com/office/powerpoint/2010/main" val="32099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7D46-FD17-87B8-DE2A-A0BB095D300C}"/>
            </a:ext>
          </a:extLst>
        </p:cNvPr>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6F9DEFC7-C4FC-71C5-E435-31902A46D8B6}"/>
              </a:ext>
            </a:extLst>
          </p:cNvPr>
          <p:cNvSpPr txBox="1">
            <a:spLocks/>
          </p:cNvSpPr>
          <p:nvPr/>
        </p:nvSpPr>
        <p:spPr>
          <a:xfrm>
            <a:off x="884169" y="1672344"/>
            <a:ext cx="5634041" cy="9448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t>The sub-category of Technology that contributes to its higher profit are Copiers and Phones. Based on the figs. 4&amp;5, the profit from Copiers and Phones yields high profit and profit margin.  </a:t>
            </a:r>
          </a:p>
        </p:txBody>
      </p:sp>
      <p:sp>
        <p:nvSpPr>
          <p:cNvPr id="19" name="TextBox 18">
            <a:extLst>
              <a:ext uri="{FF2B5EF4-FFF2-40B4-BE49-F238E27FC236}">
                <a16:creationId xmlns:a16="http://schemas.microsoft.com/office/drawing/2014/main" id="{C78DC7A7-5101-2E58-11A2-EE3742A685DE}"/>
              </a:ext>
            </a:extLst>
          </p:cNvPr>
          <p:cNvSpPr txBox="1"/>
          <p:nvPr/>
        </p:nvSpPr>
        <p:spPr>
          <a:xfrm>
            <a:off x="8470018" y="2565581"/>
            <a:ext cx="1366788" cy="307777"/>
          </a:xfrm>
          <a:prstGeom prst="rect">
            <a:avLst/>
          </a:prstGeom>
          <a:noFill/>
          <a:ln>
            <a:solidFill>
              <a:schemeClr val="bg1"/>
            </a:solidFill>
          </a:ln>
        </p:spPr>
        <p:txBody>
          <a:bodyPr wrap="square" rtlCol="0">
            <a:spAutoFit/>
          </a:bodyPr>
          <a:lstStyle/>
          <a:p>
            <a:pPr algn="ctr"/>
            <a:r>
              <a:rPr lang="en-PH" sz="1400" dirty="0"/>
              <a:t>Fig. 4 &amp; 5</a:t>
            </a:r>
          </a:p>
        </p:txBody>
      </p:sp>
      <p:pic>
        <p:nvPicPr>
          <p:cNvPr id="6" name="Picture 5">
            <a:extLst>
              <a:ext uri="{FF2B5EF4-FFF2-40B4-BE49-F238E27FC236}">
                <a16:creationId xmlns:a16="http://schemas.microsoft.com/office/drawing/2014/main" id="{4B3D4B00-6D7E-F96A-FF46-A47D33D16322}"/>
              </a:ext>
            </a:extLst>
          </p:cNvPr>
          <p:cNvPicPr>
            <a:picLocks noChangeAspect="1"/>
          </p:cNvPicPr>
          <p:nvPr/>
        </p:nvPicPr>
        <p:blipFill>
          <a:blip r:embed="rId2"/>
          <a:stretch>
            <a:fillRect/>
          </a:stretch>
        </p:blipFill>
        <p:spPr>
          <a:xfrm>
            <a:off x="6932345" y="755133"/>
            <a:ext cx="2221067" cy="1810449"/>
          </a:xfrm>
          <a:prstGeom prst="rect">
            <a:avLst/>
          </a:prstGeom>
          <a:ln>
            <a:solidFill>
              <a:schemeClr val="bg2"/>
            </a:solidFill>
          </a:ln>
        </p:spPr>
      </p:pic>
      <p:pic>
        <p:nvPicPr>
          <p:cNvPr id="10" name="Picture 9">
            <a:extLst>
              <a:ext uri="{FF2B5EF4-FFF2-40B4-BE49-F238E27FC236}">
                <a16:creationId xmlns:a16="http://schemas.microsoft.com/office/drawing/2014/main" id="{21F6997E-BAF2-0D19-4808-9497E1518FF2}"/>
              </a:ext>
            </a:extLst>
          </p:cNvPr>
          <p:cNvPicPr>
            <a:picLocks noChangeAspect="1"/>
          </p:cNvPicPr>
          <p:nvPr/>
        </p:nvPicPr>
        <p:blipFill>
          <a:blip r:embed="rId3"/>
          <a:stretch>
            <a:fillRect/>
          </a:stretch>
        </p:blipFill>
        <p:spPr>
          <a:xfrm>
            <a:off x="9164932" y="755132"/>
            <a:ext cx="2118611" cy="1810449"/>
          </a:xfrm>
          <a:prstGeom prst="rect">
            <a:avLst/>
          </a:prstGeom>
          <a:ln>
            <a:solidFill>
              <a:schemeClr val="bg2"/>
            </a:solidFill>
          </a:ln>
        </p:spPr>
      </p:pic>
      <p:sp>
        <p:nvSpPr>
          <p:cNvPr id="15" name="Title 1">
            <a:extLst>
              <a:ext uri="{FF2B5EF4-FFF2-40B4-BE49-F238E27FC236}">
                <a16:creationId xmlns:a16="http://schemas.microsoft.com/office/drawing/2014/main" id="{DADD37DE-394D-0339-AABD-C8812BD29F69}"/>
              </a:ext>
            </a:extLst>
          </p:cNvPr>
          <p:cNvSpPr txBox="1">
            <a:spLocks/>
          </p:cNvSpPr>
          <p:nvPr/>
        </p:nvSpPr>
        <p:spPr>
          <a:xfrm>
            <a:off x="720343" y="334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sz="6600" b="1" dirty="0"/>
              <a:t>Product Analysis</a:t>
            </a:r>
          </a:p>
        </p:txBody>
      </p:sp>
      <p:pic>
        <p:nvPicPr>
          <p:cNvPr id="22" name="Picture 21">
            <a:extLst>
              <a:ext uri="{FF2B5EF4-FFF2-40B4-BE49-F238E27FC236}">
                <a16:creationId xmlns:a16="http://schemas.microsoft.com/office/drawing/2014/main" id="{153E3524-16EE-1944-B496-155EBD6293DA}"/>
              </a:ext>
            </a:extLst>
          </p:cNvPr>
          <p:cNvPicPr>
            <a:picLocks noChangeAspect="1"/>
          </p:cNvPicPr>
          <p:nvPr/>
        </p:nvPicPr>
        <p:blipFill>
          <a:blip r:embed="rId4"/>
          <a:stretch>
            <a:fillRect/>
          </a:stretch>
        </p:blipFill>
        <p:spPr>
          <a:xfrm>
            <a:off x="1004186" y="2774147"/>
            <a:ext cx="2163029" cy="1076080"/>
          </a:xfrm>
          <a:prstGeom prst="rect">
            <a:avLst/>
          </a:prstGeom>
          <a:ln>
            <a:solidFill>
              <a:schemeClr val="bg2"/>
            </a:solidFill>
          </a:ln>
        </p:spPr>
      </p:pic>
      <p:pic>
        <p:nvPicPr>
          <p:cNvPr id="26" name="Picture 25">
            <a:extLst>
              <a:ext uri="{FF2B5EF4-FFF2-40B4-BE49-F238E27FC236}">
                <a16:creationId xmlns:a16="http://schemas.microsoft.com/office/drawing/2014/main" id="{0145364B-3355-9A78-F630-F1398E3E1731}"/>
              </a:ext>
            </a:extLst>
          </p:cNvPr>
          <p:cNvPicPr>
            <a:picLocks noChangeAspect="1"/>
          </p:cNvPicPr>
          <p:nvPr/>
        </p:nvPicPr>
        <p:blipFill>
          <a:blip r:embed="rId5"/>
          <a:stretch>
            <a:fillRect/>
          </a:stretch>
        </p:blipFill>
        <p:spPr>
          <a:xfrm>
            <a:off x="3375921" y="2762151"/>
            <a:ext cx="2096995" cy="1107949"/>
          </a:xfrm>
          <a:prstGeom prst="rect">
            <a:avLst/>
          </a:prstGeom>
          <a:ln>
            <a:solidFill>
              <a:schemeClr val="bg2"/>
            </a:solidFill>
          </a:ln>
        </p:spPr>
      </p:pic>
      <p:pic>
        <p:nvPicPr>
          <p:cNvPr id="28" name="Picture 27">
            <a:extLst>
              <a:ext uri="{FF2B5EF4-FFF2-40B4-BE49-F238E27FC236}">
                <a16:creationId xmlns:a16="http://schemas.microsoft.com/office/drawing/2014/main" id="{C0F66FAE-D2CD-C86C-0A79-A0BA2C870629}"/>
              </a:ext>
            </a:extLst>
          </p:cNvPr>
          <p:cNvPicPr>
            <a:picLocks noChangeAspect="1"/>
          </p:cNvPicPr>
          <p:nvPr/>
        </p:nvPicPr>
        <p:blipFill>
          <a:blip r:embed="rId6"/>
          <a:stretch>
            <a:fillRect/>
          </a:stretch>
        </p:blipFill>
        <p:spPr>
          <a:xfrm>
            <a:off x="5681622" y="2750156"/>
            <a:ext cx="2163029" cy="1119944"/>
          </a:xfrm>
          <a:prstGeom prst="rect">
            <a:avLst/>
          </a:prstGeom>
          <a:ln>
            <a:solidFill>
              <a:schemeClr val="bg2"/>
            </a:solidFill>
          </a:ln>
        </p:spPr>
      </p:pic>
      <p:sp>
        <p:nvSpPr>
          <p:cNvPr id="30" name="TextBox 29">
            <a:extLst>
              <a:ext uri="{FF2B5EF4-FFF2-40B4-BE49-F238E27FC236}">
                <a16:creationId xmlns:a16="http://schemas.microsoft.com/office/drawing/2014/main" id="{DED883A8-6E11-EF9D-DAD7-934B8EE47241}"/>
              </a:ext>
            </a:extLst>
          </p:cNvPr>
          <p:cNvSpPr txBox="1"/>
          <p:nvPr/>
        </p:nvSpPr>
        <p:spPr>
          <a:xfrm>
            <a:off x="3940698" y="3927338"/>
            <a:ext cx="967439" cy="307777"/>
          </a:xfrm>
          <a:prstGeom prst="rect">
            <a:avLst/>
          </a:prstGeom>
          <a:noFill/>
          <a:ln>
            <a:solidFill>
              <a:schemeClr val="bg1"/>
            </a:solidFill>
          </a:ln>
        </p:spPr>
        <p:txBody>
          <a:bodyPr wrap="square" rtlCol="0">
            <a:spAutoFit/>
          </a:bodyPr>
          <a:lstStyle/>
          <a:p>
            <a:pPr algn="ctr"/>
            <a:r>
              <a:rPr lang="en-PH" sz="1400" dirty="0"/>
              <a:t>Fig. 6,7&amp;8</a:t>
            </a:r>
          </a:p>
        </p:txBody>
      </p:sp>
      <p:sp>
        <p:nvSpPr>
          <p:cNvPr id="33" name="Content Placeholder 2">
            <a:extLst>
              <a:ext uri="{FF2B5EF4-FFF2-40B4-BE49-F238E27FC236}">
                <a16:creationId xmlns:a16="http://schemas.microsoft.com/office/drawing/2014/main" id="{5491EB7B-11D9-3CB2-8CA2-31311D29C5B9}"/>
              </a:ext>
            </a:extLst>
          </p:cNvPr>
          <p:cNvSpPr txBox="1">
            <a:spLocks/>
          </p:cNvSpPr>
          <p:nvPr/>
        </p:nvSpPr>
        <p:spPr>
          <a:xfrm>
            <a:off x="7947258" y="2905344"/>
            <a:ext cx="3336285" cy="9448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t>Based on the Figs. 6, 7 &amp; 8, the Total Sales, Total Profit and Total Quantity Sold from year 2015- 2018 has an Upward Trend.</a:t>
            </a:r>
          </a:p>
        </p:txBody>
      </p:sp>
      <p:pic>
        <p:nvPicPr>
          <p:cNvPr id="35" name="Picture 34">
            <a:extLst>
              <a:ext uri="{FF2B5EF4-FFF2-40B4-BE49-F238E27FC236}">
                <a16:creationId xmlns:a16="http://schemas.microsoft.com/office/drawing/2014/main" id="{A0E593DA-535A-4578-5687-652DE8D7D60F}"/>
              </a:ext>
            </a:extLst>
          </p:cNvPr>
          <p:cNvPicPr>
            <a:picLocks noChangeAspect="1"/>
          </p:cNvPicPr>
          <p:nvPr/>
        </p:nvPicPr>
        <p:blipFill>
          <a:blip r:embed="rId7"/>
          <a:stretch>
            <a:fillRect/>
          </a:stretch>
        </p:blipFill>
        <p:spPr>
          <a:xfrm>
            <a:off x="7687150" y="4122132"/>
            <a:ext cx="3596393" cy="2057081"/>
          </a:xfrm>
          <a:prstGeom prst="rect">
            <a:avLst/>
          </a:prstGeom>
          <a:ln>
            <a:solidFill>
              <a:schemeClr val="bg2"/>
            </a:solidFill>
          </a:ln>
        </p:spPr>
      </p:pic>
      <p:pic>
        <p:nvPicPr>
          <p:cNvPr id="37" name="Picture 36">
            <a:extLst>
              <a:ext uri="{FF2B5EF4-FFF2-40B4-BE49-F238E27FC236}">
                <a16:creationId xmlns:a16="http://schemas.microsoft.com/office/drawing/2014/main" id="{809852D0-5AF5-9EF3-D87A-F4C5F69C1733}"/>
              </a:ext>
            </a:extLst>
          </p:cNvPr>
          <p:cNvPicPr>
            <a:picLocks noChangeAspect="1"/>
          </p:cNvPicPr>
          <p:nvPr/>
        </p:nvPicPr>
        <p:blipFill>
          <a:blip r:embed="rId8"/>
          <a:stretch>
            <a:fillRect/>
          </a:stretch>
        </p:blipFill>
        <p:spPr>
          <a:xfrm>
            <a:off x="5057851" y="4841173"/>
            <a:ext cx="2443130" cy="1299870"/>
          </a:xfrm>
          <a:prstGeom prst="rect">
            <a:avLst/>
          </a:prstGeom>
          <a:ln>
            <a:solidFill>
              <a:schemeClr val="bg2"/>
            </a:solidFill>
          </a:ln>
        </p:spPr>
      </p:pic>
      <p:pic>
        <p:nvPicPr>
          <p:cNvPr id="39" name="Picture 38">
            <a:extLst>
              <a:ext uri="{FF2B5EF4-FFF2-40B4-BE49-F238E27FC236}">
                <a16:creationId xmlns:a16="http://schemas.microsoft.com/office/drawing/2014/main" id="{E553C834-D9E9-F27A-8C9C-F7CB32DC0E8B}"/>
              </a:ext>
            </a:extLst>
          </p:cNvPr>
          <p:cNvPicPr>
            <a:picLocks noChangeAspect="1"/>
          </p:cNvPicPr>
          <p:nvPr/>
        </p:nvPicPr>
        <p:blipFill>
          <a:blip r:embed="rId9"/>
          <a:stretch>
            <a:fillRect/>
          </a:stretch>
        </p:blipFill>
        <p:spPr>
          <a:xfrm>
            <a:off x="1819870" y="4841173"/>
            <a:ext cx="3143477" cy="1299870"/>
          </a:xfrm>
          <a:prstGeom prst="rect">
            <a:avLst/>
          </a:prstGeom>
          <a:ln>
            <a:solidFill>
              <a:schemeClr val="bg2"/>
            </a:solidFill>
          </a:ln>
        </p:spPr>
      </p:pic>
      <p:sp>
        <p:nvSpPr>
          <p:cNvPr id="40" name="TextBox 39">
            <a:extLst>
              <a:ext uri="{FF2B5EF4-FFF2-40B4-BE49-F238E27FC236}">
                <a16:creationId xmlns:a16="http://schemas.microsoft.com/office/drawing/2014/main" id="{A7B809D5-85C8-4F19-22FB-D651980704DC}"/>
              </a:ext>
            </a:extLst>
          </p:cNvPr>
          <p:cNvSpPr txBox="1"/>
          <p:nvPr/>
        </p:nvSpPr>
        <p:spPr>
          <a:xfrm>
            <a:off x="2758038" y="6196128"/>
            <a:ext cx="967439" cy="307777"/>
          </a:xfrm>
          <a:prstGeom prst="rect">
            <a:avLst/>
          </a:prstGeom>
          <a:noFill/>
          <a:ln>
            <a:solidFill>
              <a:schemeClr val="bg1"/>
            </a:solidFill>
          </a:ln>
        </p:spPr>
        <p:txBody>
          <a:bodyPr wrap="square" rtlCol="0">
            <a:spAutoFit/>
          </a:bodyPr>
          <a:lstStyle/>
          <a:p>
            <a:pPr algn="ctr"/>
            <a:r>
              <a:rPr lang="en-PH" sz="1400" dirty="0"/>
              <a:t>Fig. 9</a:t>
            </a:r>
          </a:p>
        </p:txBody>
      </p:sp>
      <p:sp>
        <p:nvSpPr>
          <p:cNvPr id="41" name="TextBox 40">
            <a:extLst>
              <a:ext uri="{FF2B5EF4-FFF2-40B4-BE49-F238E27FC236}">
                <a16:creationId xmlns:a16="http://schemas.microsoft.com/office/drawing/2014/main" id="{1678F376-26D7-CC80-B66C-000C733BF969}"/>
              </a:ext>
            </a:extLst>
          </p:cNvPr>
          <p:cNvSpPr txBox="1"/>
          <p:nvPr/>
        </p:nvSpPr>
        <p:spPr>
          <a:xfrm>
            <a:off x="5879832" y="6203079"/>
            <a:ext cx="967439" cy="307777"/>
          </a:xfrm>
          <a:prstGeom prst="rect">
            <a:avLst/>
          </a:prstGeom>
          <a:noFill/>
          <a:ln>
            <a:solidFill>
              <a:schemeClr val="bg1"/>
            </a:solidFill>
          </a:ln>
        </p:spPr>
        <p:txBody>
          <a:bodyPr wrap="square" rtlCol="0">
            <a:spAutoFit/>
          </a:bodyPr>
          <a:lstStyle/>
          <a:p>
            <a:pPr algn="ctr"/>
            <a:r>
              <a:rPr lang="en-PH" sz="1400" dirty="0"/>
              <a:t>Fig. 10</a:t>
            </a:r>
          </a:p>
        </p:txBody>
      </p:sp>
      <p:sp>
        <p:nvSpPr>
          <p:cNvPr id="42" name="TextBox 41">
            <a:extLst>
              <a:ext uri="{FF2B5EF4-FFF2-40B4-BE49-F238E27FC236}">
                <a16:creationId xmlns:a16="http://schemas.microsoft.com/office/drawing/2014/main" id="{437913E9-3B15-066D-1ECD-803FF34CAB6A}"/>
              </a:ext>
            </a:extLst>
          </p:cNvPr>
          <p:cNvSpPr txBox="1"/>
          <p:nvPr/>
        </p:nvSpPr>
        <p:spPr>
          <a:xfrm>
            <a:off x="9001626" y="6196129"/>
            <a:ext cx="967439" cy="307777"/>
          </a:xfrm>
          <a:prstGeom prst="rect">
            <a:avLst/>
          </a:prstGeom>
          <a:noFill/>
          <a:ln>
            <a:solidFill>
              <a:schemeClr val="bg1"/>
            </a:solidFill>
          </a:ln>
        </p:spPr>
        <p:txBody>
          <a:bodyPr wrap="square" rtlCol="0">
            <a:spAutoFit/>
          </a:bodyPr>
          <a:lstStyle/>
          <a:p>
            <a:pPr algn="ctr"/>
            <a:r>
              <a:rPr lang="en-PH" sz="1400" dirty="0"/>
              <a:t>Fig. 12</a:t>
            </a:r>
          </a:p>
        </p:txBody>
      </p:sp>
      <p:sp>
        <p:nvSpPr>
          <p:cNvPr id="43" name="Content Placeholder 2">
            <a:extLst>
              <a:ext uri="{FF2B5EF4-FFF2-40B4-BE49-F238E27FC236}">
                <a16:creationId xmlns:a16="http://schemas.microsoft.com/office/drawing/2014/main" id="{11238ECD-F609-A9F4-646C-84A0B841084F}"/>
              </a:ext>
            </a:extLst>
          </p:cNvPr>
          <p:cNvSpPr txBox="1">
            <a:spLocks/>
          </p:cNvSpPr>
          <p:nvPr/>
        </p:nvSpPr>
        <p:spPr>
          <a:xfrm>
            <a:off x="908457" y="4334655"/>
            <a:ext cx="6684189" cy="672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t>Figs. 9, 10 &amp; 12 shows that Technology has the highest lost profit even though it has the lowest return rate while Furniture has the highest return rate. </a:t>
            </a:r>
          </a:p>
        </p:txBody>
      </p:sp>
    </p:spTree>
    <p:extLst>
      <p:ext uri="{BB962C8B-B14F-4D97-AF65-F5344CB8AC3E}">
        <p14:creationId xmlns:p14="http://schemas.microsoft.com/office/powerpoint/2010/main" val="2904155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FF3CFE-9B42-94AE-7D24-C716956A0714}"/>
              </a:ext>
            </a:extLst>
          </p:cNvPr>
          <p:cNvPicPr>
            <a:picLocks noChangeAspect="1"/>
          </p:cNvPicPr>
          <p:nvPr/>
        </p:nvPicPr>
        <p:blipFill>
          <a:blip r:embed="rId2"/>
          <a:stretch>
            <a:fillRect/>
          </a:stretch>
        </p:blipFill>
        <p:spPr>
          <a:xfrm>
            <a:off x="-109372" y="0"/>
            <a:ext cx="12301372" cy="6929834"/>
          </a:xfrm>
          <a:prstGeom prst="rect">
            <a:avLst/>
          </a:prstGeom>
        </p:spPr>
      </p:pic>
    </p:spTree>
    <p:extLst>
      <p:ext uri="{BB962C8B-B14F-4D97-AF65-F5344CB8AC3E}">
        <p14:creationId xmlns:p14="http://schemas.microsoft.com/office/powerpoint/2010/main" val="294180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B0BF4-7547-3FBA-B41B-692409646AC9}"/>
            </a:ext>
          </a:extLst>
        </p:cNvPr>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D9447FB7-240C-3E9B-23FE-32B469C7568E}"/>
              </a:ext>
            </a:extLst>
          </p:cNvPr>
          <p:cNvSpPr txBox="1">
            <a:spLocks/>
          </p:cNvSpPr>
          <p:nvPr/>
        </p:nvSpPr>
        <p:spPr>
          <a:xfrm>
            <a:off x="908456" y="1372490"/>
            <a:ext cx="6368243" cy="1919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APAC Superstore has 4 main categories; Central Asia, North Asia, Oceania, Southeast Asia.</a:t>
            </a:r>
          </a:p>
          <a:p>
            <a:pPr marL="0" indent="0">
              <a:buNone/>
            </a:pPr>
            <a:r>
              <a:rPr lang="en-US" sz="1600" dirty="0"/>
              <a:t>Fig.13 shows that the region of Oceania has the highest sale and others have almost the same sales. </a:t>
            </a:r>
          </a:p>
          <a:p>
            <a:pPr marL="0" indent="0">
              <a:buNone/>
            </a:pPr>
            <a:r>
              <a:rPr lang="en-US" sz="1600" dirty="0"/>
              <a:t>Categories Technology and Furniture has almost equal of sales while the Office Supplies has the least sales.</a:t>
            </a:r>
          </a:p>
          <a:p>
            <a:pPr marL="0" indent="0">
              <a:buNone/>
            </a:pPr>
            <a:r>
              <a:rPr lang="en-US" sz="1600" dirty="0"/>
              <a:t>Captivating, Southeast Asia is second on the highest sale however the profit margin is the lowest.</a:t>
            </a:r>
          </a:p>
        </p:txBody>
      </p:sp>
      <p:sp>
        <p:nvSpPr>
          <p:cNvPr id="15" name="Title 1">
            <a:extLst>
              <a:ext uri="{FF2B5EF4-FFF2-40B4-BE49-F238E27FC236}">
                <a16:creationId xmlns:a16="http://schemas.microsoft.com/office/drawing/2014/main" id="{A6CC3DC8-B273-B269-B66A-0C2CF56BAC61}"/>
              </a:ext>
            </a:extLst>
          </p:cNvPr>
          <p:cNvSpPr txBox="1">
            <a:spLocks/>
          </p:cNvSpPr>
          <p:nvPr/>
        </p:nvSpPr>
        <p:spPr>
          <a:xfrm>
            <a:off x="720343" y="334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sz="6600" b="1" dirty="0"/>
              <a:t>Branch Analysis</a:t>
            </a:r>
          </a:p>
        </p:txBody>
      </p:sp>
      <p:sp>
        <p:nvSpPr>
          <p:cNvPr id="30" name="TextBox 29">
            <a:extLst>
              <a:ext uri="{FF2B5EF4-FFF2-40B4-BE49-F238E27FC236}">
                <a16:creationId xmlns:a16="http://schemas.microsoft.com/office/drawing/2014/main" id="{3DC452F2-2409-4119-5BDD-EA334238013E}"/>
              </a:ext>
            </a:extLst>
          </p:cNvPr>
          <p:cNvSpPr txBox="1"/>
          <p:nvPr/>
        </p:nvSpPr>
        <p:spPr>
          <a:xfrm>
            <a:off x="8994265" y="3429000"/>
            <a:ext cx="900338" cy="307777"/>
          </a:xfrm>
          <a:prstGeom prst="rect">
            <a:avLst/>
          </a:prstGeom>
          <a:noFill/>
          <a:ln>
            <a:solidFill>
              <a:schemeClr val="bg1"/>
            </a:solidFill>
          </a:ln>
        </p:spPr>
        <p:txBody>
          <a:bodyPr wrap="square" rtlCol="0">
            <a:spAutoFit/>
          </a:bodyPr>
          <a:lstStyle/>
          <a:p>
            <a:pPr algn="ctr"/>
            <a:r>
              <a:rPr lang="en-PH" sz="1400" dirty="0"/>
              <a:t>Fig. 13</a:t>
            </a:r>
          </a:p>
        </p:txBody>
      </p:sp>
      <p:pic>
        <p:nvPicPr>
          <p:cNvPr id="3" name="Picture 2">
            <a:extLst>
              <a:ext uri="{FF2B5EF4-FFF2-40B4-BE49-F238E27FC236}">
                <a16:creationId xmlns:a16="http://schemas.microsoft.com/office/drawing/2014/main" id="{A510B62F-F440-459D-4844-73EE07B25355}"/>
              </a:ext>
            </a:extLst>
          </p:cNvPr>
          <p:cNvPicPr>
            <a:picLocks noChangeAspect="1"/>
          </p:cNvPicPr>
          <p:nvPr/>
        </p:nvPicPr>
        <p:blipFill>
          <a:blip r:embed="rId2"/>
          <a:stretch>
            <a:fillRect/>
          </a:stretch>
        </p:blipFill>
        <p:spPr>
          <a:xfrm>
            <a:off x="7107563" y="997576"/>
            <a:ext cx="4364094" cy="2431424"/>
          </a:xfrm>
          <a:prstGeom prst="rect">
            <a:avLst/>
          </a:prstGeom>
          <a:ln>
            <a:solidFill>
              <a:schemeClr val="bg2"/>
            </a:solidFill>
          </a:ln>
        </p:spPr>
      </p:pic>
      <p:pic>
        <p:nvPicPr>
          <p:cNvPr id="9" name="Picture 8">
            <a:extLst>
              <a:ext uri="{FF2B5EF4-FFF2-40B4-BE49-F238E27FC236}">
                <a16:creationId xmlns:a16="http://schemas.microsoft.com/office/drawing/2014/main" id="{54CC3417-4FAA-6DFA-CDCB-827EFC593493}"/>
              </a:ext>
            </a:extLst>
          </p:cNvPr>
          <p:cNvPicPr>
            <a:picLocks noChangeAspect="1"/>
          </p:cNvPicPr>
          <p:nvPr/>
        </p:nvPicPr>
        <p:blipFill>
          <a:blip r:embed="rId3"/>
          <a:stretch>
            <a:fillRect/>
          </a:stretch>
        </p:blipFill>
        <p:spPr>
          <a:xfrm>
            <a:off x="908456" y="3735416"/>
            <a:ext cx="1886702" cy="2641384"/>
          </a:xfrm>
          <a:prstGeom prst="rect">
            <a:avLst/>
          </a:prstGeom>
          <a:ln>
            <a:solidFill>
              <a:schemeClr val="bg2"/>
            </a:solidFill>
          </a:ln>
        </p:spPr>
      </p:pic>
      <p:pic>
        <p:nvPicPr>
          <p:cNvPr id="12" name="Picture 11">
            <a:extLst>
              <a:ext uri="{FF2B5EF4-FFF2-40B4-BE49-F238E27FC236}">
                <a16:creationId xmlns:a16="http://schemas.microsoft.com/office/drawing/2014/main" id="{43C82B39-7B53-4F6E-1545-A923B0CDAD44}"/>
              </a:ext>
            </a:extLst>
          </p:cNvPr>
          <p:cNvPicPr>
            <a:picLocks noChangeAspect="1"/>
          </p:cNvPicPr>
          <p:nvPr/>
        </p:nvPicPr>
        <p:blipFill>
          <a:blip r:embed="rId4"/>
          <a:stretch>
            <a:fillRect/>
          </a:stretch>
        </p:blipFill>
        <p:spPr>
          <a:xfrm>
            <a:off x="2844140" y="3735416"/>
            <a:ext cx="1837720" cy="2644525"/>
          </a:xfrm>
          <a:prstGeom prst="rect">
            <a:avLst/>
          </a:prstGeom>
          <a:ln>
            <a:solidFill>
              <a:schemeClr val="bg2"/>
            </a:solidFill>
          </a:ln>
        </p:spPr>
      </p:pic>
      <p:sp>
        <p:nvSpPr>
          <p:cNvPr id="13" name="TextBox 12">
            <a:extLst>
              <a:ext uri="{FF2B5EF4-FFF2-40B4-BE49-F238E27FC236}">
                <a16:creationId xmlns:a16="http://schemas.microsoft.com/office/drawing/2014/main" id="{DD732710-6553-690A-85A8-1E3DB8DA30B2}"/>
              </a:ext>
            </a:extLst>
          </p:cNvPr>
          <p:cNvSpPr txBox="1"/>
          <p:nvPr/>
        </p:nvSpPr>
        <p:spPr>
          <a:xfrm>
            <a:off x="1973179" y="6369316"/>
            <a:ext cx="1201386" cy="307777"/>
          </a:xfrm>
          <a:prstGeom prst="rect">
            <a:avLst/>
          </a:prstGeom>
          <a:noFill/>
          <a:ln>
            <a:solidFill>
              <a:schemeClr val="bg1"/>
            </a:solidFill>
          </a:ln>
        </p:spPr>
        <p:txBody>
          <a:bodyPr wrap="square" rtlCol="0">
            <a:spAutoFit/>
          </a:bodyPr>
          <a:lstStyle/>
          <a:p>
            <a:pPr algn="ctr"/>
            <a:r>
              <a:rPr lang="en-PH" sz="1400" dirty="0"/>
              <a:t>Fig. 14 &amp; 15</a:t>
            </a:r>
          </a:p>
        </p:txBody>
      </p:sp>
      <p:sp>
        <p:nvSpPr>
          <p:cNvPr id="17" name="Content Placeholder 2">
            <a:extLst>
              <a:ext uri="{FF2B5EF4-FFF2-40B4-BE49-F238E27FC236}">
                <a16:creationId xmlns:a16="http://schemas.microsoft.com/office/drawing/2014/main" id="{E551C9FE-103D-FDEB-ED4D-9528BF875AA3}"/>
              </a:ext>
            </a:extLst>
          </p:cNvPr>
          <p:cNvSpPr txBox="1">
            <a:spLocks/>
          </p:cNvSpPr>
          <p:nvPr/>
        </p:nvSpPr>
        <p:spPr>
          <a:xfrm>
            <a:off x="4778443" y="4399163"/>
            <a:ext cx="6505101" cy="2124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t>The countries of Southeast Asia that contributes to its lower profit are Myanmar, Philippines, Thailand and Vietnam. Based on the figs. 14&amp;15, the profit from these countries yields negative profit and profit margin. Having a negative profit margin, the supermarket is losing money in these countries.</a:t>
            </a:r>
          </a:p>
        </p:txBody>
      </p:sp>
    </p:spTree>
    <p:extLst>
      <p:ext uri="{BB962C8B-B14F-4D97-AF65-F5344CB8AC3E}">
        <p14:creationId xmlns:p14="http://schemas.microsoft.com/office/powerpoint/2010/main" val="2050599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882AC-B761-B17D-DE97-407F7AF3C8E2}"/>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EC69352E-4964-D53D-F05C-1ED780B033FB}"/>
              </a:ext>
            </a:extLst>
          </p:cNvPr>
          <p:cNvSpPr txBox="1">
            <a:spLocks/>
          </p:cNvSpPr>
          <p:nvPr/>
        </p:nvSpPr>
        <p:spPr>
          <a:xfrm>
            <a:off x="720343" y="334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sz="6600" b="1" dirty="0"/>
              <a:t>Branch Analysis</a:t>
            </a:r>
          </a:p>
        </p:txBody>
      </p:sp>
      <p:sp>
        <p:nvSpPr>
          <p:cNvPr id="30" name="TextBox 29">
            <a:extLst>
              <a:ext uri="{FF2B5EF4-FFF2-40B4-BE49-F238E27FC236}">
                <a16:creationId xmlns:a16="http://schemas.microsoft.com/office/drawing/2014/main" id="{CA05390B-581D-8A43-60BF-39E4D196D7F6}"/>
              </a:ext>
            </a:extLst>
          </p:cNvPr>
          <p:cNvSpPr txBox="1"/>
          <p:nvPr/>
        </p:nvSpPr>
        <p:spPr>
          <a:xfrm>
            <a:off x="2164668" y="4084755"/>
            <a:ext cx="677311" cy="307777"/>
          </a:xfrm>
          <a:prstGeom prst="rect">
            <a:avLst/>
          </a:prstGeom>
          <a:noFill/>
          <a:ln>
            <a:solidFill>
              <a:schemeClr val="bg1"/>
            </a:solidFill>
          </a:ln>
        </p:spPr>
        <p:txBody>
          <a:bodyPr wrap="square" rtlCol="0">
            <a:spAutoFit/>
          </a:bodyPr>
          <a:lstStyle/>
          <a:p>
            <a:pPr algn="ctr"/>
            <a:r>
              <a:rPr lang="en-PH" sz="1400" dirty="0"/>
              <a:t>Fig. 16</a:t>
            </a:r>
          </a:p>
        </p:txBody>
      </p:sp>
      <p:pic>
        <p:nvPicPr>
          <p:cNvPr id="4" name="Picture 3">
            <a:extLst>
              <a:ext uri="{FF2B5EF4-FFF2-40B4-BE49-F238E27FC236}">
                <a16:creationId xmlns:a16="http://schemas.microsoft.com/office/drawing/2014/main" id="{696C8B66-7713-CB8F-73D5-3F8FBCBAA55D}"/>
              </a:ext>
            </a:extLst>
          </p:cNvPr>
          <p:cNvPicPr>
            <a:picLocks noChangeAspect="1"/>
          </p:cNvPicPr>
          <p:nvPr/>
        </p:nvPicPr>
        <p:blipFill>
          <a:blip r:embed="rId2"/>
          <a:stretch>
            <a:fillRect/>
          </a:stretch>
        </p:blipFill>
        <p:spPr>
          <a:xfrm>
            <a:off x="635215" y="2124909"/>
            <a:ext cx="3397407" cy="1891340"/>
          </a:xfrm>
          <a:prstGeom prst="rect">
            <a:avLst/>
          </a:prstGeom>
          <a:ln>
            <a:solidFill>
              <a:schemeClr val="bg2"/>
            </a:solidFill>
          </a:ln>
        </p:spPr>
      </p:pic>
      <p:sp>
        <p:nvSpPr>
          <p:cNvPr id="5" name="Content Placeholder 2">
            <a:extLst>
              <a:ext uri="{FF2B5EF4-FFF2-40B4-BE49-F238E27FC236}">
                <a16:creationId xmlns:a16="http://schemas.microsoft.com/office/drawing/2014/main" id="{9851D686-FC39-5244-430D-59C352855AD7}"/>
              </a:ext>
            </a:extLst>
          </p:cNvPr>
          <p:cNvSpPr txBox="1">
            <a:spLocks/>
          </p:cNvSpPr>
          <p:nvPr/>
        </p:nvSpPr>
        <p:spPr>
          <a:xfrm>
            <a:off x="1087655" y="4729291"/>
            <a:ext cx="9991023" cy="672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t>Figs. 16, 17 &amp; 18 shows that Southeast Asia has the lowest lost Profit however it has higher return rate than Central Asia and Oceania.</a:t>
            </a:r>
          </a:p>
        </p:txBody>
      </p:sp>
      <p:pic>
        <p:nvPicPr>
          <p:cNvPr id="7" name="Picture 6">
            <a:extLst>
              <a:ext uri="{FF2B5EF4-FFF2-40B4-BE49-F238E27FC236}">
                <a16:creationId xmlns:a16="http://schemas.microsoft.com/office/drawing/2014/main" id="{8B73CA35-AD62-F115-B1DC-FE331D9CCE06}"/>
              </a:ext>
            </a:extLst>
          </p:cNvPr>
          <p:cNvPicPr>
            <a:picLocks noChangeAspect="1"/>
          </p:cNvPicPr>
          <p:nvPr/>
        </p:nvPicPr>
        <p:blipFill>
          <a:blip r:embed="rId3"/>
          <a:stretch>
            <a:fillRect/>
          </a:stretch>
        </p:blipFill>
        <p:spPr>
          <a:xfrm>
            <a:off x="4342400" y="2090841"/>
            <a:ext cx="3003991" cy="1924592"/>
          </a:xfrm>
          <a:prstGeom prst="rect">
            <a:avLst/>
          </a:prstGeom>
          <a:ln>
            <a:solidFill>
              <a:schemeClr val="bg2"/>
            </a:solidFill>
          </a:ln>
        </p:spPr>
      </p:pic>
      <p:sp>
        <p:nvSpPr>
          <p:cNvPr id="11" name="TextBox 10">
            <a:extLst>
              <a:ext uri="{FF2B5EF4-FFF2-40B4-BE49-F238E27FC236}">
                <a16:creationId xmlns:a16="http://schemas.microsoft.com/office/drawing/2014/main" id="{C58B7844-D8F3-0E47-5871-58BDC038EFEE}"/>
              </a:ext>
            </a:extLst>
          </p:cNvPr>
          <p:cNvSpPr txBox="1"/>
          <p:nvPr/>
        </p:nvSpPr>
        <p:spPr>
          <a:xfrm>
            <a:off x="5667999" y="4091634"/>
            <a:ext cx="677311" cy="307777"/>
          </a:xfrm>
          <a:prstGeom prst="rect">
            <a:avLst/>
          </a:prstGeom>
          <a:noFill/>
          <a:ln>
            <a:solidFill>
              <a:schemeClr val="bg1"/>
            </a:solidFill>
          </a:ln>
        </p:spPr>
        <p:txBody>
          <a:bodyPr wrap="square" rtlCol="0">
            <a:spAutoFit/>
          </a:bodyPr>
          <a:lstStyle/>
          <a:p>
            <a:pPr algn="ctr"/>
            <a:r>
              <a:rPr lang="en-PH" sz="1400" dirty="0"/>
              <a:t>Fig. 17</a:t>
            </a:r>
          </a:p>
        </p:txBody>
      </p:sp>
      <p:pic>
        <p:nvPicPr>
          <p:cNvPr id="18" name="Picture 17">
            <a:extLst>
              <a:ext uri="{FF2B5EF4-FFF2-40B4-BE49-F238E27FC236}">
                <a16:creationId xmlns:a16="http://schemas.microsoft.com/office/drawing/2014/main" id="{FD7A492A-4D6D-8FC1-7E96-50CE5FA080B3}"/>
              </a:ext>
            </a:extLst>
          </p:cNvPr>
          <p:cNvPicPr>
            <a:picLocks noChangeAspect="1"/>
          </p:cNvPicPr>
          <p:nvPr/>
        </p:nvPicPr>
        <p:blipFill>
          <a:blip r:embed="rId4"/>
          <a:stretch>
            <a:fillRect/>
          </a:stretch>
        </p:blipFill>
        <p:spPr>
          <a:xfrm>
            <a:off x="7656169" y="2062931"/>
            <a:ext cx="3758286" cy="1952502"/>
          </a:xfrm>
          <a:prstGeom prst="rect">
            <a:avLst/>
          </a:prstGeom>
          <a:ln>
            <a:solidFill>
              <a:schemeClr val="bg2"/>
            </a:solidFill>
          </a:ln>
        </p:spPr>
      </p:pic>
      <p:sp>
        <p:nvSpPr>
          <p:cNvPr id="19" name="TextBox 18">
            <a:extLst>
              <a:ext uri="{FF2B5EF4-FFF2-40B4-BE49-F238E27FC236}">
                <a16:creationId xmlns:a16="http://schemas.microsoft.com/office/drawing/2014/main" id="{1FAD2F2F-31D8-3ED9-DD05-40CF76CDD51B}"/>
              </a:ext>
            </a:extLst>
          </p:cNvPr>
          <p:cNvSpPr txBox="1"/>
          <p:nvPr/>
        </p:nvSpPr>
        <p:spPr>
          <a:xfrm>
            <a:off x="9563064" y="4066997"/>
            <a:ext cx="677311" cy="307777"/>
          </a:xfrm>
          <a:prstGeom prst="rect">
            <a:avLst/>
          </a:prstGeom>
          <a:noFill/>
          <a:ln>
            <a:solidFill>
              <a:schemeClr val="bg1"/>
            </a:solidFill>
          </a:ln>
        </p:spPr>
        <p:txBody>
          <a:bodyPr wrap="square" rtlCol="0">
            <a:spAutoFit/>
          </a:bodyPr>
          <a:lstStyle/>
          <a:p>
            <a:pPr algn="ctr"/>
            <a:r>
              <a:rPr lang="en-PH" sz="1400" dirty="0"/>
              <a:t>Fig. 18</a:t>
            </a:r>
          </a:p>
        </p:txBody>
      </p:sp>
    </p:spTree>
    <p:extLst>
      <p:ext uri="{BB962C8B-B14F-4D97-AF65-F5344CB8AC3E}">
        <p14:creationId xmlns:p14="http://schemas.microsoft.com/office/powerpoint/2010/main" val="278948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4593CC-7B6B-E1E7-D465-27C7303A28CA}"/>
              </a:ext>
            </a:extLst>
          </p:cNvPr>
          <p:cNvPicPr>
            <a:picLocks noChangeAspect="1"/>
          </p:cNvPicPr>
          <p:nvPr/>
        </p:nvPicPr>
        <p:blipFill>
          <a:blip r:embed="rId2"/>
          <a:stretch>
            <a:fillRect/>
          </a:stretch>
        </p:blipFill>
        <p:spPr>
          <a:xfrm>
            <a:off x="0" y="0"/>
            <a:ext cx="12192000" cy="6756935"/>
          </a:xfrm>
          <a:prstGeom prst="rect">
            <a:avLst/>
          </a:prstGeom>
        </p:spPr>
      </p:pic>
    </p:spTree>
    <p:extLst>
      <p:ext uri="{BB962C8B-B14F-4D97-AF65-F5344CB8AC3E}">
        <p14:creationId xmlns:p14="http://schemas.microsoft.com/office/powerpoint/2010/main" val="392045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39664-3BAF-5BBE-32C1-F7EB9F96CE89}"/>
            </a:ext>
          </a:extLst>
        </p:cNvPr>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1F1DB15-F887-D7A4-BE33-33EB9240E1BE}"/>
              </a:ext>
            </a:extLst>
          </p:cNvPr>
          <p:cNvSpPr txBox="1">
            <a:spLocks/>
          </p:cNvSpPr>
          <p:nvPr/>
        </p:nvSpPr>
        <p:spPr>
          <a:xfrm>
            <a:off x="739320" y="1660358"/>
            <a:ext cx="4693843" cy="1544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a:t>APAC Superstore has 4 shipping mode; Same Day, First Class, Second Class and Standard Class.</a:t>
            </a:r>
          </a:p>
          <a:p>
            <a:pPr marL="0" indent="0" algn="just">
              <a:buNone/>
            </a:pPr>
            <a:r>
              <a:rPr lang="en-US" sz="1600" dirty="0"/>
              <a:t>Based on the number of distinct order made, there is a 1379 delayed shipment across all shipping mode. A 25% of the total orders are delayed. And there is an average shipment delay of one day.</a:t>
            </a:r>
          </a:p>
          <a:p>
            <a:pPr marL="0" indent="0" algn="just">
              <a:buNone/>
            </a:pPr>
            <a:endParaRPr lang="en-US" sz="1600" dirty="0"/>
          </a:p>
          <a:p>
            <a:pPr marL="0" indent="0" algn="just">
              <a:buNone/>
            </a:pPr>
            <a:r>
              <a:rPr lang="en-US" sz="1600" dirty="0"/>
              <a:t>Fig. 19 &amp; 20 shows that the percentage of each shipping mode on total sales and total quantity sold are almost the same. It also shows that Standard Class is most sought shipping mode and Same Day is the least.  </a:t>
            </a:r>
          </a:p>
        </p:txBody>
      </p:sp>
      <p:sp>
        <p:nvSpPr>
          <p:cNvPr id="15" name="Title 1">
            <a:extLst>
              <a:ext uri="{FF2B5EF4-FFF2-40B4-BE49-F238E27FC236}">
                <a16:creationId xmlns:a16="http://schemas.microsoft.com/office/drawing/2014/main" id="{A1AD2B1D-7359-848C-1181-DAA086A982F3}"/>
              </a:ext>
            </a:extLst>
          </p:cNvPr>
          <p:cNvSpPr txBox="1">
            <a:spLocks/>
          </p:cNvSpPr>
          <p:nvPr/>
        </p:nvSpPr>
        <p:spPr>
          <a:xfrm>
            <a:off x="720343" y="334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sz="6600" b="1" dirty="0"/>
              <a:t>Logistic Analysis</a:t>
            </a:r>
          </a:p>
        </p:txBody>
      </p:sp>
      <p:sp>
        <p:nvSpPr>
          <p:cNvPr id="30" name="TextBox 29">
            <a:extLst>
              <a:ext uri="{FF2B5EF4-FFF2-40B4-BE49-F238E27FC236}">
                <a16:creationId xmlns:a16="http://schemas.microsoft.com/office/drawing/2014/main" id="{A09BEA85-EAF7-2659-09A9-B65660337F11}"/>
              </a:ext>
            </a:extLst>
          </p:cNvPr>
          <p:cNvSpPr txBox="1"/>
          <p:nvPr/>
        </p:nvSpPr>
        <p:spPr>
          <a:xfrm>
            <a:off x="7985636" y="3664580"/>
            <a:ext cx="1381769" cy="307777"/>
          </a:xfrm>
          <a:prstGeom prst="rect">
            <a:avLst/>
          </a:prstGeom>
          <a:noFill/>
          <a:ln>
            <a:solidFill>
              <a:schemeClr val="bg1"/>
            </a:solidFill>
          </a:ln>
        </p:spPr>
        <p:txBody>
          <a:bodyPr wrap="square" rtlCol="0">
            <a:spAutoFit/>
          </a:bodyPr>
          <a:lstStyle/>
          <a:p>
            <a:pPr algn="ctr"/>
            <a:r>
              <a:rPr lang="en-PH" sz="1400" dirty="0"/>
              <a:t>Fig. 19 &amp; 20</a:t>
            </a:r>
          </a:p>
        </p:txBody>
      </p:sp>
      <p:pic>
        <p:nvPicPr>
          <p:cNvPr id="6" name="Picture 5">
            <a:extLst>
              <a:ext uri="{FF2B5EF4-FFF2-40B4-BE49-F238E27FC236}">
                <a16:creationId xmlns:a16="http://schemas.microsoft.com/office/drawing/2014/main" id="{9D43FEBC-7FC9-9CF7-8654-2DDC068D41C8}"/>
              </a:ext>
            </a:extLst>
          </p:cNvPr>
          <p:cNvPicPr>
            <a:picLocks noChangeAspect="1"/>
          </p:cNvPicPr>
          <p:nvPr/>
        </p:nvPicPr>
        <p:blipFill>
          <a:blip r:embed="rId2"/>
          <a:stretch>
            <a:fillRect/>
          </a:stretch>
        </p:blipFill>
        <p:spPr>
          <a:xfrm>
            <a:off x="5552821" y="1324088"/>
            <a:ext cx="3123700" cy="2269497"/>
          </a:xfrm>
          <a:prstGeom prst="rect">
            <a:avLst/>
          </a:prstGeom>
          <a:ln>
            <a:solidFill>
              <a:schemeClr val="bg2"/>
            </a:solidFill>
          </a:ln>
        </p:spPr>
      </p:pic>
      <p:pic>
        <p:nvPicPr>
          <p:cNvPr id="8" name="Picture 7">
            <a:extLst>
              <a:ext uri="{FF2B5EF4-FFF2-40B4-BE49-F238E27FC236}">
                <a16:creationId xmlns:a16="http://schemas.microsoft.com/office/drawing/2014/main" id="{8963712B-18F3-CD33-173B-074E58DFE936}"/>
              </a:ext>
            </a:extLst>
          </p:cNvPr>
          <p:cNvPicPr>
            <a:picLocks noChangeAspect="1"/>
          </p:cNvPicPr>
          <p:nvPr/>
        </p:nvPicPr>
        <p:blipFill>
          <a:blip r:embed="rId3"/>
          <a:stretch>
            <a:fillRect/>
          </a:stretch>
        </p:blipFill>
        <p:spPr>
          <a:xfrm>
            <a:off x="8796179" y="1324088"/>
            <a:ext cx="3154511" cy="2269497"/>
          </a:xfrm>
          <a:prstGeom prst="rect">
            <a:avLst/>
          </a:prstGeom>
          <a:ln>
            <a:solidFill>
              <a:schemeClr val="bg2"/>
            </a:solidFill>
          </a:ln>
        </p:spPr>
      </p:pic>
      <p:pic>
        <p:nvPicPr>
          <p:cNvPr id="11" name="Picture 10">
            <a:extLst>
              <a:ext uri="{FF2B5EF4-FFF2-40B4-BE49-F238E27FC236}">
                <a16:creationId xmlns:a16="http://schemas.microsoft.com/office/drawing/2014/main" id="{77A159BA-3B71-AB1D-576C-3F4050E89DCC}"/>
              </a:ext>
            </a:extLst>
          </p:cNvPr>
          <p:cNvPicPr>
            <a:picLocks noChangeAspect="1"/>
          </p:cNvPicPr>
          <p:nvPr/>
        </p:nvPicPr>
        <p:blipFill>
          <a:blip r:embed="rId4"/>
          <a:stretch>
            <a:fillRect/>
          </a:stretch>
        </p:blipFill>
        <p:spPr>
          <a:xfrm>
            <a:off x="5552821" y="4043352"/>
            <a:ext cx="2935935" cy="2322578"/>
          </a:xfrm>
          <a:prstGeom prst="rect">
            <a:avLst/>
          </a:prstGeom>
          <a:ln>
            <a:solidFill>
              <a:schemeClr val="bg2"/>
            </a:solidFill>
          </a:ln>
        </p:spPr>
      </p:pic>
      <p:pic>
        <p:nvPicPr>
          <p:cNvPr id="18" name="Picture 17">
            <a:extLst>
              <a:ext uri="{FF2B5EF4-FFF2-40B4-BE49-F238E27FC236}">
                <a16:creationId xmlns:a16="http://schemas.microsoft.com/office/drawing/2014/main" id="{6B9DA767-0D71-9428-50E8-141285D46729}"/>
              </a:ext>
            </a:extLst>
          </p:cNvPr>
          <p:cNvPicPr>
            <a:picLocks noChangeAspect="1"/>
          </p:cNvPicPr>
          <p:nvPr/>
        </p:nvPicPr>
        <p:blipFill>
          <a:blip r:embed="rId5"/>
          <a:stretch>
            <a:fillRect/>
          </a:stretch>
        </p:blipFill>
        <p:spPr>
          <a:xfrm>
            <a:off x="8636177" y="4043352"/>
            <a:ext cx="3314513" cy="2322578"/>
          </a:xfrm>
          <a:prstGeom prst="rect">
            <a:avLst/>
          </a:prstGeom>
          <a:ln>
            <a:solidFill>
              <a:schemeClr val="bg2"/>
            </a:solidFill>
          </a:ln>
        </p:spPr>
      </p:pic>
      <p:sp>
        <p:nvSpPr>
          <p:cNvPr id="19" name="TextBox 18">
            <a:extLst>
              <a:ext uri="{FF2B5EF4-FFF2-40B4-BE49-F238E27FC236}">
                <a16:creationId xmlns:a16="http://schemas.microsoft.com/office/drawing/2014/main" id="{A8802ABE-1861-AA44-1E4E-DB0F03B655E4}"/>
              </a:ext>
            </a:extLst>
          </p:cNvPr>
          <p:cNvSpPr txBox="1"/>
          <p:nvPr/>
        </p:nvSpPr>
        <p:spPr>
          <a:xfrm>
            <a:off x="7797871" y="6440786"/>
            <a:ext cx="1381769" cy="307777"/>
          </a:xfrm>
          <a:prstGeom prst="rect">
            <a:avLst/>
          </a:prstGeom>
          <a:noFill/>
          <a:ln>
            <a:solidFill>
              <a:schemeClr val="bg1"/>
            </a:solidFill>
          </a:ln>
        </p:spPr>
        <p:txBody>
          <a:bodyPr wrap="square" rtlCol="0">
            <a:spAutoFit/>
          </a:bodyPr>
          <a:lstStyle/>
          <a:p>
            <a:pPr algn="ctr"/>
            <a:r>
              <a:rPr lang="en-PH" sz="1400" dirty="0"/>
              <a:t>Fig. 21 &amp; 22</a:t>
            </a:r>
          </a:p>
        </p:txBody>
      </p:sp>
      <p:sp>
        <p:nvSpPr>
          <p:cNvPr id="21" name="Content Placeholder 2">
            <a:extLst>
              <a:ext uri="{FF2B5EF4-FFF2-40B4-BE49-F238E27FC236}">
                <a16:creationId xmlns:a16="http://schemas.microsoft.com/office/drawing/2014/main" id="{3A0DD94D-8D29-B4BB-9A71-B0245900192B}"/>
              </a:ext>
            </a:extLst>
          </p:cNvPr>
          <p:cNvSpPr txBox="1">
            <a:spLocks/>
          </p:cNvSpPr>
          <p:nvPr/>
        </p:nvSpPr>
        <p:spPr>
          <a:xfrm>
            <a:off x="739320" y="4915065"/>
            <a:ext cx="4693843" cy="1689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a:t>Based on Fig. 21 &amp; 22, First Class has the most percentage of delayed shipment followed by Second Class while Same Day has the least.</a:t>
            </a:r>
          </a:p>
        </p:txBody>
      </p:sp>
    </p:spTree>
    <p:extLst>
      <p:ext uri="{BB962C8B-B14F-4D97-AF65-F5344CB8AC3E}">
        <p14:creationId xmlns:p14="http://schemas.microsoft.com/office/powerpoint/2010/main" val="1303111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B219B-F43F-EA2A-0052-01CF2B10E035}"/>
            </a:ext>
          </a:extLst>
        </p:cNvPr>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13E8E9D3-C86F-3B1A-FF49-B446D47EA4C2}"/>
              </a:ext>
            </a:extLst>
          </p:cNvPr>
          <p:cNvSpPr txBox="1">
            <a:spLocks/>
          </p:cNvSpPr>
          <p:nvPr/>
        </p:nvSpPr>
        <p:spPr>
          <a:xfrm>
            <a:off x="720343" y="4745254"/>
            <a:ext cx="10515600" cy="1414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a:t>Fig. 23 show that the highest number of delayed shipment is Office Supplies in Products while in the branches, Oceania is the highest</a:t>
            </a:r>
          </a:p>
          <a:p>
            <a:pPr marL="0" indent="0" algn="just">
              <a:buNone/>
            </a:pPr>
            <a:r>
              <a:rPr lang="en-US" sz="1600" dirty="0"/>
              <a:t>Fig. 24 show that the percentage of delayed shipments over total orders are almost same through product and branches. </a:t>
            </a:r>
          </a:p>
          <a:p>
            <a:pPr marL="0" indent="0" algn="just">
              <a:buNone/>
            </a:pPr>
            <a:r>
              <a:rPr lang="en-US" sz="1600" dirty="0"/>
              <a:t>Across all shipment mode, the product and branches average delayed number of days of shipment is one day.</a:t>
            </a:r>
          </a:p>
        </p:txBody>
      </p:sp>
      <p:sp>
        <p:nvSpPr>
          <p:cNvPr id="15" name="Title 1">
            <a:extLst>
              <a:ext uri="{FF2B5EF4-FFF2-40B4-BE49-F238E27FC236}">
                <a16:creationId xmlns:a16="http://schemas.microsoft.com/office/drawing/2014/main" id="{6A920996-8432-F4A7-CE7F-5CBB1A671D16}"/>
              </a:ext>
            </a:extLst>
          </p:cNvPr>
          <p:cNvSpPr txBox="1">
            <a:spLocks/>
          </p:cNvSpPr>
          <p:nvPr/>
        </p:nvSpPr>
        <p:spPr>
          <a:xfrm>
            <a:off x="720343" y="334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sz="6600" b="1" dirty="0"/>
              <a:t>Logistic Analysis</a:t>
            </a:r>
          </a:p>
        </p:txBody>
      </p:sp>
      <p:pic>
        <p:nvPicPr>
          <p:cNvPr id="3" name="Picture 2">
            <a:extLst>
              <a:ext uri="{FF2B5EF4-FFF2-40B4-BE49-F238E27FC236}">
                <a16:creationId xmlns:a16="http://schemas.microsoft.com/office/drawing/2014/main" id="{049AB40E-73D9-486D-D257-53702097E6EF}"/>
              </a:ext>
            </a:extLst>
          </p:cNvPr>
          <p:cNvPicPr>
            <a:picLocks noChangeAspect="1"/>
          </p:cNvPicPr>
          <p:nvPr/>
        </p:nvPicPr>
        <p:blipFill>
          <a:blip r:embed="rId2"/>
          <a:stretch>
            <a:fillRect/>
          </a:stretch>
        </p:blipFill>
        <p:spPr>
          <a:xfrm>
            <a:off x="745745" y="1644995"/>
            <a:ext cx="3156864" cy="2525491"/>
          </a:xfrm>
          <a:prstGeom prst="rect">
            <a:avLst/>
          </a:prstGeom>
          <a:ln>
            <a:solidFill>
              <a:schemeClr val="bg2"/>
            </a:solidFill>
          </a:ln>
        </p:spPr>
      </p:pic>
      <p:pic>
        <p:nvPicPr>
          <p:cNvPr id="5" name="Picture 4">
            <a:extLst>
              <a:ext uri="{FF2B5EF4-FFF2-40B4-BE49-F238E27FC236}">
                <a16:creationId xmlns:a16="http://schemas.microsoft.com/office/drawing/2014/main" id="{65FA1950-384D-E8A0-5C49-F121A55C24AF}"/>
              </a:ext>
            </a:extLst>
          </p:cNvPr>
          <p:cNvPicPr>
            <a:picLocks noChangeAspect="1"/>
          </p:cNvPicPr>
          <p:nvPr/>
        </p:nvPicPr>
        <p:blipFill>
          <a:blip r:embed="rId3"/>
          <a:stretch>
            <a:fillRect/>
          </a:stretch>
        </p:blipFill>
        <p:spPr>
          <a:xfrm>
            <a:off x="4414051" y="1644995"/>
            <a:ext cx="3177452" cy="2525491"/>
          </a:xfrm>
          <a:prstGeom prst="rect">
            <a:avLst/>
          </a:prstGeom>
          <a:ln>
            <a:solidFill>
              <a:schemeClr val="bg2"/>
            </a:solidFill>
          </a:ln>
        </p:spPr>
      </p:pic>
      <p:pic>
        <p:nvPicPr>
          <p:cNvPr id="9" name="Picture 8">
            <a:extLst>
              <a:ext uri="{FF2B5EF4-FFF2-40B4-BE49-F238E27FC236}">
                <a16:creationId xmlns:a16="http://schemas.microsoft.com/office/drawing/2014/main" id="{58D45101-8100-DE20-8891-028148657ECF}"/>
              </a:ext>
            </a:extLst>
          </p:cNvPr>
          <p:cNvPicPr>
            <a:picLocks noChangeAspect="1"/>
          </p:cNvPicPr>
          <p:nvPr/>
        </p:nvPicPr>
        <p:blipFill>
          <a:blip r:embed="rId4"/>
          <a:stretch>
            <a:fillRect/>
          </a:stretch>
        </p:blipFill>
        <p:spPr>
          <a:xfrm>
            <a:off x="8106530" y="1596956"/>
            <a:ext cx="3129413" cy="2573530"/>
          </a:xfrm>
          <a:prstGeom prst="rect">
            <a:avLst/>
          </a:prstGeom>
          <a:ln>
            <a:solidFill>
              <a:schemeClr val="bg2"/>
            </a:solidFill>
          </a:ln>
        </p:spPr>
      </p:pic>
      <p:sp>
        <p:nvSpPr>
          <p:cNvPr id="12" name="TextBox 11">
            <a:extLst>
              <a:ext uri="{FF2B5EF4-FFF2-40B4-BE49-F238E27FC236}">
                <a16:creationId xmlns:a16="http://schemas.microsoft.com/office/drawing/2014/main" id="{F4544153-ECC3-0B7F-4BAF-D34A7BB899F4}"/>
              </a:ext>
            </a:extLst>
          </p:cNvPr>
          <p:cNvSpPr txBox="1"/>
          <p:nvPr/>
        </p:nvSpPr>
        <p:spPr>
          <a:xfrm>
            <a:off x="1583123" y="4313531"/>
            <a:ext cx="1381769" cy="307777"/>
          </a:xfrm>
          <a:prstGeom prst="rect">
            <a:avLst/>
          </a:prstGeom>
          <a:noFill/>
          <a:ln>
            <a:solidFill>
              <a:schemeClr val="bg1"/>
            </a:solidFill>
          </a:ln>
        </p:spPr>
        <p:txBody>
          <a:bodyPr wrap="square" rtlCol="0">
            <a:spAutoFit/>
          </a:bodyPr>
          <a:lstStyle/>
          <a:p>
            <a:pPr algn="ctr"/>
            <a:r>
              <a:rPr lang="en-PH" sz="1400" dirty="0"/>
              <a:t>Fig. 23</a:t>
            </a:r>
          </a:p>
        </p:txBody>
      </p:sp>
      <p:sp>
        <p:nvSpPr>
          <p:cNvPr id="13" name="TextBox 12">
            <a:extLst>
              <a:ext uri="{FF2B5EF4-FFF2-40B4-BE49-F238E27FC236}">
                <a16:creationId xmlns:a16="http://schemas.microsoft.com/office/drawing/2014/main" id="{5898B32C-BE69-0D95-8A17-B0D1A289947D}"/>
              </a:ext>
            </a:extLst>
          </p:cNvPr>
          <p:cNvSpPr txBox="1"/>
          <p:nvPr/>
        </p:nvSpPr>
        <p:spPr>
          <a:xfrm>
            <a:off x="5234077" y="4313531"/>
            <a:ext cx="1381769" cy="307777"/>
          </a:xfrm>
          <a:prstGeom prst="rect">
            <a:avLst/>
          </a:prstGeom>
          <a:noFill/>
          <a:ln>
            <a:solidFill>
              <a:schemeClr val="bg1"/>
            </a:solidFill>
          </a:ln>
        </p:spPr>
        <p:txBody>
          <a:bodyPr wrap="square" rtlCol="0">
            <a:spAutoFit/>
          </a:bodyPr>
          <a:lstStyle/>
          <a:p>
            <a:pPr algn="ctr"/>
            <a:r>
              <a:rPr lang="en-PH" sz="1400" dirty="0"/>
              <a:t>Fig. 24</a:t>
            </a:r>
          </a:p>
        </p:txBody>
      </p:sp>
      <p:sp>
        <p:nvSpPr>
          <p:cNvPr id="14" name="TextBox 13">
            <a:extLst>
              <a:ext uri="{FF2B5EF4-FFF2-40B4-BE49-F238E27FC236}">
                <a16:creationId xmlns:a16="http://schemas.microsoft.com/office/drawing/2014/main" id="{89CCFFD5-E874-5164-7F89-C57FF50BE6DE}"/>
              </a:ext>
            </a:extLst>
          </p:cNvPr>
          <p:cNvSpPr txBox="1"/>
          <p:nvPr/>
        </p:nvSpPr>
        <p:spPr>
          <a:xfrm>
            <a:off x="9277912" y="4313530"/>
            <a:ext cx="1381769" cy="307777"/>
          </a:xfrm>
          <a:prstGeom prst="rect">
            <a:avLst/>
          </a:prstGeom>
          <a:noFill/>
          <a:ln>
            <a:solidFill>
              <a:schemeClr val="bg1"/>
            </a:solidFill>
          </a:ln>
        </p:spPr>
        <p:txBody>
          <a:bodyPr wrap="square" rtlCol="0">
            <a:spAutoFit/>
          </a:bodyPr>
          <a:lstStyle/>
          <a:p>
            <a:pPr algn="ctr"/>
            <a:r>
              <a:rPr lang="en-PH" sz="1400" dirty="0"/>
              <a:t>Fig. 5</a:t>
            </a:r>
          </a:p>
        </p:txBody>
      </p:sp>
    </p:spTree>
    <p:extLst>
      <p:ext uri="{BB962C8B-B14F-4D97-AF65-F5344CB8AC3E}">
        <p14:creationId xmlns:p14="http://schemas.microsoft.com/office/powerpoint/2010/main" val="3640474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686</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Product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Zabyna Ann Afalla</dc:creator>
  <cp:lastModifiedBy>Zabyna Ann Afalla</cp:lastModifiedBy>
  <cp:revision>2</cp:revision>
  <dcterms:created xsi:type="dcterms:W3CDTF">2024-02-15T09:24:06Z</dcterms:created>
  <dcterms:modified xsi:type="dcterms:W3CDTF">2024-02-15T13:03:04Z</dcterms:modified>
</cp:coreProperties>
</file>