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Open Sans" panose="020B0606030504020204" pitchFamily="34" charset="0"/>
      <p:regular r:id="rId29"/>
      <p:bold r:id="rId30"/>
      <p:italic r:id="rId31"/>
      <p:boldItalic r:id="rId32"/>
    </p:embeddedFont>
    <p:embeddedFont>
      <p:font typeface="PT Sans Narrow" panose="020B0506020203020204" pitchFamily="34" charset="77"/>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3" d="100"/>
          <a:sy n="133" d="100"/>
        </p:scale>
        <p:origin x="9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e2952077d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e2952077d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2952077d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2952077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2952077d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e2952077d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e2952077d5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e2952077d5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b8a77ae8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b8a77ae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e2952077d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e2952077d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e2952077d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e2952077d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170a4e70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170a4e7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b8a77ae8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3b8a77ae8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039796c2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039796c2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b8a77ae8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b8a77ae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039796c2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039796c2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b8a77ae8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b8a77ae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039796c2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039796c2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e2952077d5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2952077d5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2952077d5_4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2952077d5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3b8a77ae8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3b8a77ae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039796c25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039796c2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b8a77ae8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b8a77ae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039796c2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039796c2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b8a77ae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b8a77a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b8a77ae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b8a77ae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Shivani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2952077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2952077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2952077d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2952077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2952077d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2952077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Junaid will go over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23.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38/s41598-019-40437-5"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pubs.rsna.org/doi/full/10.1148/radiol.20151511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Application of ML Models for Brain Cancer Predictions</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77500"/>
          </a:bodyPr>
          <a:lstStyle/>
          <a:p>
            <a:pPr marL="0" lvl="0" indent="0" algn="ctr" rtl="0">
              <a:spcBef>
                <a:spcPts val="0"/>
              </a:spcBef>
              <a:spcAft>
                <a:spcPts val="0"/>
              </a:spcAft>
              <a:buNone/>
            </a:pPr>
            <a:r>
              <a:rPr lang="en"/>
              <a:t>By,</a:t>
            </a:r>
            <a:endParaRPr/>
          </a:p>
          <a:p>
            <a:pPr marL="0" lvl="0" indent="0" algn="ctr" rtl="0">
              <a:spcBef>
                <a:spcPts val="0"/>
              </a:spcBef>
              <a:spcAft>
                <a:spcPts val="0"/>
              </a:spcAft>
              <a:buNone/>
            </a:pPr>
            <a:r>
              <a:rPr lang="en"/>
              <a:t>Junaid Imam, Shivani D., Zachary Webel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152400" y="1304825"/>
            <a:ext cx="5200553" cy="3686275"/>
          </a:xfrm>
          <a:prstGeom prst="rect">
            <a:avLst/>
          </a:prstGeom>
          <a:noFill/>
          <a:ln>
            <a:noFill/>
          </a:ln>
        </p:spPr>
      </p:pic>
      <p:pic>
        <p:nvPicPr>
          <p:cNvPr id="129" name="Google Shape;129;p22"/>
          <p:cNvPicPr preferRelativeResize="0"/>
          <p:nvPr/>
        </p:nvPicPr>
        <p:blipFill>
          <a:blip r:embed="rId4">
            <a:alphaModFix/>
          </a:blip>
          <a:stretch>
            <a:fillRect/>
          </a:stretch>
        </p:blipFill>
        <p:spPr>
          <a:xfrm>
            <a:off x="5505353" y="1304825"/>
            <a:ext cx="3133725" cy="34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177000" y="402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35" name="Google Shape;135;p23"/>
          <p:cNvPicPr preferRelativeResize="0"/>
          <p:nvPr/>
        </p:nvPicPr>
        <p:blipFill>
          <a:blip r:embed="rId3">
            <a:alphaModFix/>
          </a:blip>
          <a:stretch>
            <a:fillRect/>
          </a:stretch>
        </p:blipFill>
        <p:spPr>
          <a:xfrm>
            <a:off x="1751214" y="2011275"/>
            <a:ext cx="5641574" cy="2566175"/>
          </a:xfrm>
          <a:prstGeom prst="rect">
            <a:avLst/>
          </a:prstGeom>
          <a:noFill/>
          <a:ln>
            <a:noFill/>
          </a:ln>
        </p:spPr>
      </p:pic>
      <p:sp>
        <p:nvSpPr>
          <p:cNvPr id="136" name="Google Shape;136;p23"/>
          <p:cNvSpPr txBox="1">
            <a:spLocks noGrp="1"/>
          </p:cNvSpPr>
          <p:nvPr>
            <p:ph type="title"/>
          </p:nvPr>
        </p:nvSpPr>
        <p:spPr>
          <a:xfrm>
            <a:off x="311713" y="1489150"/>
            <a:ext cx="8520600" cy="419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488">
                <a:solidFill>
                  <a:srgbClr val="000000"/>
                </a:solidFill>
                <a:latin typeface="Times New Roman"/>
                <a:ea typeface="Times New Roman"/>
                <a:cs typeface="Times New Roman"/>
                <a:sym typeface="Times New Roman"/>
              </a:rPr>
              <a:t>Slight increase in avg cv accuracy</a:t>
            </a:r>
            <a:endParaRPr sz="2488">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5157800" y="1022225"/>
            <a:ext cx="3714725" cy="3204226"/>
          </a:xfrm>
          <a:prstGeom prst="rect">
            <a:avLst/>
          </a:prstGeom>
          <a:noFill/>
          <a:ln>
            <a:noFill/>
          </a:ln>
        </p:spPr>
      </p:pic>
      <p:pic>
        <p:nvPicPr>
          <p:cNvPr id="142" name="Google Shape;142;p24"/>
          <p:cNvPicPr preferRelativeResize="0"/>
          <p:nvPr/>
        </p:nvPicPr>
        <p:blipFill>
          <a:blip r:embed="rId4">
            <a:alphaModFix/>
          </a:blip>
          <a:stretch>
            <a:fillRect/>
          </a:stretch>
        </p:blipFill>
        <p:spPr>
          <a:xfrm>
            <a:off x="245000" y="1240525"/>
            <a:ext cx="4174549" cy="2712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rotWithShape="1">
          <a:blip r:embed="rId3">
            <a:alphaModFix/>
          </a:blip>
          <a:srcRect r="27756"/>
          <a:stretch/>
        </p:blipFill>
        <p:spPr>
          <a:xfrm>
            <a:off x="5245475" y="1106012"/>
            <a:ext cx="3327026" cy="2981876"/>
          </a:xfrm>
          <a:prstGeom prst="rect">
            <a:avLst/>
          </a:prstGeom>
          <a:noFill/>
          <a:ln>
            <a:noFill/>
          </a:ln>
        </p:spPr>
      </p:pic>
      <p:pic>
        <p:nvPicPr>
          <p:cNvPr id="148" name="Google Shape;148;p25"/>
          <p:cNvPicPr preferRelativeResize="0"/>
          <p:nvPr/>
        </p:nvPicPr>
        <p:blipFill>
          <a:blip r:embed="rId4">
            <a:alphaModFix/>
          </a:blip>
          <a:stretch>
            <a:fillRect/>
          </a:stretch>
        </p:blipFill>
        <p:spPr>
          <a:xfrm>
            <a:off x="245000" y="1240525"/>
            <a:ext cx="4174549" cy="2712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59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3</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54" name="Google Shape;154;p26"/>
          <p:cNvPicPr preferRelativeResize="0"/>
          <p:nvPr/>
        </p:nvPicPr>
        <p:blipFill>
          <a:blip r:embed="rId3">
            <a:alphaModFix/>
          </a:blip>
          <a:stretch>
            <a:fillRect/>
          </a:stretch>
        </p:blipFill>
        <p:spPr>
          <a:xfrm>
            <a:off x="307063" y="1743063"/>
            <a:ext cx="4448175" cy="828675"/>
          </a:xfrm>
          <a:prstGeom prst="rect">
            <a:avLst/>
          </a:prstGeom>
          <a:noFill/>
          <a:ln>
            <a:noFill/>
          </a:ln>
        </p:spPr>
      </p:pic>
      <p:pic>
        <p:nvPicPr>
          <p:cNvPr id="155" name="Google Shape;155;p26"/>
          <p:cNvPicPr preferRelativeResize="0"/>
          <p:nvPr/>
        </p:nvPicPr>
        <p:blipFill>
          <a:blip r:embed="rId4">
            <a:alphaModFix/>
          </a:blip>
          <a:stretch>
            <a:fillRect/>
          </a:stretch>
        </p:blipFill>
        <p:spPr>
          <a:xfrm>
            <a:off x="307038" y="2817013"/>
            <a:ext cx="6505575" cy="2095500"/>
          </a:xfrm>
          <a:prstGeom prst="rect">
            <a:avLst/>
          </a:prstGeom>
          <a:noFill/>
          <a:ln>
            <a:noFill/>
          </a:ln>
        </p:spPr>
      </p:pic>
      <p:pic>
        <p:nvPicPr>
          <p:cNvPr id="156" name="Google Shape;156;p26"/>
          <p:cNvPicPr preferRelativeResize="0"/>
          <p:nvPr/>
        </p:nvPicPr>
        <p:blipFill>
          <a:blip r:embed="rId5">
            <a:alphaModFix/>
          </a:blip>
          <a:stretch>
            <a:fillRect/>
          </a:stretch>
        </p:blipFill>
        <p:spPr>
          <a:xfrm>
            <a:off x="311701" y="833100"/>
            <a:ext cx="4438900" cy="66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4</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62" name="Google Shape;162;p27"/>
          <p:cNvSpPr txBox="1"/>
          <p:nvPr/>
        </p:nvSpPr>
        <p:spPr>
          <a:xfrm>
            <a:off x="657900" y="1323250"/>
            <a:ext cx="3521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Procedure:</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Load saved models</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Dropped and reordered columns in Rembrandt Dataset.</a:t>
            </a: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Evaluated against ground truth values</a:t>
            </a:r>
            <a:endParaRPr>
              <a:latin typeface="Times New Roman"/>
              <a:ea typeface="Times New Roman"/>
              <a:cs typeface="Times New Roman"/>
              <a:sym typeface="Times New Roman"/>
            </a:endParaRPr>
          </a:p>
        </p:txBody>
      </p:sp>
      <p:pic>
        <p:nvPicPr>
          <p:cNvPr id="163" name="Google Shape;163;p27"/>
          <p:cNvPicPr preferRelativeResize="0"/>
          <p:nvPr/>
        </p:nvPicPr>
        <p:blipFill>
          <a:blip r:embed="rId3">
            <a:alphaModFix/>
          </a:blip>
          <a:stretch>
            <a:fillRect/>
          </a:stretch>
        </p:blipFill>
        <p:spPr>
          <a:xfrm>
            <a:off x="7124800" y="360750"/>
            <a:ext cx="1887348" cy="4421974"/>
          </a:xfrm>
          <a:prstGeom prst="rect">
            <a:avLst/>
          </a:prstGeom>
          <a:noFill/>
          <a:ln>
            <a:noFill/>
          </a:ln>
        </p:spPr>
      </p:pic>
      <p:pic>
        <p:nvPicPr>
          <p:cNvPr id="164" name="Google Shape;164;p27"/>
          <p:cNvPicPr preferRelativeResize="0"/>
          <p:nvPr/>
        </p:nvPicPr>
        <p:blipFill>
          <a:blip r:embed="rId4">
            <a:alphaModFix/>
          </a:blip>
          <a:stretch>
            <a:fillRect/>
          </a:stretch>
        </p:blipFill>
        <p:spPr>
          <a:xfrm>
            <a:off x="4824369" y="396475"/>
            <a:ext cx="1991982" cy="4421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516563" y="654538"/>
            <a:ext cx="3555600" cy="34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300">
                <a:solidFill>
                  <a:srgbClr val="000000"/>
                </a:solidFill>
                <a:latin typeface="Times New Roman"/>
                <a:ea typeface="Times New Roman"/>
                <a:cs typeface="Times New Roman"/>
                <a:sym typeface="Times New Roman"/>
              </a:rPr>
              <a:t>Random Forest: 32.5% Accuracy</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0" name="Google Shape;170;p28"/>
          <p:cNvSpPr txBox="1">
            <a:spLocks noGrp="1"/>
          </p:cNvSpPr>
          <p:nvPr>
            <p:ph type="title"/>
          </p:nvPr>
        </p:nvSpPr>
        <p:spPr>
          <a:xfrm>
            <a:off x="6491025" y="722888"/>
            <a:ext cx="1945800" cy="26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300">
                <a:solidFill>
                  <a:srgbClr val="000000"/>
                </a:solidFill>
                <a:latin typeface="Times New Roman"/>
                <a:ea typeface="Times New Roman"/>
                <a:cs typeface="Times New Roman"/>
                <a:sym typeface="Times New Roman"/>
              </a:rPr>
              <a:t>SVM: 22.5% Accuracy</a:t>
            </a:r>
            <a:endParaRPr sz="1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71" name="Google Shape;171;p28"/>
          <p:cNvPicPr preferRelativeResize="0"/>
          <p:nvPr/>
        </p:nvPicPr>
        <p:blipFill>
          <a:blip r:embed="rId3">
            <a:alphaModFix/>
          </a:blip>
          <a:stretch>
            <a:fillRect/>
          </a:stretch>
        </p:blipFill>
        <p:spPr>
          <a:xfrm>
            <a:off x="3101595" y="1541963"/>
            <a:ext cx="2987742" cy="1109500"/>
          </a:xfrm>
          <a:prstGeom prst="rect">
            <a:avLst/>
          </a:prstGeom>
          <a:noFill/>
          <a:ln>
            <a:noFill/>
          </a:ln>
        </p:spPr>
      </p:pic>
      <p:pic>
        <p:nvPicPr>
          <p:cNvPr id="172" name="Google Shape;172;p28"/>
          <p:cNvPicPr preferRelativeResize="0"/>
          <p:nvPr/>
        </p:nvPicPr>
        <p:blipFill>
          <a:blip r:embed="rId4">
            <a:alphaModFix/>
          </a:blip>
          <a:stretch>
            <a:fillRect/>
          </a:stretch>
        </p:blipFill>
        <p:spPr>
          <a:xfrm>
            <a:off x="154545" y="3322088"/>
            <a:ext cx="3165750" cy="1057275"/>
          </a:xfrm>
          <a:prstGeom prst="rect">
            <a:avLst/>
          </a:prstGeom>
          <a:noFill/>
          <a:ln>
            <a:noFill/>
          </a:ln>
        </p:spPr>
      </p:pic>
      <p:pic>
        <p:nvPicPr>
          <p:cNvPr id="173" name="Google Shape;173;p28"/>
          <p:cNvPicPr preferRelativeResize="0"/>
          <p:nvPr/>
        </p:nvPicPr>
        <p:blipFill>
          <a:blip r:embed="rId5">
            <a:alphaModFix/>
          </a:blip>
          <a:stretch>
            <a:fillRect/>
          </a:stretch>
        </p:blipFill>
        <p:spPr>
          <a:xfrm>
            <a:off x="273850" y="1037038"/>
            <a:ext cx="2779147" cy="2119349"/>
          </a:xfrm>
          <a:prstGeom prst="rect">
            <a:avLst/>
          </a:prstGeom>
          <a:noFill/>
          <a:ln>
            <a:noFill/>
          </a:ln>
        </p:spPr>
      </p:pic>
      <p:pic>
        <p:nvPicPr>
          <p:cNvPr id="174" name="Google Shape;174;p28"/>
          <p:cNvPicPr preferRelativeResize="0"/>
          <p:nvPr/>
        </p:nvPicPr>
        <p:blipFill>
          <a:blip r:embed="rId6">
            <a:alphaModFix/>
          </a:blip>
          <a:stretch>
            <a:fillRect/>
          </a:stretch>
        </p:blipFill>
        <p:spPr>
          <a:xfrm>
            <a:off x="5772148" y="3417538"/>
            <a:ext cx="3103600" cy="1003075"/>
          </a:xfrm>
          <a:prstGeom prst="rect">
            <a:avLst/>
          </a:prstGeom>
          <a:noFill/>
          <a:ln>
            <a:noFill/>
          </a:ln>
        </p:spPr>
      </p:pic>
      <p:pic>
        <p:nvPicPr>
          <p:cNvPr id="175" name="Google Shape;175;p28"/>
          <p:cNvPicPr preferRelativeResize="0"/>
          <p:nvPr/>
        </p:nvPicPr>
        <p:blipFill>
          <a:blip r:embed="rId7">
            <a:alphaModFix/>
          </a:blip>
          <a:stretch>
            <a:fillRect/>
          </a:stretch>
        </p:blipFill>
        <p:spPr>
          <a:xfrm>
            <a:off x="6137913" y="1100637"/>
            <a:ext cx="2652007" cy="2128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Features and Biological Meanings	</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1" name="Google Shape;181;p29"/>
          <p:cNvSpPr txBox="1">
            <a:spLocks noGrp="1"/>
          </p:cNvSpPr>
          <p:nvPr>
            <p:ph type="body" idx="1"/>
          </p:nvPr>
        </p:nvSpPr>
        <p:spPr>
          <a:xfrm>
            <a:off x="311700" y="1152425"/>
            <a:ext cx="8520600" cy="3929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212121"/>
              </a:buClr>
              <a:buSzPts val="1700"/>
              <a:buFont typeface="Times New Roman"/>
              <a:buChar char="●"/>
            </a:pPr>
            <a:r>
              <a:rPr lang="en" sz="1700">
                <a:solidFill>
                  <a:srgbClr val="212121"/>
                </a:solidFill>
                <a:latin typeface="Times New Roman"/>
                <a:ea typeface="Times New Roman"/>
                <a:cs typeface="Times New Roman"/>
                <a:sym typeface="Times New Roman"/>
              </a:rPr>
              <a:t>Features extracted from Radiomics Data are divided into 4 Sub-Categories</a:t>
            </a:r>
            <a:endParaRPr sz="1700">
              <a:solidFill>
                <a:srgbClr val="212121"/>
              </a:solidFill>
              <a:latin typeface="Times New Roman"/>
              <a:ea typeface="Times New Roman"/>
              <a:cs typeface="Times New Roman"/>
              <a:sym typeface="Times New Roman"/>
            </a:endParaRPr>
          </a:p>
          <a:p>
            <a:pPr marL="914400" lvl="1"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Shape</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Describes the overall look of the tumor</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Gives information like volume, max diameter, and surface area etc.</a:t>
            </a:r>
            <a:endParaRPr sz="1300">
              <a:solidFill>
                <a:srgbClr val="212121"/>
              </a:solidFill>
              <a:latin typeface="Times New Roman"/>
              <a:ea typeface="Times New Roman"/>
              <a:cs typeface="Times New Roman"/>
              <a:sym typeface="Times New Roman"/>
            </a:endParaRPr>
          </a:p>
          <a:p>
            <a:pPr marL="914400" lvl="1"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1st order Statistics</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Describes voxels that are extracted independent from any spatial relationship</a:t>
            </a:r>
            <a:endParaRPr sz="1300">
              <a:solidFill>
                <a:srgbClr val="212121"/>
              </a:solidFill>
              <a:latin typeface="Times New Roman"/>
              <a:ea typeface="Times New Roman"/>
              <a:cs typeface="Times New Roman"/>
              <a:sym typeface="Times New Roman"/>
            </a:endParaRPr>
          </a:p>
          <a:p>
            <a:pPr marL="1828800" lvl="3"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Has histogram properties</a:t>
            </a:r>
            <a:endParaRPr sz="1300">
              <a:solidFill>
                <a:srgbClr val="212121"/>
              </a:solidFill>
              <a:latin typeface="Times New Roman"/>
              <a:ea typeface="Times New Roman"/>
              <a:cs typeface="Times New Roman"/>
              <a:sym typeface="Times New Roman"/>
            </a:endParaRPr>
          </a:p>
          <a:p>
            <a:pPr marL="914400" lvl="1"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2nd order Statistics</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Textural features i.e what the tumor texture would look like</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Calculated by the statistical relationship between neighboring voxels</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For our purposes anything that says grey-level </a:t>
            </a:r>
            <a:endParaRPr sz="1300">
              <a:solidFill>
                <a:srgbClr val="212121"/>
              </a:solidFill>
              <a:latin typeface="Times New Roman"/>
              <a:ea typeface="Times New Roman"/>
              <a:cs typeface="Times New Roman"/>
              <a:sym typeface="Times New Roman"/>
            </a:endParaRPr>
          </a:p>
          <a:p>
            <a:pPr marL="914400" lvl="1"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Higher Order Statistics</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Helps to identify repetitive and non repetitive patterns, suppressing noise or highlighting important features</a:t>
            </a:r>
            <a:endParaRPr sz="1300">
              <a:solidFill>
                <a:srgbClr val="212121"/>
              </a:solidFill>
              <a:latin typeface="Times New Roman"/>
              <a:ea typeface="Times New Roman"/>
              <a:cs typeface="Times New Roman"/>
              <a:sym typeface="Times New Roman"/>
            </a:endParaRPr>
          </a:p>
          <a:p>
            <a:pPr marL="1371600" lvl="2" indent="-311150" algn="l" rtl="0">
              <a:spcBef>
                <a:spcPts val="0"/>
              </a:spcBef>
              <a:spcAft>
                <a:spcPts val="0"/>
              </a:spcAft>
              <a:buClr>
                <a:srgbClr val="212121"/>
              </a:buClr>
              <a:buSzPts val="1300"/>
              <a:buFont typeface="Times New Roman"/>
              <a:buChar char="■"/>
            </a:pPr>
            <a:r>
              <a:rPr lang="en" sz="1300">
                <a:solidFill>
                  <a:srgbClr val="212121"/>
                </a:solidFill>
                <a:latin typeface="Times New Roman"/>
                <a:ea typeface="Times New Roman"/>
                <a:cs typeface="Times New Roman"/>
                <a:sym typeface="Times New Roman"/>
              </a:rPr>
              <a:t>Obtained after applying filters or transformations to the images</a:t>
            </a:r>
            <a:endParaRPr sz="1300">
              <a:solidFill>
                <a:srgbClr val="21212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Features and Biological Meanings	</a:t>
            </a:r>
            <a:endParaRPr>
              <a:latin typeface="Times New Roman"/>
              <a:ea typeface="Times New Roman"/>
              <a:cs typeface="Times New Roman"/>
              <a:sym typeface="Times New Roman"/>
            </a:endParaRPr>
          </a:p>
        </p:txBody>
      </p:sp>
      <p:sp>
        <p:nvSpPr>
          <p:cNvPr id="187" name="Google Shape;187;p30"/>
          <p:cNvSpPr txBox="1">
            <a:spLocks noGrp="1"/>
          </p:cNvSpPr>
          <p:nvPr>
            <p:ph type="body" idx="1"/>
          </p:nvPr>
        </p:nvSpPr>
        <p:spPr>
          <a:xfrm>
            <a:off x="311700" y="1082300"/>
            <a:ext cx="8520600" cy="3855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Times New Roman"/>
              <a:buChar char="●"/>
            </a:pPr>
            <a:r>
              <a:rPr lang="en" sz="1600" b="1">
                <a:solidFill>
                  <a:srgbClr val="000000"/>
                </a:solidFill>
                <a:latin typeface="Times New Roman"/>
                <a:ea typeface="Times New Roman"/>
                <a:cs typeface="Times New Roman"/>
                <a:sym typeface="Times New Roman"/>
              </a:rPr>
              <a:t>Diagnostics_Mask-original_VolumeNum</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Volume of the tumor and any features that are extracted from the tumor itself while passing the image through the ML program</a:t>
            </a:r>
            <a:endParaRPr sz="1600" b="1">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a:solidFill>
                  <a:srgbClr val="000000"/>
                </a:solidFill>
                <a:latin typeface="Times New Roman"/>
                <a:ea typeface="Times New Roman"/>
                <a:cs typeface="Times New Roman"/>
                <a:sym typeface="Times New Roman"/>
              </a:rPr>
              <a:t>Original_shape_surfacevolumeratio</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Shape feature which will interpret the surface area and volume of the tumor based on the voxels present </a:t>
            </a:r>
            <a:endParaRPr sz="1600" b="1">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a:solidFill>
                  <a:srgbClr val="000000"/>
                </a:solidFill>
                <a:latin typeface="Times New Roman"/>
                <a:ea typeface="Times New Roman"/>
                <a:cs typeface="Times New Roman"/>
                <a:sym typeface="Times New Roman"/>
              </a:rPr>
              <a:t>Orignal_shape_sphericity</a:t>
            </a:r>
            <a:endParaRPr sz="1600" b="1">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3D feature of the tumor that describes the shape of the ROI from a sphere or circle.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Least affected by volume changes in tumor growth however segmentation method changes the value</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 Radiomics feature is independent of scale and orientation</a:t>
            </a:r>
            <a:endParaRPr>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Has prognostic value</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b="1">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Features and Biological Meanings	</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3" name="Google Shape;19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Times New Roman"/>
              <a:buChar char="●"/>
            </a:pPr>
            <a:r>
              <a:rPr lang="en" sz="1200" b="1">
                <a:solidFill>
                  <a:srgbClr val="000000"/>
                </a:solidFill>
                <a:latin typeface="Times New Roman"/>
                <a:ea typeface="Times New Roman"/>
                <a:cs typeface="Times New Roman"/>
                <a:sym typeface="Times New Roman"/>
              </a:rPr>
              <a:t>Original_firstorder_minimum</a:t>
            </a:r>
            <a:endParaRPr sz="1200" b="1">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Represent histogram based distributions, so your regular descriptive statistics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Most reproducible features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Minimum = least amount of space between neighboring voxels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b="1">
                <a:solidFill>
                  <a:srgbClr val="000000"/>
                </a:solidFill>
                <a:latin typeface="Times New Roman"/>
                <a:ea typeface="Times New Roman"/>
                <a:cs typeface="Times New Roman"/>
                <a:sym typeface="Times New Roman"/>
              </a:rPr>
              <a:t>Original_shape_VoxelVolume</a:t>
            </a:r>
            <a:endParaRPr sz="1200" b="1">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Texture feature of Radiomics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Homogenous texture results in flatter voxels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Explains morphology of tumors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Affects the results of feature extraction</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000000"/>
              </a:buClr>
              <a:buSzPts val="1200"/>
              <a:buFont typeface="Times New Roman"/>
              <a:buChar char="●"/>
            </a:pPr>
            <a:r>
              <a:rPr lang="en" sz="1200" b="1">
                <a:solidFill>
                  <a:srgbClr val="000000"/>
                </a:solidFill>
                <a:latin typeface="Times New Roman"/>
                <a:ea typeface="Times New Roman"/>
                <a:cs typeface="Times New Roman"/>
                <a:sym typeface="Times New Roman"/>
              </a:rPr>
              <a:t>Original_gldm_LargeDependenceHighGrayLevelEmphasis</a:t>
            </a:r>
            <a:endParaRPr sz="1200" b="1">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Gradient feature</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Most frequently  reproducible → shows up a lot during analysis</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Represents the heterogeneity and homogeneity of the tumor</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b="1">
                <a:solidFill>
                  <a:srgbClr val="212121"/>
                </a:solidFill>
                <a:latin typeface="Times New Roman"/>
                <a:ea typeface="Times New Roman"/>
                <a:cs typeface="Times New Roman"/>
                <a:sym typeface="Times New Roman"/>
              </a:rPr>
              <a:t>Original_ngtdm_coarseness </a:t>
            </a:r>
            <a:endParaRPr sz="1200" b="1">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Independent predictor of the patients survival</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Captures spacial changes in gray level intensity</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Brain Cancer Facts</a:t>
            </a:r>
            <a:endParaRPr>
              <a:latin typeface="Times New Roman"/>
              <a:ea typeface="Times New Roman"/>
              <a:cs typeface="Times New Roman"/>
              <a:sym typeface="Times New Roman"/>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There are over 120 types of brain cancer</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Not all tumors are cancerous but benign ones can be harmful based on their location</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Symptoms:</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Headaches</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Seizures</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Memory Loss</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Confusion/Disorientation</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Vision changes </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Our Project Focuses on Glioblastoma, Astrocytoma, Oligodendroglioma</a:t>
            </a:r>
            <a:endParaRPr>
              <a:solidFill>
                <a:srgbClr val="212121"/>
              </a:solidFill>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6875175" y="1968775"/>
            <a:ext cx="1837300" cy="154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Features and Biological Meanings	</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9" name="Google Shape;19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b="1">
                <a:solidFill>
                  <a:srgbClr val="000000"/>
                </a:solidFill>
                <a:latin typeface="Times New Roman"/>
                <a:ea typeface="Times New Roman"/>
                <a:cs typeface="Times New Roman"/>
                <a:sym typeface="Times New Roman"/>
              </a:rPr>
              <a:t>Original_shape_MeshVolume</a:t>
            </a:r>
            <a:endParaRPr sz="1300" b="1">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Volume of the tumor that is calculated using a triangle mesh or filter placed on top of the tumor</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volume of the tumor is important to note because it allows the radiologist to see how big the tumor is</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Original_glrlrm_RunLengthNonUniformity</a:t>
            </a:r>
            <a:endParaRPr sz="1200" b="1">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Lower score for this indicate homogeneity in tumors</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Associated with intracellular communication which leads to tumors growing and spreading</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Original_glszm_SmallAreaEmphasis</a:t>
            </a:r>
            <a:endParaRPr sz="1300" b="1">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This feature is associated with cellular hypoxia and protein metabolism </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This will help in analysing how fast the tumor is growing which helps in treatment options</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sp>
        <p:nvSpPr>
          <p:cNvPr id="205" name="Google Shape;205;p33"/>
          <p:cNvSpPr txBox="1">
            <a:spLocks noGrp="1"/>
          </p:cNvSpPr>
          <p:nvPr>
            <p:ph type="body" idx="1"/>
          </p:nvPr>
        </p:nvSpPr>
        <p:spPr>
          <a:xfrm>
            <a:off x="311700" y="1266325"/>
            <a:ext cx="8520600" cy="206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Biologically we saw a lot of shape features extracted </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Would’ve liked to see more 1st order stats possible 2nd order stats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Model performance is poor. Reasons could be: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Small sample size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Data is not linearly separable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TCGA and Rembrandt use different data generation mechanism</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Imbalanced data</a:t>
            </a:r>
            <a:endParaRPr>
              <a:latin typeface="Times New Roman"/>
              <a:ea typeface="Times New Roman"/>
              <a:cs typeface="Times New Roman"/>
              <a:sym typeface="Times New Roman"/>
            </a:endParaRPr>
          </a:p>
        </p:txBody>
      </p:sp>
      <p:pic>
        <p:nvPicPr>
          <p:cNvPr id="206" name="Google Shape;206;p33"/>
          <p:cNvPicPr preferRelativeResize="0"/>
          <p:nvPr/>
        </p:nvPicPr>
        <p:blipFill>
          <a:blip r:embed="rId3">
            <a:alphaModFix/>
          </a:blip>
          <a:stretch>
            <a:fillRect/>
          </a:stretch>
        </p:blipFill>
        <p:spPr>
          <a:xfrm>
            <a:off x="311701" y="3455025"/>
            <a:ext cx="4438900" cy="664700"/>
          </a:xfrm>
          <a:prstGeom prst="rect">
            <a:avLst/>
          </a:prstGeom>
          <a:noFill/>
          <a:ln>
            <a:noFill/>
          </a:ln>
        </p:spPr>
      </p:pic>
      <p:pic>
        <p:nvPicPr>
          <p:cNvPr id="207" name="Google Shape;207;p33"/>
          <p:cNvPicPr preferRelativeResize="0"/>
          <p:nvPr/>
        </p:nvPicPr>
        <p:blipFill rotWithShape="1">
          <a:blip r:embed="rId4">
            <a:alphaModFix/>
          </a:blip>
          <a:srcRect l="6419"/>
          <a:stretch/>
        </p:blipFill>
        <p:spPr>
          <a:xfrm>
            <a:off x="364325" y="4299350"/>
            <a:ext cx="4438900" cy="257272"/>
          </a:xfrm>
          <a:prstGeom prst="rect">
            <a:avLst/>
          </a:prstGeom>
          <a:noFill/>
          <a:ln>
            <a:noFill/>
          </a:ln>
        </p:spPr>
      </p:pic>
      <p:sp>
        <p:nvSpPr>
          <p:cNvPr id="208" name="Google Shape;208;p33"/>
          <p:cNvSpPr txBox="1"/>
          <p:nvPr/>
        </p:nvSpPr>
        <p:spPr>
          <a:xfrm>
            <a:off x="4900625" y="3807625"/>
            <a:ext cx="157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Train</a:t>
            </a:r>
            <a:endParaRPr>
              <a:latin typeface="Open Sans"/>
              <a:ea typeface="Open Sans"/>
              <a:cs typeface="Open Sans"/>
              <a:sym typeface="Open Sans"/>
            </a:endParaRPr>
          </a:p>
        </p:txBody>
      </p:sp>
      <p:sp>
        <p:nvSpPr>
          <p:cNvPr id="209" name="Google Shape;209;p33"/>
          <p:cNvSpPr txBox="1"/>
          <p:nvPr/>
        </p:nvSpPr>
        <p:spPr>
          <a:xfrm>
            <a:off x="4900625" y="4156420"/>
            <a:ext cx="157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Test</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Future Work we would like to Do</a:t>
            </a:r>
            <a:endParaRPr>
              <a:latin typeface="Times New Roman"/>
              <a:ea typeface="Times New Roman"/>
              <a:cs typeface="Times New Roman"/>
              <a:sym typeface="Times New Roman"/>
            </a:endParaRPr>
          </a:p>
        </p:txBody>
      </p:sp>
      <p:sp>
        <p:nvSpPr>
          <p:cNvPr id="215" name="Google Shape;215;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Collect more data</a:t>
            </a:r>
            <a:endParaRPr/>
          </a:p>
          <a:p>
            <a:pPr marL="457200" lvl="0" indent="-342900" algn="l" rtl="0">
              <a:spcBef>
                <a:spcPts val="0"/>
              </a:spcBef>
              <a:spcAft>
                <a:spcPts val="0"/>
              </a:spcAft>
              <a:buSzPts val="1800"/>
              <a:buChar char="●"/>
            </a:pPr>
            <a:r>
              <a:rPr lang="en"/>
              <a:t>Try different models</a:t>
            </a:r>
            <a:endParaRPr/>
          </a:p>
          <a:p>
            <a:pPr marL="457200" lvl="0" indent="-342900" algn="l" rtl="0">
              <a:spcBef>
                <a:spcPts val="0"/>
              </a:spcBef>
              <a:spcAft>
                <a:spcPts val="0"/>
              </a:spcAft>
              <a:buSzPts val="1800"/>
              <a:buChar char="●"/>
            </a:pPr>
            <a:r>
              <a:rPr lang="en"/>
              <a:t>Use oversampling to balance the dataset.</a:t>
            </a:r>
            <a:endParaRPr/>
          </a:p>
          <a:p>
            <a:pPr marL="457200" lvl="0" indent="-342900" algn="l" rtl="0">
              <a:spcBef>
                <a:spcPts val="0"/>
              </a:spcBef>
              <a:spcAft>
                <a:spcPts val="0"/>
              </a:spcAft>
              <a:buSzPts val="1800"/>
              <a:buChar char="●"/>
            </a:pPr>
            <a:r>
              <a:rPr lang="en"/>
              <a:t>Explore Generative models to create ‘new’ samples</a:t>
            </a:r>
            <a:endParaRPr/>
          </a:p>
          <a:p>
            <a:pPr marL="457200" lvl="0" indent="-342900" algn="l" rtl="0">
              <a:spcBef>
                <a:spcPts val="0"/>
              </a:spcBef>
              <a:spcAft>
                <a:spcPts val="0"/>
              </a:spcAft>
              <a:buSzPts val="1800"/>
              <a:buChar char="●"/>
            </a:pPr>
            <a:r>
              <a:rPr lang="en"/>
              <a:t>Identify patterns of difference between TCGA and Rembrandt datasets.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5"/>
          <p:cNvPicPr preferRelativeResize="0"/>
          <p:nvPr/>
        </p:nvPicPr>
        <p:blipFill rotWithShape="1">
          <a:blip r:embed="rId3">
            <a:alphaModFix/>
          </a:blip>
          <a:srcRect r="27756"/>
          <a:stretch/>
        </p:blipFill>
        <p:spPr>
          <a:xfrm>
            <a:off x="5238350" y="80687"/>
            <a:ext cx="3327026" cy="2981876"/>
          </a:xfrm>
          <a:prstGeom prst="rect">
            <a:avLst/>
          </a:prstGeom>
          <a:noFill/>
          <a:ln>
            <a:noFill/>
          </a:ln>
        </p:spPr>
      </p:pic>
      <p:pic>
        <p:nvPicPr>
          <p:cNvPr id="221" name="Google Shape;221;p35"/>
          <p:cNvPicPr preferRelativeResize="0"/>
          <p:nvPr/>
        </p:nvPicPr>
        <p:blipFill>
          <a:blip r:embed="rId4">
            <a:alphaModFix/>
          </a:blip>
          <a:stretch>
            <a:fillRect/>
          </a:stretch>
        </p:blipFill>
        <p:spPr>
          <a:xfrm>
            <a:off x="1491688" y="3062574"/>
            <a:ext cx="3794533" cy="501604"/>
          </a:xfrm>
          <a:prstGeom prst="rect">
            <a:avLst/>
          </a:prstGeom>
          <a:noFill/>
          <a:ln>
            <a:noFill/>
          </a:ln>
        </p:spPr>
      </p:pic>
      <p:pic>
        <p:nvPicPr>
          <p:cNvPr id="222" name="Google Shape;222;p35"/>
          <p:cNvPicPr preferRelativeResize="0"/>
          <p:nvPr/>
        </p:nvPicPr>
        <p:blipFill rotWithShape="1">
          <a:blip r:embed="rId5">
            <a:alphaModFix/>
          </a:blip>
          <a:srcRect l="6419"/>
          <a:stretch/>
        </p:blipFill>
        <p:spPr>
          <a:xfrm>
            <a:off x="1544300" y="3636600"/>
            <a:ext cx="3607624" cy="209100"/>
          </a:xfrm>
          <a:prstGeom prst="rect">
            <a:avLst/>
          </a:prstGeom>
          <a:noFill/>
          <a:ln>
            <a:noFill/>
          </a:ln>
        </p:spPr>
      </p:pic>
      <p:sp>
        <p:nvSpPr>
          <p:cNvPr id="223" name="Google Shape;223;p35"/>
          <p:cNvSpPr txBox="1"/>
          <p:nvPr/>
        </p:nvSpPr>
        <p:spPr>
          <a:xfrm>
            <a:off x="128600" y="4164175"/>
            <a:ext cx="897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Feature density maps in testing set appear to follow the density map of our training data…. Could suggest that, with as few samples as we had, we should expect the results we saw. </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Input features do not seem to explain the cancer type</a:t>
            </a:r>
            <a:endParaRPr>
              <a:latin typeface="Open Sans"/>
              <a:ea typeface="Open Sans"/>
              <a:cs typeface="Open Sans"/>
              <a:sym typeface="Open Sans"/>
            </a:endParaRPr>
          </a:p>
        </p:txBody>
      </p:sp>
      <p:pic>
        <p:nvPicPr>
          <p:cNvPr id="224" name="Google Shape;224;p35"/>
          <p:cNvPicPr preferRelativeResize="0"/>
          <p:nvPr/>
        </p:nvPicPr>
        <p:blipFill>
          <a:blip r:embed="rId6">
            <a:alphaModFix/>
          </a:blip>
          <a:stretch>
            <a:fillRect/>
          </a:stretch>
        </p:blipFill>
        <p:spPr>
          <a:xfrm>
            <a:off x="1072825" y="169425"/>
            <a:ext cx="3251201" cy="280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p:nvPr/>
        </p:nvSpPr>
        <p:spPr>
          <a:xfrm>
            <a:off x="128600" y="4164175"/>
            <a:ext cx="897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Feature density maps in testing set appear to follow the density map of our training data…. Could suggest that, with as few samples as we had, we should expect the results we saw. </a:t>
            </a:r>
            <a:endParaRPr>
              <a:latin typeface="Open Sans"/>
              <a:ea typeface="Open Sans"/>
              <a:cs typeface="Open Sans"/>
              <a:sym typeface="Open Sans"/>
            </a:endParaRPr>
          </a:p>
          <a:p>
            <a:pPr marL="0" lvl="0" indent="0" algn="ctr" rtl="0">
              <a:spcBef>
                <a:spcPts val="0"/>
              </a:spcBef>
              <a:spcAft>
                <a:spcPts val="0"/>
              </a:spcAft>
              <a:buNone/>
            </a:pPr>
            <a:r>
              <a:rPr lang="en">
                <a:latin typeface="Open Sans"/>
                <a:ea typeface="Open Sans"/>
                <a:cs typeface="Open Sans"/>
                <a:sym typeface="Open Sans"/>
              </a:rPr>
              <a:t>Input features do not seem to explain the cancer type</a:t>
            </a:r>
            <a:endParaRPr>
              <a:latin typeface="Open Sans"/>
              <a:ea typeface="Open Sans"/>
              <a:cs typeface="Open Sans"/>
              <a:sym typeface="Open Sans"/>
            </a:endParaRPr>
          </a:p>
        </p:txBody>
      </p:sp>
      <p:pic>
        <p:nvPicPr>
          <p:cNvPr id="230" name="Google Shape;230;p36"/>
          <p:cNvPicPr preferRelativeResize="0"/>
          <p:nvPr/>
        </p:nvPicPr>
        <p:blipFill>
          <a:blip r:embed="rId3">
            <a:alphaModFix/>
          </a:blip>
          <a:stretch>
            <a:fillRect/>
          </a:stretch>
        </p:blipFill>
        <p:spPr>
          <a:xfrm>
            <a:off x="1971725" y="360100"/>
            <a:ext cx="5200553" cy="3686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Citations</a:t>
            </a:r>
            <a:endParaRPr/>
          </a:p>
        </p:txBody>
      </p:sp>
      <p:sp>
        <p:nvSpPr>
          <p:cNvPr id="236" name="Google Shape;236;p37"/>
          <p:cNvSpPr txBox="1">
            <a:spLocks noGrp="1"/>
          </p:cNvSpPr>
          <p:nvPr>
            <p:ph type="body" idx="1"/>
          </p:nvPr>
        </p:nvSpPr>
        <p:spPr>
          <a:xfrm>
            <a:off x="311700" y="1266325"/>
            <a:ext cx="8520600" cy="3650400"/>
          </a:xfrm>
          <a:prstGeom prst="rect">
            <a:avLst/>
          </a:prstGeom>
        </p:spPr>
        <p:txBody>
          <a:bodyPr spcFirstLastPara="1" wrap="square" lIns="91425" tIns="91425" rIns="91425" bIns="91425" anchor="t" anchorCtr="0">
            <a:noAutofit/>
          </a:bodyPr>
          <a:lstStyle/>
          <a:p>
            <a:pPr marL="457200" lvl="0" indent="-292100" algn="l" rtl="0">
              <a:spcBef>
                <a:spcPts val="1200"/>
              </a:spcBef>
              <a:spcAft>
                <a:spcPts val="0"/>
              </a:spcAft>
              <a:buClr>
                <a:srgbClr val="212121"/>
              </a:buClr>
              <a:buSzPts val="1000"/>
              <a:buFont typeface="Times New Roman"/>
              <a:buChar char="●"/>
            </a:pPr>
            <a:r>
              <a:rPr lang="en" sz="1000">
                <a:solidFill>
                  <a:srgbClr val="212121"/>
                </a:solidFill>
                <a:latin typeface="Times New Roman"/>
                <a:ea typeface="Times New Roman"/>
                <a:cs typeface="Times New Roman"/>
                <a:sym typeface="Times New Roman"/>
              </a:rPr>
              <a:t>Brain tumors and brain cancer. Brain Tumors and Brain Cancer | Johns Hopkins Medicine. https://www.hopkinsmedicine.org/health/conditions-and-diseases/brain-tumor. Published 2023. Accessed May 7, 2023. </a:t>
            </a:r>
            <a:endParaRPr sz="1000">
              <a:solidFill>
                <a:srgbClr val="212121"/>
              </a:solidFill>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latin typeface="Times New Roman"/>
                <a:ea typeface="Times New Roman"/>
                <a:cs typeface="Times New Roman"/>
                <a:sym typeface="Times New Roman"/>
              </a:rPr>
              <a:t>Aaron Cohen-Gadol MD. Low-grade diffuse astrocytoma. The Neurosurgical Atlas. https://www.neurosurgicalatlas.com/volumes/neuroradiology/cranial-disorders/brain-tumors/low-grade-diffuse-astrocytoma. Published April 27, 2021. Accessed May 7, 2023. </a:t>
            </a:r>
            <a:endParaRPr sz="1000">
              <a:solidFill>
                <a:srgbClr val="212121"/>
              </a:solidFill>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Rizzo S, Botta F, Raimondi S, et al. Radiomics: the facts and the challenges of image analysis. </a:t>
            </a:r>
            <a:r>
              <a:rPr lang="en" sz="1000" i="1">
                <a:solidFill>
                  <a:srgbClr val="212121"/>
                </a:solidFill>
                <a:highlight>
                  <a:srgbClr val="FFFFFF"/>
                </a:highlight>
                <a:latin typeface="Times New Roman"/>
                <a:ea typeface="Times New Roman"/>
                <a:cs typeface="Times New Roman"/>
                <a:sym typeface="Times New Roman"/>
              </a:rPr>
              <a:t>Eur Radiol Exp</a:t>
            </a:r>
            <a:r>
              <a:rPr lang="en" sz="1000">
                <a:solidFill>
                  <a:srgbClr val="212121"/>
                </a:solidFill>
                <a:highlight>
                  <a:srgbClr val="FFFFFF"/>
                </a:highlight>
                <a:latin typeface="Times New Roman"/>
                <a:ea typeface="Times New Roman"/>
                <a:cs typeface="Times New Roman"/>
                <a:sym typeface="Times New Roman"/>
              </a:rPr>
              <a:t>. 2018;2(1):36. Published 2018 Nov 14. doi:10.1186/s41747-018-0068-z</a:t>
            </a:r>
            <a:endParaRPr sz="1000">
              <a:solidFill>
                <a:srgbClr val="212121"/>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Oligodendroglioma diagnosis and treatment. National Cancer Institute. July 21, 2021. Accessed May 10, 2023. https://www.cancer.gov/rare-brain-spine-tumor/tumors/oligodendroglioma#:~:text=Oligodendroglioma%20is%20a%20primary%20central,then%20review%20the%20tumor%20tissue. </a:t>
            </a:r>
            <a:endParaRPr sz="1000">
              <a:solidFill>
                <a:srgbClr val="212121"/>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P Thakkar, MD J, Peruzzi, MD, PhD, FAANS PP, C Prabhu, MD, FAANS V. Glioblastoma multiforme. AANS. 2023. Accessed May 10, 2023. https://www.aans.org/en/Patients/Neurosurgical-Conditions-and-Treatments/Glioblastoma-Multiforme#:~:text=A%20Neurosurgeon%20Explains%3A%20Glioblastoma%20Multiforme&amp;text=Glioblastoma%20(GBM)%2C%20also%20referred,evolve%20from%20lower%2Dgrade%20astrocytoma. </a:t>
            </a:r>
            <a:endParaRPr sz="1000">
              <a:solidFill>
                <a:srgbClr val="212121"/>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Astrocytoma tumors. AANS. Accessed May 10, 2023. https://www.aans.org/Patients/Neurosurgical-Conditions-and-Treatments/Astrocytoma-Tumors. </a:t>
            </a:r>
            <a:endParaRPr sz="1000">
              <a:solidFill>
                <a:srgbClr val="212121"/>
              </a:solidFill>
              <a:highlight>
                <a:srgbClr val="FFFFFF"/>
              </a:highlight>
              <a:latin typeface="Times New Roman"/>
              <a:ea typeface="Times New Roman"/>
              <a:cs typeface="Times New Roman"/>
              <a:sym typeface="Times New Roman"/>
            </a:endParaRPr>
          </a:p>
          <a:p>
            <a:pPr marL="457200" lvl="0" indent="-292100" algn="l" rtl="0">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Avanzo M, Wei L, Stancanello J, et al. Machine and deep learning methods for radiomics. </a:t>
            </a:r>
            <a:r>
              <a:rPr lang="en" sz="1000" i="1">
                <a:solidFill>
                  <a:srgbClr val="212121"/>
                </a:solidFill>
                <a:highlight>
                  <a:srgbClr val="FFFFFF"/>
                </a:highlight>
                <a:latin typeface="Times New Roman"/>
                <a:ea typeface="Times New Roman"/>
                <a:cs typeface="Times New Roman"/>
                <a:sym typeface="Times New Roman"/>
              </a:rPr>
              <a:t>Med Phys</a:t>
            </a:r>
            <a:r>
              <a:rPr lang="en" sz="1000">
                <a:solidFill>
                  <a:srgbClr val="212121"/>
                </a:solidFill>
                <a:highlight>
                  <a:srgbClr val="FFFFFF"/>
                </a:highlight>
                <a:latin typeface="Times New Roman"/>
                <a:ea typeface="Times New Roman"/>
                <a:cs typeface="Times New Roman"/>
                <a:sym typeface="Times New Roman"/>
              </a:rPr>
              <a:t>. 2020;47(5):e185-e202. doi:10.1002/mp.13678</a:t>
            </a:r>
            <a:endParaRPr sz="1000">
              <a:solidFill>
                <a:srgbClr val="212121"/>
              </a:solidFill>
              <a:highlight>
                <a:srgbClr val="FFFFFF"/>
              </a:highlight>
              <a:latin typeface="Times New Roman"/>
              <a:ea typeface="Times New Roman"/>
              <a:cs typeface="Times New Roman"/>
              <a:sym typeface="Times New Roman"/>
            </a:endParaRPr>
          </a:p>
          <a:p>
            <a:pPr marL="457200" lvl="0" indent="-292100" algn="l" rtl="0">
              <a:lnSpc>
                <a:spcPct val="125000"/>
              </a:lnSpc>
              <a:spcBef>
                <a:spcPts val="0"/>
              </a:spcBef>
              <a:spcAft>
                <a:spcPts val="0"/>
              </a:spcAft>
              <a:buClr>
                <a:srgbClr val="212121"/>
              </a:buClr>
              <a:buSzPts val="1000"/>
              <a:buFont typeface="Times New Roman"/>
              <a:buChar char="●"/>
            </a:pPr>
            <a:r>
              <a:rPr lang="en" sz="1000">
                <a:solidFill>
                  <a:srgbClr val="212121"/>
                </a:solidFill>
                <a:latin typeface="Times New Roman"/>
                <a:ea typeface="Times New Roman"/>
                <a:cs typeface="Times New Roman"/>
                <a:sym typeface="Times New Roman"/>
              </a:rPr>
              <a:t>Marius E. Mayerhoefer, Andrzej Materka, Georg Langs, Ida Häggström, Piotr Szczypiński, Peter Gibbs, Gary Cook  Journal of Nuclear Medicine Apr 2020, 61 (4) 488-495; </a:t>
            </a:r>
            <a:r>
              <a:rPr lang="en" sz="1000" b="1">
                <a:solidFill>
                  <a:srgbClr val="212121"/>
                </a:solidFill>
                <a:latin typeface="Times New Roman"/>
                <a:ea typeface="Times New Roman"/>
                <a:cs typeface="Times New Roman"/>
                <a:sym typeface="Times New Roman"/>
              </a:rPr>
              <a:t>DOI:</a:t>
            </a:r>
            <a:r>
              <a:rPr lang="en" sz="1000">
                <a:solidFill>
                  <a:srgbClr val="212121"/>
                </a:solidFill>
                <a:latin typeface="Times New Roman"/>
                <a:ea typeface="Times New Roman"/>
                <a:cs typeface="Times New Roman"/>
                <a:sym typeface="Times New Roman"/>
              </a:rPr>
              <a:t> 10.2967/jnumed.118.22289</a:t>
            </a:r>
            <a:endParaRPr sz="1000">
              <a:solidFill>
                <a:srgbClr val="212121"/>
              </a:solidFill>
              <a:latin typeface="Times New Roman"/>
              <a:ea typeface="Times New Roman"/>
              <a:cs typeface="Times New Roman"/>
              <a:sym typeface="Times New Roman"/>
            </a:endParaRPr>
          </a:p>
          <a:p>
            <a:pPr marL="457200" lvl="0" indent="-292100" algn="l" rtl="0">
              <a:lnSpc>
                <a:spcPct val="125000"/>
              </a:lnSpc>
              <a:spcBef>
                <a:spcPts val="0"/>
              </a:spcBef>
              <a:spcAft>
                <a:spcPts val="0"/>
              </a:spcAft>
              <a:buClr>
                <a:srgbClr val="212121"/>
              </a:buClr>
              <a:buSzPts val="1000"/>
              <a:buFont typeface="Times New Roman"/>
              <a:buChar char="●"/>
            </a:pPr>
            <a:r>
              <a:rPr lang="en" sz="1000">
                <a:solidFill>
                  <a:srgbClr val="212121"/>
                </a:solidFill>
                <a:highlight>
                  <a:srgbClr val="FFFFFF"/>
                </a:highlight>
                <a:latin typeface="Times New Roman"/>
                <a:ea typeface="Times New Roman"/>
                <a:cs typeface="Times New Roman"/>
                <a:sym typeface="Times New Roman"/>
              </a:rPr>
              <a:t>Yip SS, Aerts HJ. Applications and limitations of radiomics. </a:t>
            </a:r>
            <a:r>
              <a:rPr lang="en" sz="1000" i="1">
                <a:solidFill>
                  <a:srgbClr val="212121"/>
                </a:solidFill>
                <a:highlight>
                  <a:srgbClr val="FFFFFF"/>
                </a:highlight>
                <a:latin typeface="Times New Roman"/>
                <a:ea typeface="Times New Roman"/>
                <a:cs typeface="Times New Roman"/>
                <a:sym typeface="Times New Roman"/>
              </a:rPr>
              <a:t>Phys Med Biol</a:t>
            </a:r>
            <a:r>
              <a:rPr lang="en" sz="1000">
                <a:solidFill>
                  <a:srgbClr val="212121"/>
                </a:solidFill>
                <a:highlight>
                  <a:srgbClr val="FFFFFF"/>
                </a:highlight>
                <a:latin typeface="Times New Roman"/>
                <a:ea typeface="Times New Roman"/>
                <a:cs typeface="Times New Roman"/>
                <a:sym typeface="Times New Roman"/>
              </a:rPr>
              <a:t>. 2016;61(13):R150-R166. doi:10.1088/0031-9155/61/13/R150</a:t>
            </a:r>
            <a:endParaRPr sz="1000">
              <a:solidFill>
                <a:srgbClr val="212121"/>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Citations</a:t>
            </a:r>
            <a:endParaRPr/>
          </a:p>
        </p:txBody>
      </p:sp>
      <p:sp>
        <p:nvSpPr>
          <p:cNvPr id="242" name="Google Shape;242;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04800" algn="l" rtl="0">
              <a:spcBef>
                <a:spcPts val="120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Author links open overlay panelC. McCague a b c d, a, b, et al. Introduction to radiomics for a clinical audience. Clinical Radiology. January 11, 2023. Accessed May 10, 2023. https://www.sciencedirect.com/science/article/pii/S000992602200705X. </a:t>
            </a:r>
            <a:endParaRPr sz="1200">
              <a:solidFill>
                <a:srgbClr val="212121"/>
              </a:solidFill>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Limkin, E.J., Reuzé, S., Carré, A. </a:t>
            </a:r>
            <a:r>
              <a:rPr lang="en" sz="1200" i="1">
                <a:solidFill>
                  <a:srgbClr val="212121"/>
                </a:solidFill>
                <a:highlight>
                  <a:srgbClr val="FFFFFF"/>
                </a:highlight>
                <a:latin typeface="Times New Roman"/>
                <a:ea typeface="Times New Roman"/>
                <a:cs typeface="Times New Roman"/>
                <a:sym typeface="Times New Roman"/>
              </a:rPr>
              <a:t>et al.</a:t>
            </a:r>
            <a:r>
              <a:rPr lang="en" sz="1200">
                <a:solidFill>
                  <a:srgbClr val="212121"/>
                </a:solidFill>
                <a:highlight>
                  <a:srgbClr val="FFFFFF"/>
                </a:highlight>
                <a:latin typeface="Times New Roman"/>
                <a:ea typeface="Times New Roman"/>
                <a:cs typeface="Times New Roman"/>
                <a:sym typeface="Times New Roman"/>
              </a:rPr>
              <a:t> The complexity of tumor shape, spiculatedness, correlates with tumor radiomic shape features. </a:t>
            </a:r>
            <a:r>
              <a:rPr lang="en" sz="1200" i="1">
                <a:solidFill>
                  <a:srgbClr val="212121"/>
                </a:solidFill>
                <a:highlight>
                  <a:srgbClr val="FFFFFF"/>
                </a:highlight>
                <a:latin typeface="Times New Roman"/>
                <a:ea typeface="Times New Roman"/>
                <a:cs typeface="Times New Roman"/>
                <a:sym typeface="Times New Roman"/>
              </a:rPr>
              <a:t>Sci Rep</a:t>
            </a:r>
            <a:r>
              <a:rPr lang="en" sz="1200">
                <a:solidFill>
                  <a:srgbClr val="212121"/>
                </a:solidFill>
                <a:highlight>
                  <a:srgbClr val="FFFFFF"/>
                </a:highlight>
                <a:latin typeface="Times New Roman"/>
                <a:ea typeface="Times New Roman"/>
                <a:cs typeface="Times New Roman"/>
                <a:sym typeface="Times New Roman"/>
              </a:rPr>
              <a:t> 9, 4329 (2019). </a:t>
            </a:r>
            <a:r>
              <a:rPr lang="en" sz="1200" u="sng">
                <a:solidFill>
                  <a:srgbClr val="212121"/>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https://doi.org/10.1038/s41598-019-40437-5</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Radiomic features¶. Radiomic Features - pyradiomics v3.0.1.post15+g2791e23 documentation. Accessed May 10, 2023. https://pyradiomics.readthedocs.io/en/latest/features.html#:~:text=Sphericity&amp;text=Sphericity%20is%20a%20measure%20of,independent%20of%20scale%20and%20orientation. </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Jang J, Ngo LH, Mancio J, et al. Reproducibility of Segmentation-based Myocardial Radiomic Features with Cardiac MRI. </a:t>
            </a:r>
            <a:r>
              <a:rPr lang="en" sz="1200" i="1">
                <a:solidFill>
                  <a:srgbClr val="212121"/>
                </a:solidFill>
                <a:highlight>
                  <a:srgbClr val="FFFFFF"/>
                </a:highlight>
                <a:latin typeface="Times New Roman"/>
                <a:ea typeface="Times New Roman"/>
                <a:cs typeface="Times New Roman"/>
                <a:sym typeface="Times New Roman"/>
              </a:rPr>
              <a:t>Radiol Cardiothorac Imaging</a:t>
            </a:r>
            <a:r>
              <a:rPr lang="en" sz="1200">
                <a:solidFill>
                  <a:srgbClr val="212121"/>
                </a:solidFill>
                <a:highlight>
                  <a:srgbClr val="FFFFFF"/>
                </a:highlight>
                <a:latin typeface="Times New Roman"/>
                <a:ea typeface="Times New Roman"/>
                <a:cs typeface="Times New Roman"/>
                <a:sym typeface="Times New Roman"/>
              </a:rPr>
              <a:t>. 2020;2(3):e190216. Published 2020 Jun 25. doi:10.1148/ryct.2020190216</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Gilles RJ, Kinahan PE, Hricak H. Radiomics: Images are more than pictures, they are data. Radiomics: Images Are More than Pictures, They Are Data. November 18, 2015. Accessed May 10, 2023. </a:t>
            </a:r>
            <a:r>
              <a:rPr lang="en" sz="1200" u="sng">
                <a:solidFill>
                  <a:schemeClr val="hlink"/>
                </a:solidFill>
                <a:highlight>
                  <a:srgbClr val="FFFFFF"/>
                </a:highlight>
                <a:latin typeface="Times New Roman"/>
                <a:ea typeface="Times New Roman"/>
                <a:cs typeface="Times New Roman"/>
                <a:sym typeface="Times New Roman"/>
                <a:hlinkClick r:id="rId4"/>
              </a:rPr>
              <a:t>https://pubs.rsna.org/doi/full/10.1148/radiol.2015151169</a:t>
            </a:r>
            <a:r>
              <a:rPr lang="en" sz="1200">
                <a:solidFill>
                  <a:srgbClr val="212121"/>
                </a:solidFill>
                <a:highlight>
                  <a:srgbClr val="FFFFFF"/>
                </a:highlight>
                <a:latin typeface="Times New Roman"/>
                <a:ea typeface="Times New Roman"/>
                <a:cs typeface="Times New Roman"/>
                <a:sym typeface="Times New Roman"/>
              </a:rPr>
              <a:t>.</a:t>
            </a:r>
            <a:endParaRPr sz="1200">
              <a:solidFill>
                <a:srgbClr val="212121"/>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highlight>
                  <a:srgbClr val="FFFFFF"/>
                </a:highlight>
                <a:latin typeface="Times New Roman"/>
                <a:ea typeface="Times New Roman"/>
                <a:cs typeface="Times New Roman"/>
                <a:sym typeface="Times New Roman"/>
              </a:rPr>
              <a:t>Cui H, Sun Y, Zhao D, et al. Radiogenomic analysis of prediction HER2 status in breast cancer by linking ultrasound radiomic feature module with Biological Functions - Journal of Translational Medicine. BioMed Central. January 24, 2023. Accessed May 10, 2023. https://translational-medicine.biomedcentral.com/articles/10.1186/s12967-022-03840-7. </a:t>
            </a:r>
            <a:endParaRPr sz="1200">
              <a:solidFill>
                <a:srgbClr val="21212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solidFill>
                <a:srgbClr val="21212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13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Images of Each type of Cancer</a:t>
            </a:r>
            <a:endParaRPr/>
          </a:p>
        </p:txBody>
      </p:sp>
      <p:pic>
        <p:nvPicPr>
          <p:cNvPr id="80" name="Google Shape;80;p15"/>
          <p:cNvPicPr preferRelativeResize="0"/>
          <p:nvPr/>
        </p:nvPicPr>
        <p:blipFill>
          <a:blip r:embed="rId3">
            <a:alphaModFix/>
          </a:blip>
          <a:stretch>
            <a:fillRect/>
          </a:stretch>
        </p:blipFill>
        <p:spPr>
          <a:xfrm>
            <a:off x="152400" y="1170125"/>
            <a:ext cx="2733726" cy="2980650"/>
          </a:xfrm>
          <a:prstGeom prst="rect">
            <a:avLst/>
          </a:prstGeom>
          <a:noFill/>
          <a:ln>
            <a:noFill/>
          </a:ln>
        </p:spPr>
      </p:pic>
      <p:sp>
        <p:nvSpPr>
          <p:cNvPr id="81" name="Google Shape;81;p15"/>
          <p:cNvSpPr txBox="1"/>
          <p:nvPr/>
        </p:nvSpPr>
        <p:spPr>
          <a:xfrm>
            <a:off x="311700" y="4370425"/>
            <a:ext cx="220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Oligodendroglioma: T1 Modality</a:t>
            </a:r>
            <a:endParaRPr>
              <a:solidFill>
                <a:schemeClr val="dk1"/>
              </a:solidFill>
            </a:endParaRPr>
          </a:p>
        </p:txBody>
      </p:sp>
      <p:pic>
        <p:nvPicPr>
          <p:cNvPr id="82" name="Google Shape;82;p15"/>
          <p:cNvPicPr preferRelativeResize="0"/>
          <p:nvPr/>
        </p:nvPicPr>
        <p:blipFill>
          <a:blip r:embed="rId4">
            <a:alphaModFix/>
          </a:blip>
          <a:stretch>
            <a:fillRect/>
          </a:stretch>
        </p:blipFill>
        <p:spPr>
          <a:xfrm>
            <a:off x="3038525" y="1170125"/>
            <a:ext cx="2664054" cy="2980650"/>
          </a:xfrm>
          <a:prstGeom prst="rect">
            <a:avLst/>
          </a:prstGeom>
          <a:noFill/>
          <a:ln>
            <a:noFill/>
          </a:ln>
        </p:spPr>
      </p:pic>
      <p:sp>
        <p:nvSpPr>
          <p:cNvPr id="83" name="Google Shape;83;p15"/>
          <p:cNvSpPr txBox="1"/>
          <p:nvPr/>
        </p:nvSpPr>
        <p:spPr>
          <a:xfrm>
            <a:off x="3038525" y="4370425"/>
            <a:ext cx="220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Glioblastoma: T1 Modality</a:t>
            </a:r>
            <a:endParaRPr>
              <a:solidFill>
                <a:schemeClr val="dk1"/>
              </a:solidFill>
            </a:endParaRPr>
          </a:p>
        </p:txBody>
      </p:sp>
      <p:pic>
        <p:nvPicPr>
          <p:cNvPr id="84" name="Google Shape;84;p15"/>
          <p:cNvPicPr preferRelativeResize="0"/>
          <p:nvPr/>
        </p:nvPicPr>
        <p:blipFill>
          <a:blip r:embed="rId5">
            <a:alphaModFix/>
          </a:blip>
          <a:stretch>
            <a:fillRect/>
          </a:stretch>
        </p:blipFill>
        <p:spPr>
          <a:xfrm>
            <a:off x="5854975" y="1216300"/>
            <a:ext cx="2664051" cy="2980650"/>
          </a:xfrm>
          <a:prstGeom prst="rect">
            <a:avLst/>
          </a:prstGeom>
          <a:noFill/>
          <a:ln>
            <a:noFill/>
          </a:ln>
        </p:spPr>
      </p:pic>
      <p:sp>
        <p:nvSpPr>
          <p:cNvPr id="85" name="Google Shape;85;p15"/>
          <p:cNvSpPr txBox="1"/>
          <p:nvPr/>
        </p:nvSpPr>
        <p:spPr>
          <a:xfrm>
            <a:off x="6084050" y="4370425"/>
            <a:ext cx="220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Astrocytoma–Diffuse: T1 Modality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Types of Cancer: Little Biology Explanation</a:t>
            </a:r>
            <a:endParaRPr>
              <a:latin typeface="Times New Roman"/>
              <a:ea typeface="Times New Roman"/>
              <a:cs typeface="Times New Roman"/>
              <a:sym typeface="Times New Roman"/>
            </a:endParaRPr>
          </a:p>
        </p:txBody>
      </p:sp>
      <p:sp>
        <p:nvSpPr>
          <p:cNvPr id="91" name="Google Shape;91;p16"/>
          <p:cNvSpPr txBox="1">
            <a:spLocks noGrp="1"/>
          </p:cNvSpPr>
          <p:nvPr>
            <p:ph type="body" idx="1"/>
          </p:nvPr>
        </p:nvSpPr>
        <p:spPr>
          <a:xfrm>
            <a:off x="311700" y="1266325"/>
            <a:ext cx="8520600" cy="35577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Oligodendroglioma</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CNS(Central Nervous System) Tumor → begins in Brainstem or Spinal Cord</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On MRI it looks like a single tumor with well defined borders</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Grade II is benign while Grade III is malignant </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5 year survival rate is 74.1%</a:t>
            </a:r>
            <a:endParaRPr sz="1200">
              <a:solidFill>
                <a:srgbClr val="212121"/>
              </a:solidFill>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Astrocytoma</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CNS Tumor which starts from astrocytes that support the nerve cells</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Has all 4 grades of tumor classes</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A Grade 4 is called GBM</a:t>
            </a:r>
            <a:endParaRPr sz="1200">
              <a:solidFill>
                <a:srgbClr val="212121"/>
              </a:solidFill>
              <a:latin typeface="Times New Roman"/>
              <a:ea typeface="Times New Roman"/>
              <a:cs typeface="Times New Roman"/>
              <a:sym typeface="Times New Roman"/>
            </a:endParaRPr>
          </a:p>
          <a:p>
            <a:pPr marL="457200" lvl="0"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Glioblastoma(GBM)</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A CNS tumor that starts out as Astrocytoma and over time turns into this</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Can be de novo or start from an Astrocytoma</a:t>
            </a:r>
            <a:endParaRPr sz="1200">
              <a:solidFill>
                <a:srgbClr val="212121"/>
              </a:solidFill>
              <a:latin typeface="Times New Roman"/>
              <a:ea typeface="Times New Roman"/>
              <a:cs typeface="Times New Roman"/>
              <a:sym typeface="Times New Roman"/>
            </a:endParaRPr>
          </a:p>
          <a:p>
            <a:pPr marL="914400" lvl="1" indent="-304800" algn="l" rtl="0">
              <a:spcBef>
                <a:spcPts val="0"/>
              </a:spcBef>
              <a:spcAft>
                <a:spcPts val="0"/>
              </a:spcAft>
              <a:buClr>
                <a:srgbClr val="212121"/>
              </a:buClr>
              <a:buSzPts val="1200"/>
              <a:buFont typeface="Times New Roman"/>
              <a:buChar char="○"/>
            </a:pPr>
            <a:r>
              <a:rPr lang="en" sz="1200">
                <a:solidFill>
                  <a:srgbClr val="212121"/>
                </a:solidFill>
                <a:latin typeface="Times New Roman"/>
                <a:ea typeface="Times New Roman"/>
                <a:cs typeface="Times New Roman"/>
                <a:sym typeface="Times New Roman"/>
              </a:rPr>
              <a:t>Survival rate is 40% after 1st year and 17% after 2nd year</a:t>
            </a:r>
            <a:endParaRPr sz="1200">
              <a:solidFill>
                <a:srgbClr val="212121"/>
              </a:solidFill>
              <a:latin typeface="Times New Roman"/>
              <a:ea typeface="Times New Roman"/>
              <a:cs typeface="Times New Roman"/>
              <a:sym typeface="Times New Roman"/>
            </a:endParaRPr>
          </a:p>
          <a:p>
            <a:pPr marL="0" lvl="0" indent="0" algn="l" rtl="0">
              <a:spcBef>
                <a:spcPts val="1200"/>
              </a:spcBef>
              <a:spcAft>
                <a:spcPts val="1200"/>
              </a:spcAft>
              <a:buNone/>
            </a:pPr>
            <a:endParaRPr sz="1200">
              <a:solidFill>
                <a:srgbClr val="21212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Goal and Data We Used</a:t>
            </a:r>
            <a:endParaRPr>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Task 1: Utilized Imaging Data from the REMBRANT collection of 64 patients </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Task 2: Used CSV files from TCGA PyRadiomics Data and Clinical Data</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Task 3: Took Task 2 Data and applied it to a ML model and used task 1 data as validation for accurate results</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Looked for Disease type i.e. types of cancer</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Task 4:  Used Ground Truth files and predicted how accurate our ML models were in classifying the right type of Cancer for the patient</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1</a:t>
            </a:r>
            <a:endParaRPr>
              <a:latin typeface="Times New Roman"/>
              <a:ea typeface="Times New Roman"/>
              <a:cs typeface="Times New Roman"/>
              <a:sym typeface="Times New Roman"/>
            </a:endParaRPr>
          </a:p>
        </p:txBody>
      </p:sp>
      <p:sp>
        <p:nvSpPr>
          <p:cNvPr id="103" name="Google Shape;103;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Goal: Extract PyRadiomics Features from REMBRANT Data</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Data Given:</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All 4 modalities of MRI images and their output labels from GLISTERBOOST</a:t>
            </a:r>
            <a:endParaRPr>
              <a:solidFill>
                <a:srgbClr val="212121"/>
              </a:solidFill>
              <a:latin typeface="Times New Roman"/>
              <a:ea typeface="Times New Roman"/>
              <a:cs typeface="Times New Roman"/>
              <a:sym typeface="Times New Roman"/>
            </a:endParaRPr>
          </a:p>
          <a:p>
            <a:pPr marL="1371600" lvl="2"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We chose T1 modality for this project</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Result </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Each of the 64 patients had 129 features that were Extracted</a:t>
            </a:r>
            <a:endParaRPr>
              <a:solidFill>
                <a:srgbClr val="212121"/>
              </a:solidFill>
              <a:latin typeface="Times New Roman"/>
              <a:ea typeface="Times New Roman"/>
              <a:cs typeface="Times New Roman"/>
              <a:sym typeface="Times New Roman"/>
            </a:endParaRPr>
          </a:p>
          <a:p>
            <a:pPr marL="914400" lvl="1" indent="-317500" algn="l" rtl="0">
              <a:spcBef>
                <a:spcPts val="0"/>
              </a:spcBef>
              <a:spcAft>
                <a:spcPts val="0"/>
              </a:spcAft>
              <a:buClr>
                <a:srgbClr val="212121"/>
              </a:buClr>
              <a:buSzPts val="1400"/>
              <a:buFont typeface="Times New Roman"/>
              <a:buChar char="○"/>
            </a:pPr>
            <a:r>
              <a:rPr lang="en">
                <a:solidFill>
                  <a:srgbClr val="212121"/>
                </a:solidFill>
                <a:latin typeface="Times New Roman"/>
                <a:ea typeface="Times New Roman"/>
                <a:cs typeface="Times New Roman"/>
                <a:sym typeface="Times New Roman"/>
              </a:rPr>
              <a:t>Saved into a CSV file for future use</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9" name="Google Shape;109;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12121"/>
                </a:solidFill>
                <a:latin typeface="Times New Roman"/>
                <a:ea typeface="Times New Roman"/>
                <a:cs typeface="Times New Roman"/>
                <a:sym typeface="Times New Roman"/>
              </a:rPr>
              <a:t>Processing TCGA Brain Cancer MRI dataset </a:t>
            </a:r>
            <a:endParaRPr>
              <a:solidFill>
                <a:srgbClr val="212121"/>
              </a:solidFill>
              <a:latin typeface="Times New Roman"/>
              <a:ea typeface="Times New Roman"/>
              <a:cs typeface="Times New Roman"/>
              <a:sym typeface="Times New Roman"/>
            </a:endParaRPr>
          </a:p>
          <a:p>
            <a:pPr marL="457200" lvl="0" indent="-342900" algn="l" rtl="0">
              <a:spcBef>
                <a:spcPts val="120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Dropped Metadata Columns</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Removed any cases where no cancer outcome was defined</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Removed samples with NA rows</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Dropped all samples with Oligoastrocytoma as the outcome</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Created training and validation sets</a:t>
            </a:r>
            <a:endParaRPr>
              <a:solidFill>
                <a:srgbClr val="212121"/>
              </a:solidFill>
              <a:latin typeface="Times New Roman"/>
              <a:ea typeface="Times New Roman"/>
              <a:cs typeface="Times New Roman"/>
              <a:sym typeface="Times New Roman"/>
            </a:endParaRPr>
          </a:p>
          <a:p>
            <a:pPr marL="457200" lvl="0" indent="-342900" algn="l" rtl="0">
              <a:spcBef>
                <a:spcPts val="0"/>
              </a:spcBef>
              <a:spcAft>
                <a:spcPts val="0"/>
              </a:spcAft>
              <a:buClr>
                <a:srgbClr val="212121"/>
              </a:buClr>
              <a:buSzPts val="1800"/>
              <a:buFont typeface="Times New Roman"/>
              <a:buAutoNum type="arabicPeriod"/>
            </a:pPr>
            <a:r>
              <a:rPr lang="en">
                <a:solidFill>
                  <a:srgbClr val="212121"/>
                </a:solidFill>
                <a:latin typeface="Times New Roman"/>
                <a:ea typeface="Times New Roman"/>
                <a:cs typeface="Times New Roman"/>
                <a:sym typeface="Times New Roman"/>
              </a:rPr>
              <a:t>Created a label map: {'Astrocytoma': 0, 'GBM': 1, 'Oligoastrocytoma': 2, 'Oligodendroglioma': 3}</a:t>
            </a:r>
            <a:endParaRPr>
              <a:solidFill>
                <a:srgbClr val="212121"/>
              </a:solidFill>
              <a:latin typeface="Times New Roman"/>
              <a:ea typeface="Times New Roman"/>
              <a:cs typeface="Times New Roman"/>
              <a:sym typeface="Times New Roman"/>
            </a:endParaRPr>
          </a:p>
          <a:p>
            <a:pPr marL="457200" lvl="0" indent="0" algn="l" rtl="0">
              <a:spcBef>
                <a:spcPts val="1200"/>
              </a:spcBef>
              <a:spcAft>
                <a:spcPts val="1200"/>
              </a:spcAft>
              <a:buNone/>
            </a:pPr>
            <a:r>
              <a:rPr lang="en">
                <a:solidFill>
                  <a:srgbClr val="212121"/>
                </a:solidFill>
                <a:latin typeface="Times New Roman"/>
                <a:ea typeface="Times New Roman"/>
                <a:cs typeface="Times New Roman"/>
                <a:sym typeface="Times New Roman"/>
              </a:rPr>
              <a:t> </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15" name="Google Shape;115;p20"/>
          <p:cNvPicPr preferRelativeResize="0"/>
          <p:nvPr/>
        </p:nvPicPr>
        <p:blipFill>
          <a:blip r:embed="rId3">
            <a:alphaModFix/>
          </a:blip>
          <a:stretch>
            <a:fillRect/>
          </a:stretch>
        </p:blipFill>
        <p:spPr>
          <a:xfrm>
            <a:off x="0" y="1962050"/>
            <a:ext cx="4781550" cy="2169975"/>
          </a:xfrm>
          <a:prstGeom prst="rect">
            <a:avLst/>
          </a:prstGeom>
          <a:noFill/>
          <a:ln>
            <a:noFill/>
          </a:ln>
        </p:spPr>
      </p:pic>
      <p:pic>
        <p:nvPicPr>
          <p:cNvPr id="116" name="Google Shape;116;p20"/>
          <p:cNvPicPr preferRelativeResize="0"/>
          <p:nvPr/>
        </p:nvPicPr>
        <p:blipFill>
          <a:blip r:embed="rId4">
            <a:alphaModFix/>
          </a:blip>
          <a:stretch>
            <a:fillRect/>
          </a:stretch>
        </p:blipFill>
        <p:spPr>
          <a:xfrm>
            <a:off x="4451404" y="1962050"/>
            <a:ext cx="4502095" cy="216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Our Process: Task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22" name="Google Shape;122;p21"/>
          <p:cNvPicPr preferRelativeResize="0"/>
          <p:nvPr/>
        </p:nvPicPr>
        <p:blipFill>
          <a:blip r:embed="rId3">
            <a:alphaModFix/>
          </a:blip>
          <a:stretch>
            <a:fillRect/>
          </a:stretch>
        </p:blipFill>
        <p:spPr>
          <a:xfrm>
            <a:off x="1357328" y="2223374"/>
            <a:ext cx="6429350" cy="9627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1869</Words>
  <Application>Microsoft Macintosh PowerPoint</Application>
  <PresentationFormat>On-screen Show (16:9)</PresentationFormat>
  <Paragraphs>178</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PT Sans Narrow</vt:lpstr>
      <vt:lpstr>Open Sans</vt:lpstr>
      <vt:lpstr>Arial</vt:lpstr>
      <vt:lpstr>Times New Roman</vt:lpstr>
      <vt:lpstr>Tropic</vt:lpstr>
      <vt:lpstr>Application of ML Models for Brain Cancer Predictions</vt:lpstr>
      <vt:lpstr>Brain Cancer Facts</vt:lpstr>
      <vt:lpstr>Images of Each type of Cancer</vt:lpstr>
      <vt:lpstr>Types of Cancer: Little Biology Explanation</vt:lpstr>
      <vt:lpstr>Our Goal and Data We Used</vt:lpstr>
      <vt:lpstr>Our Process: Task 1</vt:lpstr>
      <vt:lpstr>Our Process: Task 2 </vt:lpstr>
      <vt:lpstr>Our Process: Task 2 </vt:lpstr>
      <vt:lpstr>Our Process: Task 2 </vt:lpstr>
      <vt:lpstr>Our Process: Task 2 </vt:lpstr>
      <vt:lpstr>Our Process: Task 2 </vt:lpstr>
      <vt:lpstr>PowerPoint Presentation</vt:lpstr>
      <vt:lpstr>PowerPoint Presentation</vt:lpstr>
      <vt:lpstr>Our Process: Task 3 </vt:lpstr>
      <vt:lpstr>Our Process: Task 4 </vt:lpstr>
      <vt:lpstr>Random Forest: 32.5% Accuracy </vt:lpstr>
      <vt:lpstr>Features and Biological Meanings  </vt:lpstr>
      <vt:lpstr>Features and Biological Meanings </vt:lpstr>
      <vt:lpstr>Features and Biological Meanings  </vt:lpstr>
      <vt:lpstr>Features and Biological Meanings  </vt:lpstr>
      <vt:lpstr>Analysis</vt:lpstr>
      <vt:lpstr>Future Work we would like to Do</vt:lpstr>
      <vt:lpstr>PowerPoint Presentation</vt:lpstr>
      <vt:lpstr>PowerPoint Presentation</vt:lpstr>
      <vt:lpstr>Citations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ML Models for Brain Cancer Predictions</dc:title>
  <cp:lastModifiedBy>Zachary Webel</cp:lastModifiedBy>
  <cp:revision>1</cp:revision>
  <dcterms:modified xsi:type="dcterms:W3CDTF">2023-05-31T16:49:56Z</dcterms:modified>
</cp:coreProperties>
</file>