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9"/>
  </p:sldMasterIdLst>
  <p:notesMasterIdLst>
    <p:notesMasterId r:id="rId36"/>
  </p:notesMasterIdLst>
  <p:sldIdLst>
    <p:sldId id="258" r:id="rId10"/>
    <p:sldId id="256" r:id="rId11"/>
    <p:sldId id="266" r:id="rId12"/>
    <p:sldId id="294" r:id="rId13"/>
    <p:sldId id="290" r:id="rId14"/>
    <p:sldId id="291" r:id="rId15"/>
    <p:sldId id="257" r:id="rId16"/>
    <p:sldId id="264" r:id="rId17"/>
    <p:sldId id="280" r:id="rId18"/>
    <p:sldId id="292" r:id="rId19"/>
    <p:sldId id="265" r:id="rId20"/>
    <p:sldId id="293" r:id="rId21"/>
    <p:sldId id="274" r:id="rId22"/>
    <p:sldId id="267" r:id="rId23"/>
    <p:sldId id="268" r:id="rId24"/>
    <p:sldId id="278" r:id="rId25"/>
    <p:sldId id="269" r:id="rId26"/>
    <p:sldId id="281" r:id="rId27"/>
    <p:sldId id="271" r:id="rId28"/>
    <p:sldId id="283" r:id="rId29"/>
    <p:sldId id="272" r:id="rId30"/>
    <p:sldId id="273" r:id="rId31"/>
    <p:sldId id="284" r:id="rId32"/>
    <p:sldId id="285" r:id="rId33"/>
    <p:sldId id="295" r:id="rId34"/>
    <p:sldId id="263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CB2"/>
    <a:srgbClr val="6CA62C"/>
    <a:srgbClr val="002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8" autoAdjust="0"/>
    <p:restoredTop sz="94660"/>
  </p:normalViewPr>
  <p:slideViewPr>
    <p:cSldViewPr>
      <p:cViewPr varScale="1">
        <p:scale>
          <a:sx n="136" d="100"/>
          <a:sy n="136" d="100"/>
        </p:scale>
        <p:origin x="540" y="13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5BB127-F07D-40F5-BA28-F15DB2EC7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053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02E74F2F-0A45-4003-A0BB-77AB69E705E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9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85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cintosh HD:Users:flinders:Desktop:WORK:PROJECTS:2010:Generic Templates F/P:ppt:output:Latest ppt slides:opt:slide_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991225"/>
            <a:ext cx="9144001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F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F60"/>
                </a:solidFill>
              </a:defRPr>
            </a:lvl1pPr>
            <a:lvl2pPr>
              <a:defRPr>
                <a:solidFill>
                  <a:srgbClr val="002F60"/>
                </a:solidFill>
              </a:defRPr>
            </a:lvl2pPr>
            <a:lvl3pPr>
              <a:defRPr>
                <a:solidFill>
                  <a:srgbClr val="002F60"/>
                </a:solidFill>
              </a:defRPr>
            </a:lvl3pPr>
            <a:lvl4pPr>
              <a:defRPr>
                <a:solidFill>
                  <a:srgbClr val="002F60"/>
                </a:solidFill>
              </a:defRPr>
            </a:lvl4pPr>
            <a:lvl5pPr>
              <a:defRPr>
                <a:solidFill>
                  <a:srgbClr val="002F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/>
        </p:spPr>
        <p:txBody>
          <a:bodyPr/>
          <a:lstStyle>
            <a:lvl1pPr>
              <a:defRPr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092D72-B7B8-411F-90E1-ACC70EEE7B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15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Macintosh HD:Users:flinders:Desktop:WORK:PROJECTS:2010:Generic Templates F/P:ppt:output:Latest ppt slides:opt:slide_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991225"/>
            <a:ext cx="9144001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484783"/>
            <a:ext cx="3810000" cy="4506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3"/>
            <a:ext cx="3810000" cy="4506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/>
        </p:spPr>
        <p:txBody>
          <a:bodyPr/>
          <a:lstStyle>
            <a:lvl1pPr>
              <a:defRPr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FA0A83-0149-4D27-A894-9DC413FEB6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5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cintosh HD:Users:flinders:Desktop:WORK:PROJECTS:2010:Generic Templates F/P:ppt:output:Latest ppt slides:opt:slide_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991225"/>
            <a:ext cx="9144001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9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>
            <a:lvl1pPr>
              <a:defRPr>
                <a:solidFill>
                  <a:srgbClr val="002F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4213" y="1524000"/>
            <a:ext cx="7772400" cy="4953000"/>
          </a:xfrm>
        </p:spPr>
        <p:txBody>
          <a:bodyPr/>
          <a:lstStyle>
            <a:lvl1pPr>
              <a:defRPr>
                <a:solidFill>
                  <a:srgbClr val="002F60"/>
                </a:solidFill>
              </a:defRPr>
            </a:lvl1pPr>
            <a:lvl2pPr>
              <a:defRPr>
                <a:solidFill>
                  <a:srgbClr val="002F60"/>
                </a:solidFill>
              </a:defRPr>
            </a:lvl2pPr>
            <a:lvl3pPr>
              <a:defRPr>
                <a:solidFill>
                  <a:srgbClr val="002F60"/>
                </a:solidFill>
              </a:defRPr>
            </a:lvl3pPr>
            <a:lvl4pPr>
              <a:defRPr>
                <a:solidFill>
                  <a:srgbClr val="002F60"/>
                </a:solidFill>
              </a:defRPr>
            </a:lvl4pPr>
            <a:lvl5pPr>
              <a:defRPr>
                <a:solidFill>
                  <a:srgbClr val="002F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302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8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5240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2F60"/>
          </a:solidFill>
          <a:latin typeface="+mj-lt"/>
          <a:ea typeface="+mj-ea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2F60"/>
          </a:solidFill>
          <a:latin typeface="Arial" charset="0"/>
          <a:ea typeface="ＭＳ Ｐゴシック" pitchFamily="-16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2F60"/>
          </a:solidFill>
          <a:latin typeface="Arial" charset="0"/>
          <a:ea typeface="ＭＳ Ｐゴシック" pitchFamily="-16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2F60"/>
          </a:solidFill>
          <a:latin typeface="Arial" charset="0"/>
          <a:ea typeface="ＭＳ Ｐゴシック" pitchFamily="-16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2F60"/>
          </a:solidFill>
          <a:latin typeface="Arial" charset="0"/>
          <a:ea typeface="ＭＳ Ｐゴシック" pitchFamily="-16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2F60"/>
          </a:solidFill>
          <a:latin typeface="+mn-lt"/>
          <a:ea typeface="+mn-ea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2F6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2F6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2F6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2F6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sripm.maps.arcgis.com/apps/MapSeries/index.html?appid=e6ab98e5449d4a71a900c0c41a2c722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 window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Efficient and convenient</a:t>
            </a:r>
          </a:p>
          <a:p>
            <a:r>
              <a:rPr lang="en-AU" dirty="0" smtClean="0"/>
              <a:t>Python functionality in ArcGIS</a:t>
            </a:r>
          </a:p>
          <a:p>
            <a:r>
              <a:rPr lang="en-AU" dirty="0" smtClean="0"/>
              <a:t>Additional functionality using custom or third-party modules and libraries</a:t>
            </a:r>
          </a:p>
          <a:p>
            <a:r>
              <a:rPr lang="en-AU" dirty="0" smtClean="0"/>
              <a:t>Experiment and test environment</a:t>
            </a:r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839711"/>
              </p:ext>
            </p:extLst>
          </p:nvPr>
        </p:nvGraphicFramePr>
        <p:xfrm>
          <a:off x="19093" y="4437112"/>
          <a:ext cx="90963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12126960" imgH="1853640" progId="Photoshop.Image.13">
                  <p:embed/>
                </p:oleObj>
              </mc:Choice>
              <mc:Fallback>
                <p:oleObj name="Image" r:id="rId3" imgW="12126960" imgH="1853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93" y="4437112"/>
                        <a:ext cx="9096375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9329" y="4347210"/>
            <a:ext cx="1428596" cy="307777"/>
          </a:xfrm>
          <a:prstGeom prst="rect">
            <a:avLst/>
          </a:prstGeom>
          <a:solidFill>
            <a:srgbClr val="E8ECB2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Primary Prompt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4370608"/>
            <a:ext cx="1290738" cy="307777"/>
          </a:xfrm>
          <a:prstGeom prst="rect">
            <a:avLst/>
          </a:prstGeom>
          <a:solidFill>
            <a:srgbClr val="E8ECB2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Help &amp; syntax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181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Loading </a:t>
            </a:r>
            <a:r>
              <a:rPr lang="en-AU" dirty="0" err="1" smtClean="0"/>
              <a:t>ArcPy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</a:t>
            </a:r>
            <a:r>
              <a:rPr lang="en-AU" dirty="0" smtClean="0"/>
              <a:t>mport </a:t>
            </a:r>
            <a:r>
              <a:rPr lang="en-AU" dirty="0" err="1" smtClean="0"/>
              <a:t>arcpy</a:t>
            </a:r>
            <a:endParaRPr lang="en-AU" dirty="0" smtClean="0"/>
          </a:p>
          <a:p>
            <a:r>
              <a:rPr lang="en-AU" dirty="0" smtClean="0"/>
              <a:t>Loading other modules</a:t>
            </a:r>
          </a:p>
          <a:p>
            <a:pPr lvl="1"/>
            <a:r>
              <a:rPr lang="en-AU" dirty="0" smtClean="0"/>
              <a:t>Either at the start or on the fly</a:t>
            </a:r>
          </a:p>
          <a:p>
            <a:pPr lvl="1"/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3993445"/>
            <a:ext cx="3161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or</a:t>
            </a:r>
          </a:p>
          <a:p>
            <a:pPr algn="ctr"/>
            <a:r>
              <a:rPr lang="en-AU" dirty="0" smtClean="0"/>
              <a:t>from </a:t>
            </a:r>
            <a:r>
              <a:rPr lang="en-AU" dirty="0" err="1" smtClean="0"/>
              <a:t>arcpy</a:t>
            </a:r>
            <a:r>
              <a:rPr lang="en-AU" dirty="0" smtClean="0"/>
              <a:t> import </a:t>
            </a:r>
            <a:r>
              <a:rPr lang="en-AU" dirty="0" err="1" smtClean="0"/>
              <a:t>env</a:t>
            </a:r>
            <a:endParaRPr lang="en-AU" dirty="0" smtClean="0"/>
          </a:p>
          <a:p>
            <a:pPr algn="ctr"/>
            <a:r>
              <a:rPr lang="en-AU" dirty="0" err="1" smtClean="0"/>
              <a:t>env.workspace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3428999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err="1" smtClean="0"/>
              <a:t>arcpy.env.workspace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01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 script tool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Runs in ArcGIS as a tool</a:t>
            </a:r>
          </a:p>
          <a:p>
            <a:r>
              <a:rPr lang="en-AU" dirty="0" smtClean="0"/>
              <a:t>Add to toolbox as script tool or toolbar</a:t>
            </a:r>
          </a:p>
          <a:p>
            <a:r>
              <a:rPr lang="en-AU" dirty="0" smtClean="0"/>
              <a:t>Can include parameters</a:t>
            </a:r>
          </a:p>
          <a:p>
            <a:r>
              <a:rPr lang="en-AU" dirty="0" smtClean="0"/>
              <a:t>Can interact with </a:t>
            </a:r>
            <a:r>
              <a:rPr lang="en-AU" dirty="0" smtClean="0"/>
              <a:t>Map</a:t>
            </a:r>
            <a:endParaRPr lang="en-AU" dirty="0" smtClean="0"/>
          </a:p>
          <a:p>
            <a:r>
              <a:rPr lang="en-AU" dirty="0" smtClean="0"/>
              <a:t>Requires loading </a:t>
            </a:r>
            <a:r>
              <a:rPr lang="en-AU" dirty="0" err="1" smtClean="0"/>
              <a:t>arcpy</a:t>
            </a:r>
            <a:endParaRPr lang="en-AU" dirty="0" smtClean="0"/>
          </a:p>
          <a:p>
            <a:r>
              <a:rPr lang="en-AU" dirty="0" smtClean="0"/>
              <a:t>Write scripts in 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99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toolbox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creating a tool in a toolbox you need to set the input and output parameters</a:t>
            </a:r>
          </a:p>
          <a:p>
            <a:r>
              <a:rPr lang="en-AU" dirty="0" smtClean="0"/>
              <a:t>Then pick up those parameters in your python script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Geoprocessing</a:t>
            </a:r>
            <a:r>
              <a:rPr lang="en-AU" dirty="0"/>
              <a:t> E</a:t>
            </a:r>
            <a:r>
              <a:rPr lang="en-AU" dirty="0" smtClean="0"/>
              <a:t>nvironment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arcpy.env</a:t>
            </a:r>
            <a:r>
              <a:rPr lang="en-AU" dirty="0" smtClean="0"/>
              <a:t> or </a:t>
            </a:r>
            <a:r>
              <a:rPr lang="en-AU" dirty="0" err="1" smtClean="0"/>
              <a:t>env</a:t>
            </a:r>
            <a:endParaRPr lang="en-AU" dirty="0" smtClean="0"/>
          </a:p>
          <a:p>
            <a:r>
              <a:rPr lang="en-AU" dirty="0" smtClean="0"/>
              <a:t>Sets the environment for all </a:t>
            </a:r>
            <a:r>
              <a:rPr lang="en-AU" dirty="0" err="1" smtClean="0"/>
              <a:t>geoprocessing</a:t>
            </a:r>
            <a:endParaRPr lang="en-AU" dirty="0" smtClean="0"/>
          </a:p>
          <a:p>
            <a:r>
              <a:rPr lang="en-AU" dirty="0" smtClean="0"/>
              <a:t>Same as environment variables in </a:t>
            </a:r>
            <a:r>
              <a:rPr lang="en-AU" dirty="0" err="1" smtClean="0"/>
              <a:t>arctools</a:t>
            </a:r>
            <a:r>
              <a:rPr lang="en-AU" dirty="0" smtClean="0"/>
              <a:t> &amp; model builder.</a:t>
            </a:r>
          </a:p>
          <a:p>
            <a:r>
              <a:rPr lang="en-AU" dirty="0" smtClean="0"/>
              <a:t>Set variables at start of script or change part way through</a:t>
            </a:r>
          </a:p>
        </p:txBody>
      </p:sp>
    </p:spTree>
    <p:extLst>
      <p:ext uri="{BB962C8B-B14F-4D97-AF65-F5344CB8AC3E}">
        <p14:creationId xmlns:p14="http://schemas.microsoft.com/office/powerpoint/2010/main" val="4458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Commonly used </a:t>
            </a:r>
            <a:r>
              <a:rPr lang="en-AU" i="1" dirty="0" err="1"/>
              <a:t>env</a:t>
            </a:r>
            <a:r>
              <a:rPr lang="en-AU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343400"/>
          </a:xfrm>
        </p:spPr>
        <p:txBody>
          <a:bodyPr/>
          <a:lstStyle/>
          <a:p>
            <a:r>
              <a:rPr lang="en-AU" dirty="0"/>
              <a:t>w</a:t>
            </a:r>
            <a:r>
              <a:rPr lang="en-AU" dirty="0" smtClean="0"/>
              <a:t>orkspace</a:t>
            </a:r>
          </a:p>
          <a:p>
            <a:r>
              <a:rPr lang="en-AU" dirty="0" err="1" smtClean="0"/>
              <a:t>scratchWorkspace</a:t>
            </a:r>
            <a:endParaRPr lang="en-AU" dirty="0" smtClean="0"/>
          </a:p>
          <a:p>
            <a:r>
              <a:rPr lang="en-AU" dirty="0" smtClean="0"/>
              <a:t>extent</a:t>
            </a:r>
          </a:p>
          <a:p>
            <a:r>
              <a:rPr lang="en-AU" dirty="0" smtClean="0"/>
              <a:t>mask</a:t>
            </a:r>
          </a:p>
          <a:p>
            <a:r>
              <a:rPr lang="en-AU" dirty="0" err="1" smtClean="0"/>
              <a:t>outputCoordinateSystem</a:t>
            </a:r>
            <a:endParaRPr lang="en-AU" dirty="0" smtClean="0"/>
          </a:p>
          <a:p>
            <a:r>
              <a:rPr lang="en-AU" dirty="0" err="1" smtClean="0"/>
              <a:t>parallelProcessingFactor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1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env</a:t>
            </a:r>
            <a:r>
              <a:rPr lang="en-AU" dirty="0" smtClean="0"/>
              <a:t> </a:t>
            </a:r>
            <a:r>
              <a:rPr lang="en-AU" dirty="0"/>
              <a:t>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5947" y="2132856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solidFill>
                  <a:srgbClr val="0070C0"/>
                </a:solidFill>
              </a:rPr>
              <a:t>Example</a:t>
            </a:r>
            <a:endParaRPr lang="en-AU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Examining and Describing spatial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Describe function</a:t>
            </a:r>
          </a:p>
          <a:p>
            <a:pPr lvl="1"/>
            <a:r>
              <a:rPr lang="en-AU" dirty="0" smtClean="0"/>
              <a:t>Used to describe data</a:t>
            </a:r>
          </a:p>
          <a:p>
            <a:pPr lvl="1"/>
            <a:r>
              <a:rPr lang="en-AU" dirty="0" smtClean="0"/>
              <a:t>Each data type has different return from the describe function. See help.</a:t>
            </a:r>
          </a:p>
          <a:p>
            <a:r>
              <a:rPr lang="en-AU" dirty="0" smtClean="0"/>
              <a:t>By looping through a dataset using the “</a:t>
            </a:r>
            <a:r>
              <a:rPr lang="en-AU" i="1" dirty="0" smtClean="0"/>
              <a:t>For</a:t>
            </a:r>
            <a:r>
              <a:rPr lang="en-AU" dirty="0" smtClean="0"/>
              <a:t>” statement you can examine a database.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04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Examining and Describing spatial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2132855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solidFill>
                  <a:srgbClr val="0070C0"/>
                </a:solidFill>
              </a:rPr>
              <a:t>Examples</a:t>
            </a:r>
            <a:endParaRPr lang="en-AU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Queries and cursors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three types of cursors</a:t>
            </a:r>
          </a:p>
          <a:p>
            <a:pPr lvl="1"/>
            <a:r>
              <a:rPr lang="en-AU" dirty="0" smtClean="0"/>
              <a:t>Search</a:t>
            </a:r>
          </a:p>
          <a:p>
            <a:pPr lvl="2"/>
            <a:r>
              <a:rPr lang="en-AU" dirty="0" smtClean="0"/>
              <a:t>Searches a table or feature class based on an SQL query and creates a subset.</a:t>
            </a:r>
          </a:p>
          <a:p>
            <a:pPr lvl="1"/>
            <a:r>
              <a:rPr lang="en-AU" dirty="0" smtClean="0"/>
              <a:t>Insert</a:t>
            </a:r>
          </a:p>
          <a:p>
            <a:pPr lvl="2"/>
            <a:r>
              <a:rPr lang="en-AU" dirty="0" smtClean="0"/>
              <a:t>Used to insert records into a table or feature class.</a:t>
            </a:r>
          </a:p>
          <a:p>
            <a:pPr lvl="1"/>
            <a:r>
              <a:rPr lang="en-AU" dirty="0" smtClean="0"/>
              <a:t>Update</a:t>
            </a:r>
          </a:p>
          <a:p>
            <a:pPr lvl="2"/>
            <a:r>
              <a:rPr lang="en-AU" dirty="0" smtClean="0"/>
              <a:t>Used to update records in a table or feature class.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7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ctrTitle"/>
          </p:nvPr>
        </p:nvSpPr>
        <p:spPr>
          <a:xfrm>
            <a:off x="684213" y="1052513"/>
            <a:ext cx="7772400" cy="1470025"/>
          </a:xfrm>
        </p:spPr>
        <p:txBody>
          <a:bodyPr/>
          <a:lstStyle/>
          <a:p>
            <a:r>
              <a:rPr lang="en-US" altLang="en-US" dirty="0" err="1" smtClean="0"/>
              <a:t>Arcpy</a:t>
            </a:r>
            <a:endParaRPr lang="en-US" altLang="en-US" dirty="0" smtClean="0"/>
          </a:p>
        </p:txBody>
      </p:sp>
      <p:sp>
        <p:nvSpPr>
          <p:cNvPr id="11267" name="Subtitle 6"/>
          <p:cNvSpPr>
            <a:spLocks noGrp="1"/>
          </p:cNvSpPr>
          <p:nvPr>
            <p:ph type="subTitle" idx="1"/>
          </p:nvPr>
        </p:nvSpPr>
        <p:spPr>
          <a:xfrm>
            <a:off x="1331913" y="2708275"/>
            <a:ext cx="6400800" cy="1752600"/>
          </a:xfrm>
        </p:spPr>
        <p:txBody>
          <a:bodyPr/>
          <a:lstStyle/>
          <a:p>
            <a:r>
              <a:rPr lang="en-US" altLang="en-US" dirty="0" smtClean="0"/>
              <a:t>Python for ArcGIS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Queries and cursors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2132856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solidFill>
                  <a:srgbClr val="0070C0"/>
                </a:solidFill>
              </a:rPr>
              <a:t>Example</a:t>
            </a:r>
            <a:endParaRPr lang="en-AU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Automating common data management tasks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Python provide a way to automate many of the day to day tasks of maintaining data.</a:t>
            </a:r>
          </a:p>
          <a:p>
            <a:r>
              <a:rPr lang="en-AU" dirty="0" smtClean="0"/>
              <a:t>Scripts can be scheduled.</a:t>
            </a:r>
          </a:p>
          <a:p>
            <a:pPr lvl="1"/>
            <a:r>
              <a:rPr lang="en-AU" dirty="0" smtClean="0"/>
              <a:t>This requires scripts to be written as standalone.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2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ArcPy</a:t>
            </a:r>
            <a:r>
              <a:rPr lang="en-AU" dirty="0" smtClean="0"/>
              <a:t> for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ArcPy</a:t>
            </a:r>
            <a:r>
              <a:rPr lang="en-AU" dirty="0" smtClean="0"/>
              <a:t> provides some very powerful tools for analysis.</a:t>
            </a:r>
          </a:p>
          <a:p>
            <a:r>
              <a:rPr lang="en-AU" dirty="0" smtClean="0"/>
              <a:t>All of the </a:t>
            </a:r>
            <a:r>
              <a:rPr lang="en-AU" dirty="0" err="1" smtClean="0"/>
              <a:t>geoprocessing</a:t>
            </a:r>
            <a:r>
              <a:rPr lang="en-AU" dirty="0" smtClean="0"/>
              <a:t> tools are available.</a:t>
            </a:r>
          </a:p>
          <a:p>
            <a:r>
              <a:rPr lang="en-AU" dirty="0" smtClean="0"/>
              <a:t>Plus other python extensions.</a:t>
            </a:r>
          </a:p>
          <a:p>
            <a:r>
              <a:rPr lang="en-AU" dirty="0" smtClean="0"/>
              <a:t>Can convert raster to </a:t>
            </a:r>
            <a:r>
              <a:rPr lang="en-AU" dirty="0" err="1" smtClean="0"/>
              <a:t>numpy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4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ArcPy</a:t>
            </a:r>
            <a:r>
              <a:rPr lang="en-AU" dirty="0" smtClean="0"/>
              <a:t> for analysis</a:t>
            </a:r>
            <a:endParaRPr lang="en-AU" dirty="0"/>
          </a:p>
        </p:txBody>
      </p:sp>
      <p:pic>
        <p:nvPicPr>
          <p:cNvPr id="5" name="Picture 8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500812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8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ArcPy</a:t>
            </a:r>
            <a:r>
              <a:rPr lang="en-AU" dirty="0"/>
              <a:t> for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2132856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solidFill>
                  <a:srgbClr val="0070C0"/>
                </a:solidFill>
              </a:rPr>
              <a:t>Example</a:t>
            </a:r>
            <a:endParaRPr lang="en-AU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esripm.maps.arcgis.com/apps/MapSeries/index.html?appid=e6ab98e5449d4a71a900c0c41a2c7220</a:t>
            </a:r>
            <a:endParaRPr lang="en-AU" dirty="0" smtClean="0"/>
          </a:p>
          <a:p>
            <a:r>
              <a:rPr lang="en-AU" dirty="0" smtClean="0"/>
              <a:t>Exercise 8</a:t>
            </a:r>
          </a:p>
          <a:p>
            <a:r>
              <a:rPr lang="en-AU" dirty="0" smtClean="0"/>
              <a:t>Create a set of tools to automate the process using the 1:50,000 data from the geodatabase.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36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</a:t>
            </a:r>
            <a:r>
              <a:rPr lang="en-AU" dirty="0" smtClean="0"/>
              <a:t>Python </a:t>
            </a:r>
            <a:r>
              <a:rPr lang="en-AU" dirty="0" smtClean="0"/>
              <a:t>with ArcGIS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Python window</a:t>
            </a:r>
          </a:p>
          <a:p>
            <a:r>
              <a:rPr lang="en-AU" dirty="0" smtClean="0"/>
              <a:t>Python script tool</a:t>
            </a:r>
          </a:p>
          <a:p>
            <a:r>
              <a:rPr lang="en-AU" dirty="0" smtClean="0"/>
              <a:t>Python toolbox</a:t>
            </a:r>
          </a:p>
          <a:p>
            <a:r>
              <a:rPr lang="en-AU" dirty="0" smtClean="0"/>
              <a:t>Python </a:t>
            </a:r>
            <a:r>
              <a:rPr lang="en-AU" dirty="0" err="1" smtClean="0"/>
              <a:t>addin</a:t>
            </a:r>
            <a:endParaRPr lang="en-AU" dirty="0" smtClean="0"/>
          </a:p>
          <a:p>
            <a:r>
              <a:rPr lang="en-AU" dirty="0" smtClean="0"/>
              <a:t>Stand-alone</a:t>
            </a:r>
          </a:p>
          <a:p>
            <a:r>
              <a:rPr lang="en-AU" dirty="0" smtClean="0"/>
              <a:t>ArcGIS for Python (via </a:t>
            </a:r>
            <a:r>
              <a:rPr lang="en-AU" dirty="0" err="1" smtClean="0"/>
              <a:t>Jupyter</a:t>
            </a:r>
            <a:r>
              <a:rPr lang="en-AU" dirty="0" smtClean="0"/>
              <a:t>)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78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</a:t>
            </a:r>
            <a:r>
              <a:rPr lang="en-AU" dirty="0" err="1"/>
              <a:t>ArcPY</a:t>
            </a:r>
            <a:r>
              <a:rPr lang="en-A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Automate geoprocessing.</a:t>
            </a:r>
          </a:p>
          <a:p>
            <a:r>
              <a:rPr lang="en-AU" dirty="0" smtClean="0"/>
              <a:t>Incorporate other python modules and libraries</a:t>
            </a:r>
          </a:p>
          <a:p>
            <a:r>
              <a:rPr lang="en-AU" dirty="0" smtClean="0"/>
              <a:t>Map automation</a:t>
            </a:r>
          </a:p>
          <a:p>
            <a:r>
              <a:rPr lang="en-AU" dirty="0" smtClean="0"/>
              <a:t>Run scheduled tasks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GIS automation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Automation makes work </a:t>
            </a:r>
            <a:r>
              <a:rPr lang="en-AU" b="1" dirty="0" smtClean="0"/>
              <a:t>easier</a:t>
            </a:r>
          </a:p>
          <a:p>
            <a:pPr lvl="1"/>
            <a:r>
              <a:rPr lang="en-AU" dirty="0" smtClean="0"/>
              <a:t>Removes the need to remember which tools to use and the proper sequence</a:t>
            </a:r>
          </a:p>
          <a:p>
            <a:r>
              <a:rPr lang="en-AU" dirty="0"/>
              <a:t>Automation makes work </a:t>
            </a:r>
            <a:r>
              <a:rPr lang="en-AU" b="1" dirty="0" smtClean="0"/>
              <a:t>faster</a:t>
            </a:r>
          </a:p>
          <a:p>
            <a:pPr lvl="1"/>
            <a:r>
              <a:rPr lang="en-AU" dirty="0"/>
              <a:t>A computer can open and execute tools in sequence much faster than you can</a:t>
            </a:r>
            <a:endParaRPr lang="en-AU" dirty="0" smtClean="0"/>
          </a:p>
          <a:p>
            <a:r>
              <a:rPr lang="en-AU" dirty="0"/>
              <a:t>Automation makes work </a:t>
            </a:r>
            <a:r>
              <a:rPr lang="en-AU" b="1" dirty="0"/>
              <a:t>more </a:t>
            </a:r>
            <a:r>
              <a:rPr lang="en-AU" b="1" dirty="0" smtClean="0"/>
              <a:t>accurate</a:t>
            </a:r>
          </a:p>
          <a:p>
            <a:pPr lvl="1"/>
            <a:r>
              <a:rPr lang="en-AU" dirty="0"/>
              <a:t>Any time you perform a manual task on a computer, there is a chance for error</a:t>
            </a:r>
          </a:p>
        </p:txBody>
      </p:sp>
    </p:spTree>
    <p:extLst>
      <p:ext uri="{BB962C8B-B14F-4D97-AF65-F5344CB8AC3E}">
        <p14:creationId xmlns:p14="http://schemas.microsoft.com/office/powerpoint/2010/main" val="19479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GIS automation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ArcGIS provides three ways for users to automate their geoprocessing </a:t>
            </a:r>
            <a:r>
              <a:rPr lang="en-AU" dirty="0" smtClean="0"/>
              <a:t>tasks</a:t>
            </a:r>
          </a:p>
          <a:p>
            <a:pPr lvl="1"/>
            <a:r>
              <a:rPr lang="en-AU" dirty="0" smtClean="0"/>
              <a:t>Model builder</a:t>
            </a:r>
          </a:p>
          <a:p>
            <a:pPr lvl="2"/>
            <a:r>
              <a:rPr lang="en-AU" dirty="0" smtClean="0"/>
              <a:t>Allows the chaining of tools together</a:t>
            </a:r>
          </a:p>
          <a:p>
            <a:pPr lvl="1"/>
            <a:r>
              <a:rPr lang="en-AU" dirty="0" err="1" smtClean="0"/>
              <a:t>Arcpy</a:t>
            </a:r>
            <a:endParaRPr lang="en-AU" dirty="0" smtClean="0"/>
          </a:p>
          <a:p>
            <a:pPr lvl="2"/>
            <a:r>
              <a:rPr lang="en-AU" dirty="0" smtClean="0"/>
              <a:t>Allows the use of conditional logic</a:t>
            </a:r>
          </a:p>
          <a:p>
            <a:pPr lvl="1"/>
            <a:r>
              <a:rPr lang="en-AU" dirty="0" err="1" smtClean="0"/>
              <a:t>ArcObjects</a:t>
            </a:r>
            <a:endParaRPr lang="en-AU" dirty="0" smtClean="0"/>
          </a:p>
          <a:p>
            <a:pPr lvl="2"/>
            <a:r>
              <a:rPr lang="en-AU" dirty="0" smtClean="0"/>
              <a:t>Building blocks of ArcGIS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 err="1" smtClean="0"/>
              <a:t>ArcPy</a:t>
            </a:r>
            <a:endParaRPr lang="en-AU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A module or package for use within Python</a:t>
            </a:r>
          </a:p>
          <a:p>
            <a:pPr lvl="1"/>
            <a:r>
              <a:rPr lang="en-AU" altLang="en-US" dirty="0" smtClean="0"/>
              <a:t>Provides Python access to Geo-processing tools</a:t>
            </a:r>
          </a:p>
          <a:p>
            <a:pPr lvl="2"/>
            <a:r>
              <a:rPr lang="en-AU" altLang="en-US" dirty="0" smtClean="0"/>
              <a:t>Classes</a:t>
            </a:r>
          </a:p>
          <a:p>
            <a:pPr lvl="3"/>
            <a:r>
              <a:rPr lang="en-AU" altLang="en-US" dirty="0" err="1" smtClean="0"/>
              <a:t>SpatialReference</a:t>
            </a:r>
            <a:r>
              <a:rPr lang="en-AU" altLang="en-US" dirty="0" smtClean="0"/>
              <a:t>, Extent, Geometry etc.</a:t>
            </a:r>
          </a:p>
          <a:p>
            <a:pPr lvl="2"/>
            <a:r>
              <a:rPr lang="en-AU" altLang="en-US" dirty="0" smtClean="0"/>
              <a:t>Functions</a:t>
            </a:r>
          </a:p>
          <a:p>
            <a:pPr lvl="3"/>
            <a:r>
              <a:rPr lang="en-AU" altLang="en-US" dirty="0" smtClean="0"/>
              <a:t>Defined functionality (</a:t>
            </a:r>
            <a:r>
              <a:rPr lang="en-AU" dirty="0"/>
              <a:t>all </a:t>
            </a:r>
            <a:r>
              <a:rPr lang="en-AU" dirty="0" smtClean="0"/>
              <a:t>geo-processing </a:t>
            </a:r>
            <a:r>
              <a:rPr lang="en-AU" dirty="0"/>
              <a:t>tools are provided as functions, but not all functions are </a:t>
            </a:r>
            <a:r>
              <a:rPr lang="en-AU" dirty="0" smtClean="0"/>
              <a:t>geo-processing tools)</a:t>
            </a:r>
            <a:endParaRPr lang="en-AU" altLang="en-US" dirty="0" smtClean="0"/>
          </a:p>
          <a:p>
            <a:pPr lvl="2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ArcPy</a:t>
            </a:r>
            <a:r>
              <a:rPr lang="en-AU" dirty="0" smtClean="0"/>
              <a:t> 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Includes functions and class</a:t>
            </a:r>
          </a:p>
          <a:p>
            <a:pPr lvl="1"/>
            <a:r>
              <a:rPr lang="en-AU" dirty="0" smtClean="0"/>
              <a:t>Data Access</a:t>
            </a:r>
          </a:p>
          <a:p>
            <a:pPr lvl="1"/>
            <a:r>
              <a:rPr lang="en-AU" dirty="0" smtClean="0"/>
              <a:t>Mapping</a:t>
            </a:r>
          </a:p>
          <a:p>
            <a:pPr lvl="1"/>
            <a:r>
              <a:rPr lang="en-AU" dirty="0" smtClean="0"/>
              <a:t>Spatial Analyst</a:t>
            </a:r>
          </a:p>
          <a:p>
            <a:pPr lvl="1"/>
            <a:r>
              <a:rPr lang="en-AU" dirty="0" smtClean="0"/>
              <a:t>Network Analyst</a:t>
            </a:r>
          </a:p>
          <a:p>
            <a:pPr lvl="1"/>
            <a:r>
              <a:rPr lang="en-AU" dirty="0" smtClean="0"/>
              <a:t>Time</a:t>
            </a:r>
          </a:p>
          <a:p>
            <a:pPr lvl="1"/>
            <a:r>
              <a:rPr lang="en-AU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15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/>
              <a:t>ArcPy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using python within </a:t>
            </a:r>
            <a:r>
              <a:rPr lang="en-AU" dirty="0" smtClean="0"/>
              <a:t>ArcMap (2.7) or ArcGIS Pro (3.x) </a:t>
            </a:r>
            <a:r>
              <a:rPr lang="en-AU" dirty="0" smtClean="0"/>
              <a:t>you can use keywords.</a:t>
            </a:r>
          </a:p>
          <a:p>
            <a:r>
              <a:rPr lang="en-AU" dirty="0" smtClean="0"/>
              <a:t>If using python as a tool you use “</a:t>
            </a:r>
            <a:r>
              <a:rPr lang="en-AU" dirty="0" err="1" smtClean="0"/>
              <a:t>AddMessage</a:t>
            </a:r>
            <a:r>
              <a:rPr lang="en-AU" dirty="0" smtClean="0"/>
              <a:t>” otherwise use “print”.</a:t>
            </a:r>
          </a:p>
          <a:p>
            <a:r>
              <a:rPr lang="en-AU" dirty="0" smtClean="0"/>
              <a:t>If calling python from prompt, use full paths.</a:t>
            </a:r>
          </a:p>
          <a:p>
            <a:r>
              <a:rPr lang="en-AU" dirty="0" smtClean="0"/>
              <a:t>Python is case sensitive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1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63&quot;&gt;&lt;property id=&quot;20148&quot; value=&quot;5&quot;/&gt;&lt;property id=&quot;20300&quot; value=&quot;Slide 3&quot;/&gt;&lt;property id=&quot;20307&quot; value=&quot;257&quot;/&gt;&lt;/object&gt;&lt;object type=&quot;3&quot; unique_id=&quot;10093&quot;&gt;&lt;property id=&quot;20148&quot; value=&quot;5&quot;/&gt;&lt;property id=&quot;20300&quot; value=&quot;Slide 1&quot;/&gt;&lt;property id=&quot;20307&quot; value=&quot;258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Flinders_ppt_0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4E1879E5-02AE-419C-A203-B933079C8482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F9D2307-B3AB-4776-94D0-DE2033F39C94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39B14E0-F864-4E88-8778-F5896AF2B02A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DB5AE555-1E05-4D99-800E-352597F414DA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DDF51891-2310-411D-9441-37F2673C9327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FBCEC22A-9C9C-4520-AA22-D3EFA180137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A592742-D495-49B9-B082-7F332492896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84DE0515-1165-4348-AA38-A63874BB9D46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Flinders_ppt_02</Template>
  <TotalTime>6652</TotalTime>
  <Words>541</Words>
  <Application>Microsoft Office PowerPoint</Application>
  <PresentationFormat>On-screen Show (4:3)</PresentationFormat>
  <Paragraphs>125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ＭＳ Ｐゴシック</vt:lpstr>
      <vt:lpstr>Arial</vt:lpstr>
      <vt:lpstr>Flinders_ppt_02</vt:lpstr>
      <vt:lpstr>Image</vt:lpstr>
      <vt:lpstr>PowerPoint Presentation</vt:lpstr>
      <vt:lpstr>Arcpy</vt:lpstr>
      <vt:lpstr>Using Python with ArcGIS</vt:lpstr>
      <vt:lpstr>Why use ArcPY?</vt:lpstr>
      <vt:lpstr>GIS automation</vt:lpstr>
      <vt:lpstr>GIS automation</vt:lpstr>
      <vt:lpstr>ArcPy</vt:lpstr>
      <vt:lpstr>ArcPy Modules</vt:lpstr>
      <vt:lpstr>Using ArcPy</vt:lpstr>
      <vt:lpstr>Python window</vt:lpstr>
      <vt:lpstr>Loading ArcPy</vt:lpstr>
      <vt:lpstr>Python script tool </vt:lpstr>
      <vt:lpstr>Create toolbox tools</vt:lpstr>
      <vt:lpstr>Geoprocessing Environment</vt:lpstr>
      <vt:lpstr>Commonly used env variables</vt:lpstr>
      <vt:lpstr>env variables</vt:lpstr>
      <vt:lpstr>Examining and Describing spatial data</vt:lpstr>
      <vt:lpstr>Examining and Describing spatial data</vt:lpstr>
      <vt:lpstr>Queries and cursors</vt:lpstr>
      <vt:lpstr>Queries and cursors</vt:lpstr>
      <vt:lpstr>Automating common data management tasks</vt:lpstr>
      <vt:lpstr>ArcPy for analysis</vt:lpstr>
      <vt:lpstr>ArcPy for analysis</vt:lpstr>
      <vt:lpstr>ArcPy for analysis</vt:lpstr>
      <vt:lpstr>Project</vt:lpstr>
      <vt:lpstr>PowerPoint Presentation</vt:lpstr>
    </vt:vector>
  </TitlesOfParts>
  <Company>Flinders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Keane</dc:creator>
  <cp:lastModifiedBy>Robert Keane</cp:lastModifiedBy>
  <cp:revision>71</cp:revision>
  <dcterms:created xsi:type="dcterms:W3CDTF">2014-04-22T01:45:39Z</dcterms:created>
  <dcterms:modified xsi:type="dcterms:W3CDTF">2019-10-14T22:23:04Z</dcterms:modified>
</cp:coreProperties>
</file>