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3" r:id="rId7"/>
    <p:sldId id="262" r:id="rId8"/>
    <p:sldId id="265" r:id="rId9"/>
    <p:sldId id="268" r:id="rId10"/>
    <p:sldId id="266" r:id="rId11"/>
    <p:sldId id="269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C3FE-1C12-5879-9F50-832E9693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B76CC-77A2-6682-40FC-89E11908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10A0-B364-25AC-D2EB-D6B42BBD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EE10-3112-A024-7FEC-C8582BC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E897-1918-4B62-AD82-1E86C1F2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ED1E-1B45-768E-EEF5-09B93C7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0273-E787-AD9E-BD3F-99F3822E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D5B9-01E6-E175-13AB-63AC7267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3C37-A3EC-FEE9-3993-CECBC1C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7E18-D27C-DC78-588A-16BEB74D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35753-AD70-33A6-3047-FDAD19670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C0A07-F6F4-9898-1EEA-4AC0F9FA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1EDB-C5FF-186C-6773-ACDC9C61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7A31-C5BC-47C9-FE5D-5EE509A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7A31-32C6-B1A0-C804-CA510A04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5562-83B0-1953-F07C-E0A0005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C151-E106-44D3-CFB9-128831EC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1A02-D8D2-8B68-6E6C-94583688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4EF-4BA7-D8D7-3087-4891FEE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4581-2558-3FE8-B656-E34812F0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7A7B-C344-EA04-A1AA-BFAEB562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EFBC-88D7-D6DE-A76A-7816E9A6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348E-6D3D-7163-7353-FB887253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CAF8-5732-A334-BB5F-2976121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13A8-BB03-9E2B-6900-476E578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1649-E251-D77F-0826-78D520EE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AC8-3DC0-674A-7EB6-F968D53B6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BF6C-B961-776F-1FAC-A86BA0DB6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B563-E602-80BE-246D-88DF7406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06DE3-A2C2-91A7-E2C5-65C467D5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DBC96-F69F-6D53-4E42-4244B074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774A-AC2B-F613-4EC4-29B4EF7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284C-8800-E530-2BF9-339C565B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6CD1-42AE-AFA2-548F-8AD16FCD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174CC-A17C-2A34-DD0D-A4195B7B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707A-0981-B35D-1910-943CFCC5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ACECD-1D5C-5F6E-9472-5B6EE5F8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9093A-2D88-9FCB-5836-7926AA01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9B17-766C-3807-5A16-C5332644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A040-CF9B-19D3-0E7F-97205F04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71139-1BA5-43B2-62F3-891DC3A9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1A66-0D83-8184-33F5-594FDEF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DED4-4CED-5637-7F29-4BC6BFEC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C8A0B-16CF-9D84-91DA-B99FDC9C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2412A-9C65-79D9-D7F1-7ACA4FD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77C9-06C8-3AC8-CB68-6C5D6277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D962-6F09-3134-9EAB-3B0678A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38ED-B0B4-DEF8-6E80-936BA133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0A12A-D184-3632-07B7-F28CC516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1561-C3E8-5F9A-3F42-C9EC5809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36AD-3FDE-EEEB-5A10-FA66220A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8635-D9C3-CAF8-EE4D-A647E7F5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E3B-8C76-FBDE-B712-71E7D624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B05E8-1AAA-740D-A033-BFF7C387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0EC5-A3C6-1B0E-60BA-1AADCD2B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23DC-753D-C6C9-CD15-EB984BD9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2BA0-B7E0-4668-1F6A-2274825F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C084-181D-21EF-7A4D-33F7CAA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FB40B-67EF-9FE7-F154-64F73505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4117-15B6-0ED5-CA39-0163272D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6F71-60A0-EF9C-7B39-E4CCB9EA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FDE-288F-40BB-AEB8-EE8EA7E34D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DA3B-6BFF-9DE1-794D-30E190CC9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54F5-151A-ECE1-AC8E-70A89733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DC53-04F1-4EE4-BC47-94BEFE81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c4j/btc-price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2E19-0351-B400-6AEE-C39C5898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644"/>
            <a:ext cx="9144000" cy="2634712"/>
          </a:xfrm>
        </p:spPr>
        <p:txBody>
          <a:bodyPr>
            <a:normAutofit/>
          </a:bodyPr>
          <a:lstStyle/>
          <a:p>
            <a:r>
              <a:rPr lang="en-US" dirty="0"/>
              <a:t>Predicting Bitcoin Price with Supervised Learning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B0E1E-D6DF-DB6F-FDE4-03E9FB527FEA}"/>
              </a:ext>
            </a:extLst>
          </p:cNvPr>
          <p:cNvSpPr txBox="1"/>
          <p:nvPr/>
        </p:nvSpPr>
        <p:spPr>
          <a:xfrm>
            <a:off x="1365504" y="5477256"/>
            <a:ext cx="99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resources in GitHub Repo: </a:t>
            </a:r>
            <a:r>
              <a:rPr lang="en-US" sz="2000" dirty="0">
                <a:hlinkClick r:id="rId2"/>
              </a:rPr>
              <a:t>https://github.com/zac4j/btc-price-prediction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13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C2A0-700C-9785-B40C-AC2B1C8D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GridSearchCV</a:t>
            </a:r>
            <a:r>
              <a:rPr lang="en-US" b="0" dirty="0">
                <a:solidFill>
                  <a:srgbClr val="000000"/>
                </a:solidFill>
                <a:effectLst/>
              </a:rPr>
              <a:t> to grab best 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D9B2-7386-9EB9-4BC4-72C7B43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grab best parameters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epsilon_range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(gamma=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kernel=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kernel,epsilon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epsilon_range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(model,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cv=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grid.fit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"best parameters: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grid.best_params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"best accuracy: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grid.best_score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97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630A-9CE5-53BA-462E-78A4AE42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SVM Model2 with Best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8AD0-1CA8-066D-AC8A-DC7227D7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best parameters:  {'C': 191, 'epsilon': 1.0, 'gamma': 0.1, 'kernel': 'linear'}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model with given best parameters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model2 = SVR(kernel=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gamma=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epsilon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model2.fit(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model2.predict(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Calculate MSE and R-squared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r2 = 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"Model2 Mean Squared Error: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{mse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:.2f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"Model2 R-squared: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{r2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:.6f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1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AFC8-496D-2B70-012C-559871F0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Model2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5C3C-54A6-67B2-4CED-54C94A9B4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Model2 Mean Squared Error: 427034.38</a:t>
            </a:r>
          </a:p>
          <a:p>
            <a:pPr lvl="1"/>
            <a:r>
              <a:rPr lang="en-US" dirty="0"/>
              <a:t>Model2 R-squared: 0.998649</a:t>
            </a:r>
          </a:p>
          <a:p>
            <a:pPr lvl="1"/>
            <a:endParaRPr lang="en-US" dirty="0"/>
          </a:p>
          <a:p>
            <a:r>
              <a:rPr lang="en-US" dirty="0"/>
              <a:t>The SVM Model2 achieved a significantly lower MSE and high R-squared value, suggesting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42230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E967-441C-D888-BB2A-1A64BE1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BF53-0D6A-6206-0ED3-C56AED78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The evaluation metrics suggest that linear models may </a:t>
            </a:r>
            <a:r>
              <a:rPr lang="en-US" b="1" dirty="0">
                <a:solidFill>
                  <a:srgbClr val="000000"/>
                </a:solidFill>
                <a:effectLst/>
              </a:rPr>
              <a:t>not be sufficient</a:t>
            </a:r>
            <a:r>
              <a:rPr lang="en-US" b="0" dirty="0">
                <a:solidFill>
                  <a:srgbClr val="000000"/>
                </a:solidFill>
                <a:effectLst/>
              </a:rPr>
              <a:t> for capturing the complex, non-linear dynamics of cryptocurrency markets. While they achieved high R-squared values, indicating a good fit to the data, the large absolute errors (MSE, RMSE) reveal limitations in accurately predicting future prices.</a:t>
            </a:r>
          </a:p>
          <a:p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Furthermore, we can employ additional features beyond the OHLC (Open, High, Low, Close) and volume data, such as news sentiment analysis, or technical indicators, might further improve the accuracy of predictions.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4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8D00-50CE-C47B-31EA-3DF0DCFE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&amp; Best Regards</a:t>
            </a:r>
          </a:p>
        </p:txBody>
      </p:sp>
    </p:spTree>
    <p:extLst>
      <p:ext uri="{BB962C8B-B14F-4D97-AF65-F5344CB8AC3E}">
        <p14:creationId xmlns:p14="http://schemas.microsoft.com/office/powerpoint/2010/main" val="84668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8478-8ADE-5DC8-0473-0F1C9BB8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Bitcoin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500D-7B28-1E7F-AE86-1674E8C4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Due to the inherent volatility and almost random relationships within the crypto market, traditional methods often fall short.</a:t>
            </a:r>
          </a:p>
          <a:p>
            <a:endParaRPr lang="en-US" sz="3200" b="0" dirty="0">
              <a:effectLst/>
              <a:cs typeface="Arial" panose="020B0604020202020204" pitchFamily="34" charset="0"/>
            </a:endParaRPr>
          </a:p>
          <a:p>
            <a:r>
              <a:rPr lang="en-US" sz="3200" b="0" dirty="0">
                <a:effectLst/>
                <a:cs typeface="Arial" panose="020B0604020202020204" pitchFamily="34" charset="0"/>
              </a:rPr>
              <a:t>This project aims to develop and evaluate Supervised Learning models for predicting bitcoin price. </a:t>
            </a:r>
          </a:p>
        </p:txBody>
      </p:sp>
    </p:spTree>
    <p:extLst>
      <p:ext uri="{BB962C8B-B14F-4D97-AF65-F5344CB8AC3E}">
        <p14:creationId xmlns:p14="http://schemas.microsoft.com/office/powerpoint/2010/main" val="25565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795B-1C80-848B-30A7-7BFD0DEC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Supervised Learning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FCC9-779C-128B-5859-0BEF5073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investigates the effectiveness of two supervised learning algorithms, </a:t>
            </a:r>
            <a:r>
              <a:rPr lang="en-US" b="1" dirty="0"/>
              <a:t>Linear Regression</a:t>
            </a:r>
            <a:r>
              <a:rPr lang="en-US" dirty="0"/>
              <a:t> and </a:t>
            </a:r>
            <a:r>
              <a:rPr lang="en-US" b="1" dirty="0"/>
              <a:t>Support Vector Machines (SVMs)</a:t>
            </a:r>
            <a:r>
              <a:rPr lang="en-US" dirty="0"/>
              <a:t>, in forecasting future price trends based on historical price data. </a:t>
            </a:r>
          </a:p>
          <a:p>
            <a:r>
              <a:rPr lang="en-US" dirty="0"/>
              <a:t>We will evaluate how well each method captures historical price patterns and use that information to predict future price movements.</a:t>
            </a:r>
          </a:p>
        </p:txBody>
      </p:sp>
    </p:spTree>
    <p:extLst>
      <p:ext uri="{BB962C8B-B14F-4D97-AF65-F5344CB8AC3E}">
        <p14:creationId xmlns:p14="http://schemas.microsoft.com/office/powerpoint/2010/main" val="5067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F029-0000-0639-3431-32BF18A6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013C-3D9D-3182-3ED6-AFBB795F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Load Bitcoin csv 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'data/BTC-USD.csv'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variable N to predict future N days price.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Adj Close (Adjusted Close Price) can be used for long-term price analysis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'Prediction'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'Adj Close'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].shift(-N)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Split data into features (X) and target (y)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Feature: use Adjusted Closing Price as train feature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'Adj Close'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]][:-N]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Target: Predict future prices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'Prediction'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][:-N]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7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AC8A-5890-820F-F118-2DB20BE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1F5F-3961-D47B-FF4F-E21E9B77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Split data into train and test sets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fit the linear regression model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Target predict on the test sets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Evaluate model performance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r2 = r2_score(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3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3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'Model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MSE: 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R-squared: 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{r2}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4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A623-32A4-8EFE-1357-803362DC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06EC-4B29-22E4-32D9-D51844A5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pPr lvl="1"/>
            <a:r>
              <a:rPr lang="en-US" dirty="0"/>
              <a:t>Model MSE: 6210016.296432966, </a:t>
            </a:r>
          </a:p>
          <a:p>
            <a:pPr lvl="1"/>
            <a:r>
              <a:rPr lang="en-US" dirty="0"/>
              <a:t>R-squared: 0.9802407135806924</a:t>
            </a:r>
          </a:p>
          <a:p>
            <a:pPr lvl="1"/>
            <a:endParaRPr lang="en-US" dirty="0"/>
          </a:p>
          <a:p>
            <a:r>
              <a:rPr lang="en-US" dirty="0"/>
              <a:t>The high R-squared value suggests a strong correlation between the predicted and actual values. However, the large MSE and RMSE indicate significant absolute errors in the predictions.  </a:t>
            </a:r>
          </a:p>
        </p:txBody>
      </p:sp>
    </p:spTree>
    <p:extLst>
      <p:ext uri="{BB962C8B-B14F-4D97-AF65-F5344CB8AC3E}">
        <p14:creationId xmlns:p14="http://schemas.microsoft.com/office/powerpoint/2010/main" val="23169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3EF-1AC5-5061-74AE-5AE97962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955B-586E-A9EB-87B5-2F714F8E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'data/BTC-USD.csv'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Calculate daily logarithmic returns (replace with your chosen features)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Log_Return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np.log(data[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- np.log(data[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Drop rows with missing values (consider alternatives)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data.dropna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data[[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]][:-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and fit the scaler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scaled_features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Predict next day close price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Shift target by 1 for prediction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3EA-12EA-7C1F-7E75-C9A2BE3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Evaluating 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DB27-F78B-3B54-A7EE-4952B74A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424"/>
            <a:ext cx="10515600" cy="46895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scaled_features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and train the SVR model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SVR(kernel=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gamma=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 on the testing set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Calculate MSE and R-squared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r2 = 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y_predicted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"Model1 Mean Squared Error: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{mse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:.2f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"Model1 R-squared: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{r2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:.6f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83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60E-4777-AD38-D1CD-D4C1F4A8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Model1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972B-BF0C-6369-CC4D-080C3935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Model1 Mean Squared Error: 9724326.35</a:t>
            </a:r>
          </a:p>
          <a:p>
            <a:pPr lvl="1"/>
            <a:r>
              <a:rPr lang="en-US" dirty="0"/>
              <a:t>Model1 R-squared: 0.969224</a:t>
            </a:r>
          </a:p>
          <a:p>
            <a:endParaRPr lang="en-US" dirty="0"/>
          </a:p>
          <a:p>
            <a:r>
              <a:rPr lang="en-US" dirty="0"/>
              <a:t>The R-squared value suggest a good fit, but the high MSE indicates large prediction errors.</a:t>
            </a:r>
          </a:p>
          <a:p>
            <a:endParaRPr lang="en-US" dirty="0"/>
          </a:p>
          <a:p>
            <a:r>
              <a:rPr lang="en-US" dirty="0"/>
              <a:t>Try to use </a:t>
            </a:r>
            <a:r>
              <a:rPr lang="en-US" b="0" dirty="0" err="1">
                <a:effectLst/>
              </a:rPr>
              <a:t>GridSearchCV</a:t>
            </a:r>
            <a:r>
              <a:rPr lang="en-US" b="0" dirty="0">
                <a:effectLst/>
              </a:rPr>
              <a:t> to grab best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1196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Predicting Bitcoin Price with Supervised Learning Methods</vt:lpstr>
      <vt:lpstr>Bitcoin Price Prediction</vt:lpstr>
      <vt:lpstr>Supervised Learning Methods</vt:lpstr>
      <vt:lpstr>Linear Regression Data Preprocessing</vt:lpstr>
      <vt:lpstr>Training and Evaluating Model</vt:lpstr>
      <vt:lpstr>Linear Regression Results</vt:lpstr>
      <vt:lpstr>SVMs Data Preprocessing</vt:lpstr>
      <vt:lpstr>Training and Evaluating Model1</vt:lpstr>
      <vt:lpstr>SVMs Model1 Results</vt:lpstr>
      <vt:lpstr>Use GridSearchCV to grab best params</vt:lpstr>
      <vt:lpstr>Create SVM Model2 with Best Params</vt:lpstr>
      <vt:lpstr>SVM Model2 Results</vt:lpstr>
      <vt:lpstr>Conclusion</vt:lpstr>
      <vt:lpstr>Thank you &amp; Best Regards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Bitcoin Price with Supervised Learning Methods</dc:title>
  <dc:creator>Dazheng Zhu</dc:creator>
  <cp:lastModifiedBy>Dazheng Zhu</cp:lastModifiedBy>
  <cp:revision>2</cp:revision>
  <dcterms:created xsi:type="dcterms:W3CDTF">2024-06-21T05:56:18Z</dcterms:created>
  <dcterms:modified xsi:type="dcterms:W3CDTF">2024-06-21T08:48:08Z</dcterms:modified>
</cp:coreProperties>
</file>