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58" r:id="rId6"/>
    <p:sldId id="264" r:id="rId7"/>
    <p:sldId id="276" r:id="rId8"/>
    <p:sldId id="263" r:id="rId9"/>
    <p:sldId id="277" r:id="rId10"/>
    <p:sldId id="265" r:id="rId11"/>
    <p:sldId id="266" r:id="rId12"/>
    <p:sldId id="259" r:id="rId13"/>
    <p:sldId id="267" r:id="rId14"/>
    <p:sldId id="268" r:id="rId15"/>
    <p:sldId id="260" r:id="rId16"/>
    <p:sldId id="270" r:id="rId17"/>
    <p:sldId id="271" r:id="rId18"/>
    <p:sldId id="272" r:id="rId19"/>
    <p:sldId id="273" r:id="rId20"/>
    <p:sldId id="274" r:id="rId21"/>
    <p:sldId id="262" r:id="rId22"/>
    <p:sldId id="275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zac4j/stock-market-analysis&#13;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www.kaggle.com/datasets/kpatel00/apple-stock-prices-updated-15-august-2024?select=AppleStockPrice.cs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Predicting Apple Stock Prices with LSTM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Dazheng Zhu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2024/10/14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  <a:hlinkClick r:id="rId1" tooltip="" action="ppaction://hlinkfile"/>
              </a:rPr>
              <a:t>https://github.com/zac4j/stock-market-analysis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LSTM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LSTM model create as follows: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2473325"/>
            <a:ext cx="967740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LSTM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Selects relevant features (OHLC, Volume, and some technical indicators).</a:t>
            </a:r>
            <a:endParaRPr lang="en-US"/>
          </a:p>
          <a:p>
            <a:r>
              <a:rPr lang="en-US"/>
              <a:t>Normalizes the data using MinMaxScaler.</a:t>
            </a:r>
            <a:endParaRPr lang="en-US"/>
          </a:p>
          <a:p>
            <a:r>
              <a:rPr lang="en-US"/>
              <a:t>Creates sequences of historical data (X) and corresponding future prices (y).</a:t>
            </a:r>
            <a:endParaRPr lang="en-US"/>
          </a:p>
          <a:p>
            <a:r>
              <a:rPr lang="en-US"/>
              <a:t>Also define the arguments look_back and forecast_horizon:</a:t>
            </a:r>
            <a:endParaRPr lang="en-US"/>
          </a:p>
          <a:p>
            <a:pPr lvl="1"/>
            <a:r>
              <a:rPr lang="en-US"/>
              <a:t>look_back: Number of past time steps to use for prediction</a:t>
            </a:r>
            <a:endParaRPr lang="en-US"/>
          </a:p>
          <a:p>
            <a:pPr lvl="1"/>
            <a:r>
              <a:rPr lang="en-US"/>
              <a:t>forecast_horizon: Number of future time steps to predict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LSTM Prediction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Result:</a:t>
            </a:r>
            <a:endParaRPr lang="en-US"/>
          </a:p>
          <a:p>
            <a:pPr lvl="1"/>
            <a:r>
              <a:rPr lang="en-US"/>
              <a:t>Predicted closing price for the next day: $222.02</a:t>
            </a:r>
            <a:endParaRPr lang="en-US"/>
          </a:p>
          <a:p>
            <a:pPr lvl="1"/>
            <a:r>
              <a:rPr lang="en-US"/>
              <a:t>Mean Absolute Error: $5.14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Analysis:</a:t>
            </a:r>
            <a:endParaRPr lang="en-US"/>
          </a:p>
          <a:p>
            <a:pPr lvl="1"/>
            <a:r>
              <a:rPr lang="en-US"/>
              <a:t>This means that the actual closing price could be anywhere between $217 and $227. </a:t>
            </a:r>
            <a:endParaRPr lang="en-US"/>
          </a:p>
          <a:p>
            <a:pPr lvl="1"/>
            <a:r>
              <a:rPr lang="en-US"/>
              <a:t>Actually, the apple stock is rarely fluctuates by more than $5.14 per day, so this high MAE indicates a less accurate prediction. </a:t>
            </a:r>
            <a:endParaRPr lang="en-US"/>
          </a:p>
          <a:p>
            <a:pPr lvl="1"/>
            <a:r>
              <a:rPr lang="en-US"/>
              <a:t>We need to tune hyperparameter to improve the prediction accuracy.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Hyperparameter Tuning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The Impact of Hyperparameters:</a:t>
            </a:r>
            <a:endParaRPr lang="en-US"/>
          </a:p>
          <a:p>
            <a:pPr lvl="1"/>
            <a:r>
              <a:rPr lang="en-US"/>
              <a:t>LSTM Units: The number of units in the LSTM layer determines the model's capacity to capture complex temporal dependencies.</a:t>
            </a:r>
            <a:endParaRPr lang="en-US"/>
          </a:p>
          <a:p>
            <a:pPr lvl="1"/>
            <a:r>
              <a:rPr lang="en-US"/>
              <a:t>Dropout Rate: Introduces randomness into the model's training process, preventing overfitting by dropping out neurons during training.</a:t>
            </a:r>
            <a:endParaRPr lang="en-US"/>
          </a:p>
          <a:p>
            <a:pPr lvl="1"/>
            <a:r>
              <a:rPr lang="en-US"/>
              <a:t>Learning Rate: Controls the step size taken during optimization. </a:t>
            </a:r>
            <a:endParaRPr lang="en-US"/>
          </a:p>
          <a:p>
            <a:pPr lvl="1"/>
            <a:r>
              <a:rPr lang="en-US"/>
              <a:t>Batch Size: Determines the number of samples processed in a single iteration during training. </a:t>
            </a:r>
            <a:endParaRPr lang="en-US"/>
          </a:p>
          <a:p>
            <a:pPr lvl="1"/>
            <a:r>
              <a:rPr lang="en-US"/>
              <a:t>Epochs: Represents the number of complete passes through the entire training dataset.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Hyperparameter Tuning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0" y="1584325"/>
            <a:ext cx="6845300" cy="48387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84325"/>
            <a:ext cx="3594100" cy="13265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3405" y="3453765"/>
            <a:ext cx="3472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 we used MSE loss function, a smaller score indicates this param value is better.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Hyperparameter Tuning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3619500" cy="134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590" y="1584325"/>
            <a:ext cx="65786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Hyperparameter Tuning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Result:</a:t>
            </a:r>
            <a:endParaRPr lang="en-US"/>
          </a:p>
          <a:p>
            <a:pPr lvl="1"/>
            <a:r>
              <a:rPr lang="en-US"/>
              <a:t>Best model params: {'lstm_units': 50, 'dropout_rate': 0.2, 'learning_rate': 0.01}</a:t>
            </a:r>
            <a:endParaRPr lang="en-US"/>
          </a:p>
          <a:p>
            <a:r>
              <a:rPr lang="en-US"/>
              <a:t>Analysis:</a:t>
            </a:r>
            <a:endParaRPr lang="en-US"/>
          </a:p>
          <a:p>
            <a:pPr lvl="1"/>
            <a:r>
              <a:rPr lang="en-US"/>
              <a:t>The model benefits from a relatively large number of LSTM units.</a:t>
            </a:r>
            <a:endParaRPr lang="en-US"/>
          </a:p>
          <a:p>
            <a:pPr lvl="1"/>
            <a:r>
              <a:rPr lang="en-US"/>
              <a:t>A dropout rate of 0.2 indicates that 20% of neurons are randomly dropped out during training</a:t>
            </a:r>
            <a:endParaRPr lang="en-US"/>
          </a:p>
          <a:p>
            <a:pPr lvl="1"/>
            <a:r>
              <a:rPr lang="en-US"/>
              <a:t>A learning rate of 0.01 suggests that the model requires a cautious approach to optimization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Hyperparameter Tuning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Result:</a:t>
            </a:r>
            <a:endParaRPr lang="en-US"/>
          </a:p>
          <a:p>
            <a:pPr lvl="1"/>
            <a:r>
              <a:rPr lang="en-US"/>
              <a:t>Best fit params: {'batch_size': 16, 'epochs': 50}</a:t>
            </a:r>
            <a:endParaRPr lang="en-US"/>
          </a:p>
          <a:p>
            <a:r>
              <a:rPr lang="en-US"/>
              <a:t>Analysis:</a:t>
            </a:r>
            <a:endParaRPr lang="en-US"/>
          </a:p>
          <a:p>
            <a:pPr lvl="1"/>
            <a:r>
              <a:rPr lang="en-US"/>
              <a:t>For given dataset, a smaller batch size could get better results.</a:t>
            </a:r>
            <a:endParaRPr lang="en-US"/>
          </a:p>
          <a:p>
            <a:pPr lvl="1"/>
            <a:r>
              <a:rPr lang="en-US"/>
              <a:t>More epochs can improve model accuracy but increase training time and risk overfitting.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Optimized Model Prediction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Result:</a:t>
            </a:r>
            <a:endParaRPr lang="en-US"/>
          </a:p>
          <a:p>
            <a:pPr lvl="1"/>
            <a:r>
              <a:rPr lang="en-US"/>
              <a:t>Predicted closing price for the next day: $220.86</a:t>
            </a:r>
            <a:endParaRPr lang="en-US"/>
          </a:p>
          <a:p>
            <a:pPr lvl="1"/>
            <a:r>
              <a:rPr lang="en-US"/>
              <a:t>Mean Absolute Error: $2.45</a:t>
            </a:r>
            <a:endParaRPr lang="en-US"/>
          </a:p>
          <a:p>
            <a:r>
              <a:rPr lang="en-US"/>
              <a:t>Analysis:</a:t>
            </a:r>
            <a:endParaRPr lang="en-US"/>
          </a:p>
          <a:p>
            <a:pPr lvl="1"/>
            <a:r>
              <a:rPr lang="en-US"/>
              <a:t>Hyperparameter tuning effectively reduced the Mean Absolute Error (MAE) from 5.14 to 2.45, indicating a substantial improvement in the model's performance.</a:t>
            </a:r>
            <a:endParaRPr lang="en-US"/>
          </a:p>
          <a:p>
            <a:pPr lvl="1"/>
            <a:r>
              <a:rPr lang="en-US"/>
              <a:t>The tuning process likely identified optimal combinations of LSTM units, dropout rate, learning rate, batch size, and number of epochs that contributed to the improved accuracy.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successfully demonstrated the application of Long Short-Term Memory (LSTM) networks for predicting future Apple stock prices. </a:t>
            </a:r>
            <a:endParaRPr lang="en-US"/>
          </a:p>
          <a:p>
            <a:r>
              <a:rPr lang="en-US"/>
              <a:t>However, the stock market is inherently volatile, and predicting future prices with high accuracy remains a challenging task, while LSTM networks are powerful, they can be computationally expensive and may require significant training time.</a:t>
            </a:r>
            <a:endParaRPr lang="en-US"/>
          </a:p>
          <a:p>
            <a:r>
              <a:rPr lang="en-US"/>
              <a:t>Further, we can explore combining LSTM networks with other deep learning techniques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aims to develop a machine learning model using Long Short-Term Memory (LSTM) networks to predict future Apple stock prices. </a:t>
            </a:r>
            <a:endParaRPr lang="en-US"/>
          </a:p>
          <a:p>
            <a:r>
              <a:rPr lang="en-US"/>
              <a:t>The model will be trained on historical Apple stock price data, after data preprocessing and feature engineering, the LSTM model will be trained and evaluated using appropriate metrics. </a:t>
            </a:r>
            <a:endParaRPr lang="en-US"/>
          </a:p>
          <a:p>
            <a:r>
              <a:rPr lang="en-US"/>
              <a:t>The goal is to create a model that can accurately predict future stock prices based on past trends and patterns.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/>
              <a:t>Thanks!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825625"/>
            <a:ext cx="10515600" cy="4351338"/>
          </a:xfrm>
        </p:spPr>
        <p:txBody>
          <a:bodyPr/>
          <a:p>
            <a:r>
              <a:rPr lang="en-US"/>
              <a:t>Data Source: </a:t>
            </a:r>
            <a:r>
              <a:rPr lang="en-US">
                <a:hlinkClick r:id="rId1" tooltip="" action="ppaction://hlinkfile"/>
              </a:rPr>
              <a:t>Apple Stocks Data - Latest 21 September, 2024</a:t>
            </a:r>
            <a:r>
              <a:rPr lang="en-US"/>
              <a:t> dataset from the Kaggle.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2905125"/>
            <a:ext cx="9903460" cy="3481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5844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Data Cleaning: Identifying Missing Values, Outliers, and Incorrect Data Types in a DataFrame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e.g. We'll use the Interquartile Range (IQR) method to identify outliers in each column of our dataset. This method is robust to outliers and is commonly used for outlier detection.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4098290"/>
            <a:ext cx="5317490" cy="2289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Result:</a:t>
            </a:r>
            <a:endParaRPr lang="en-US"/>
          </a:p>
          <a:p>
            <a:pPr lvl="1"/>
            <a:r>
              <a:rPr lang="en-US"/>
              <a:t>Numerical Outliers DataFrame: {'Open': 2, 'High': 2, 'Low': 0, 'Close': 0, 'Adj Close': 0, 'Volume': 47}</a:t>
            </a:r>
            <a:endParaRPr lang="en-US"/>
          </a:p>
          <a:p>
            <a:pPr lvl="1"/>
            <a:r>
              <a:rPr lang="en-US"/>
              <a:t>Percentage Outliers DataFrame: {'Open': '0.20%', 'High': '0.20%', 'Low': '0.00%', 'Close': '0.00%', 'Adj Close': '0.00%', 'Volume': '4.61%'}</a:t>
            </a:r>
            <a:endParaRPr lang="en-US"/>
          </a:p>
          <a:p>
            <a:pPr lvl="0"/>
            <a:r>
              <a:rPr lang="en-US"/>
              <a:t>Analysis:</a:t>
            </a:r>
            <a:endParaRPr lang="en-US"/>
          </a:p>
          <a:p>
            <a:pPr lvl="1"/>
            <a:r>
              <a:rPr lang="en-US"/>
              <a:t>Retain the above outliers, these outliers are valid exterme values that are not erros, removing them might distort the dataset's distribution and lead to inaccurate conclusion.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ym typeface="+mn-ea"/>
              </a:rPr>
              <a:t>Feature Engineering: OHLC prices and Volume are fundamental data points in stock market analysis.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By applying feature engineering techniques, we can derive valuable new features that can enhance predictive models and provide deeper insights into stock price behavior.</a:t>
            </a:r>
            <a:endParaRPr lang="en-US">
              <a:sym typeface="+mn-ea"/>
            </a:endParaRPr>
          </a:p>
          <a:p>
            <a:r>
              <a:rPr lang="en-US"/>
              <a:t>New Features:</a:t>
            </a:r>
            <a:endParaRPr lang="en-US"/>
          </a:p>
          <a:p>
            <a:pPr lvl="1"/>
            <a:r>
              <a:rPr lang="en-US"/>
              <a:t>Moving Averages: Simple Moving Average (SMA), Exponential Moving Average (EMA).</a:t>
            </a:r>
            <a:endParaRPr lang="en-US"/>
          </a:p>
          <a:p>
            <a:pPr lvl="1"/>
            <a:r>
              <a:rPr lang="en-US"/>
              <a:t>Relative Strength Index (RSI): Measures the speed and change of price movements.  </a:t>
            </a:r>
            <a:endParaRPr lang="en-US"/>
          </a:p>
          <a:p>
            <a:pPr lvl="1"/>
            <a:r>
              <a:rPr lang="en-US"/>
              <a:t>Moving Average Convergence Divergence (MACD): Compares two moving averages to identify trend changes.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Engineering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239645"/>
            <a:ext cx="9194800" cy="3683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81990" y="1889760"/>
            <a:ext cx="3296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e.g. Calculate bollinger brands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Features Visualization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289050"/>
            <a:ext cx="8246110" cy="5332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LSTM Model 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2205" y="1825625"/>
            <a:ext cx="700532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5083</Words>
  <Application>WPS Presentation</Application>
  <PresentationFormat>宽屏</PresentationFormat>
  <Paragraphs>124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Arial Unicode MS</vt:lpstr>
      <vt:lpstr>SimSun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Zac</dc:creator>
  <cp:lastModifiedBy>Zac</cp:lastModifiedBy>
  <cp:revision>9</cp:revision>
  <dcterms:created xsi:type="dcterms:W3CDTF">2024-10-14T08:18:57Z</dcterms:created>
  <dcterms:modified xsi:type="dcterms:W3CDTF">2024-10-14T08:18:57Z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1033-3.9.4.6407</vt:lpwstr>
  </property>
</Properties>
</file>