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74" r:id="rId7"/>
    <p:sldId id="273" r:id="rId8"/>
    <p:sldId id="271" r:id="rId9"/>
    <p:sldId id="272" r:id="rId10"/>
    <p:sldId id="258" r:id="rId11"/>
    <p:sldId id="270" r:id="rId12"/>
    <p:sldId id="259" r:id="rId13"/>
    <p:sldId id="269" r:id="rId14"/>
    <p:sldId id="260" r:id="rId15"/>
    <p:sldId id="264" r:id="rId16"/>
    <p:sldId id="265" r:id="rId17"/>
    <p:sldId id="266" r:id="rId18"/>
    <p:sldId id="267" r:id="rId19"/>
    <p:sldId id="268" r:id="rId20"/>
    <p:sldId id="261" r:id="rId21"/>
    <p:sldId id="26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48773D-1A8C-6EAD-F0E2-4B95B578F21B}" v="133" dt="2025-05-12T01:29:29.955"/>
    <p1510:client id="{1446C2F4-2EF4-D545-BAA5-23F32095DFBD}" v="61" dt="2025-05-12T02:09:27.443"/>
    <p1510:client id="{8D053B2B-AE3A-47DA-8BED-709E9F0605F5}" v="1309" dt="2025-05-12T03:59:07.504"/>
    <p1510:client id="{AFD49822-50F6-DC9E-C935-0A3B18FA9B25}" v="330" dt="2025-05-11T23:39:12.3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2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032A3-10A0-4B76-985E-30C78E10FF09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9E23D-63D3-4AB8-8DB3-FA727611AC3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99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032A3-10A0-4B76-985E-30C78E10FF09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9E23D-63D3-4AB8-8DB3-FA727611A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93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032A3-10A0-4B76-985E-30C78E10FF09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9E23D-63D3-4AB8-8DB3-FA727611A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54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032A3-10A0-4B76-985E-30C78E10FF09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9E23D-63D3-4AB8-8DB3-FA727611A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23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032A3-10A0-4B76-985E-30C78E10FF09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9E23D-63D3-4AB8-8DB3-FA727611AC3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245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032A3-10A0-4B76-985E-30C78E10FF09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9E23D-63D3-4AB8-8DB3-FA727611A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032A3-10A0-4B76-985E-30C78E10FF09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9E23D-63D3-4AB8-8DB3-FA727611A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92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032A3-10A0-4B76-985E-30C78E10FF09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9E23D-63D3-4AB8-8DB3-FA727611A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3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032A3-10A0-4B76-985E-30C78E10FF09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9E23D-63D3-4AB8-8DB3-FA727611A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8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03032A3-10A0-4B76-985E-30C78E10FF09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49E23D-63D3-4AB8-8DB3-FA727611A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4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032A3-10A0-4B76-985E-30C78E10FF09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9E23D-63D3-4AB8-8DB3-FA727611A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62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03032A3-10A0-4B76-985E-30C78E10FF09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D49E23D-63D3-4AB8-8DB3-FA727611AC3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905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0A3B1-AF71-AD5C-846C-A7E5C12127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Final Presentation:</a:t>
            </a:r>
            <a:br>
              <a:rPr lang="en-US"/>
            </a:br>
            <a:r>
              <a:rPr lang="en-US"/>
              <a:t>Team TBD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A79F1F-D900-FD24-336A-C807F4621E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Zach Madison, Solomon Preston, Alex Peters, Adonis Lattimore, Joshua Sykes</a:t>
            </a:r>
          </a:p>
        </p:txBody>
      </p:sp>
    </p:spTree>
    <p:extLst>
      <p:ext uri="{BB962C8B-B14F-4D97-AF65-F5344CB8AC3E}">
        <p14:creationId xmlns:p14="http://schemas.microsoft.com/office/powerpoint/2010/main" val="1035189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1E274-0ADB-BE6F-07B4-DA38ABE94F9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98217" y="247302"/>
            <a:ext cx="2492375" cy="1028700"/>
          </a:xfrm>
        </p:spPr>
        <p:txBody>
          <a:bodyPr/>
          <a:lstStyle/>
          <a:p>
            <a:r>
              <a:rPr lang="en-US"/>
              <a:t>Diagrams </a:t>
            </a:r>
          </a:p>
        </p:txBody>
      </p:sp>
      <p:pic>
        <p:nvPicPr>
          <p:cNvPr id="8" name="Content Placeholder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D689B88-20D5-ED20-55A7-CE1A82E7B83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555" y="86956"/>
            <a:ext cx="890587" cy="914400"/>
          </a:xfrm>
          <a:prstGeom prst="rect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38100" dist="254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0C83F7C-FAB5-F73D-E9BB-33404780D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368" y="1481506"/>
            <a:ext cx="2077295" cy="1179481"/>
          </a:xfrm>
          <a:prstGeom prst="rect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38100" dist="254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 descr="A group of black and white text boxes&#10;&#10;Description automatically generated">
            <a:extLst>
              <a:ext uri="{FF2B5EF4-FFF2-40B4-BE49-F238E27FC236}">
                <a16:creationId xmlns:a16="http://schemas.microsoft.com/office/drawing/2014/main" id="{E9AB7146-5437-4175-046B-C4BD9D90CC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704" y="3239148"/>
            <a:ext cx="6767703" cy="2990380"/>
          </a:xfrm>
          <a:prstGeom prst="rect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38100" dist="254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C6CC739-9739-1065-78B9-5307503719A9}"/>
              </a:ext>
            </a:extLst>
          </p:cNvPr>
          <p:cNvCxnSpPr>
            <a:cxnSpLocks/>
          </p:cNvCxnSpPr>
          <p:nvPr/>
        </p:nvCxnSpPr>
        <p:spPr>
          <a:xfrm>
            <a:off x="7655867" y="1183956"/>
            <a:ext cx="0" cy="184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791184A-498B-8CA1-1C18-EF37E5816BCC}"/>
              </a:ext>
            </a:extLst>
          </p:cNvPr>
          <p:cNvCxnSpPr>
            <a:cxnSpLocks/>
          </p:cNvCxnSpPr>
          <p:nvPr/>
        </p:nvCxnSpPr>
        <p:spPr>
          <a:xfrm>
            <a:off x="7640655" y="2874042"/>
            <a:ext cx="0" cy="184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174B962-4044-1F46-C253-6187EE8BE93B}"/>
              </a:ext>
            </a:extLst>
          </p:cNvPr>
          <p:cNvSpPr txBox="1"/>
          <p:nvPr/>
        </p:nvSpPr>
        <p:spPr>
          <a:xfrm>
            <a:off x="5715000" y="398234"/>
            <a:ext cx="1172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Iteration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1FD525-2FE8-3C7E-7E99-70D197188649}"/>
              </a:ext>
            </a:extLst>
          </p:cNvPr>
          <p:cNvSpPr txBox="1"/>
          <p:nvPr/>
        </p:nvSpPr>
        <p:spPr>
          <a:xfrm>
            <a:off x="4800601" y="1959622"/>
            <a:ext cx="1254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Iteration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204F7F-F982-7137-FC36-21AE6F688BE7}"/>
              </a:ext>
            </a:extLst>
          </p:cNvPr>
          <p:cNvSpPr txBox="1"/>
          <p:nvPr/>
        </p:nvSpPr>
        <p:spPr>
          <a:xfrm>
            <a:off x="2275115" y="4734857"/>
            <a:ext cx="1190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Iteration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B1AE5E-5F3A-B48C-0280-094FAF0A4783}"/>
              </a:ext>
            </a:extLst>
          </p:cNvPr>
          <p:cNvSpPr txBox="1"/>
          <p:nvPr/>
        </p:nvSpPr>
        <p:spPr>
          <a:xfrm>
            <a:off x="760963" y="1183956"/>
            <a:ext cx="2109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UML Class Diagrams</a:t>
            </a:r>
          </a:p>
        </p:txBody>
      </p:sp>
    </p:spTree>
    <p:extLst>
      <p:ext uri="{BB962C8B-B14F-4D97-AF65-F5344CB8AC3E}">
        <p14:creationId xmlns:p14="http://schemas.microsoft.com/office/powerpoint/2010/main" val="4198514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9231C-0FAF-BCC6-8B27-6D789D1B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3E2F-BB82-6B24-47FF-DF0DA1FE3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Created Five Stages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Each stage of increasing difficulty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Process: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Stages diagramed prior to creation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Stages then created in Unity using built in tile-map features</a:t>
            </a:r>
          </a:p>
          <a:p>
            <a:pPr marL="201168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10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E2AC9-EB81-F92D-EB71-569AF3CF4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Stage 1</a:t>
            </a:r>
          </a:p>
        </p:txBody>
      </p:sp>
      <p:pic>
        <p:nvPicPr>
          <p:cNvPr id="5" name="Content Placeholder 4" descr="A brown rectangular object with a white background&#10;&#10;Description automatically generated">
            <a:extLst>
              <a:ext uri="{FF2B5EF4-FFF2-40B4-BE49-F238E27FC236}">
                <a16:creationId xmlns:a16="http://schemas.microsoft.com/office/drawing/2014/main" id="{D437BC9E-D8C9-2874-42AC-81A971E787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591612"/>
            <a:ext cx="10058400" cy="1247422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CF2D0-D529-5C6D-8C7A-197C0A972BD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1765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Designed By Alex Peters </a:t>
            </a:r>
          </a:p>
        </p:txBody>
      </p:sp>
    </p:spTree>
    <p:extLst>
      <p:ext uri="{BB962C8B-B14F-4D97-AF65-F5344CB8AC3E}">
        <p14:creationId xmlns:p14="http://schemas.microsoft.com/office/powerpoint/2010/main" val="1157566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7F168-7C49-C5F8-5158-E8D9F0AE6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Stage 2</a:t>
            </a:r>
          </a:p>
        </p:txBody>
      </p:sp>
      <p:pic>
        <p:nvPicPr>
          <p:cNvPr id="7" name="Content Placeholder 6" descr="A pixelated image of a person&#10;&#10;Description automatically generated with medium confidence">
            <a:extLst>
              <a:ext uri="{FF2B5EF4-FFF2-40B4-BE49-F238E27FC236}">
                <a16:creationId xmlns:a16="http://schemas.microsoft.com/office/drawing/2014/main" id="{2FECBAE6-2D79-245A-08AB-337A9D1105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932" y="2164670"/>
            <a:ext cx="9447096" cy="4022725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139A0-AD23-9A36-0631-1A1D09EAC68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1765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Designed By Alex Peters </a:t>
            </a:r>
          </a:p>
        </p:txBody>
      </p:sp>
    </p:spTree>
    <p:extLst>
      <p:ext uri="{BB962C8B-B14F-4D97-AF65-F5344CB8AC3E}">
        <p14:creationId xmlns:p14="http://schemas.microsoft.com/office/powerpoint/2010/main" val="4108277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5B183-87CB-106C-A99D-B6EAA3BC9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Stage 3</a:t>
            </a:r>
          </a:p>
        </p:txBody>
      </p:sp>
      <p:pic>
        <p:nvPicPr>
          <p:cNvPr id="5" name="Content Placeholder 4" descr="A black and yellow rectangular objects&#10;&#10;Description automatically generated">
            <a:extLst>
              <a:ext uri="{FF2B5EF4-FFF2-40B4-BE49-F238E27FC236}">
                <a16:creationId xmlns:a16="http://schemas.microsoft.com/office/drawing/2014/main" id="{74B3730A-EB4C-423E-9C34-11DE68BA97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60563"/>
            <a:ext cx="4954180" cy="4022725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4808E-652C-B1C5-5B46-5FFEC7D40F9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1765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Designed By Addonis Lattimore</a:t>
            </a:r>
          </a:p>
        </p:txBody>
      </p:sp>
    </p:spTree>
    <p:extLst>
      <p:ext uri="{BB962C8B-B14F-4D97-AF65-F5344CB8AC3E}">
        <p14:creationId xmlns:p14="http://schemas.microsoft.com/office/powerpoint/2010/main" val="2447207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7456F-42AC-C5C8-9C90-E2F696747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Stage 4</a:t>
            </a:r>
          </a:p>
        </p:txBody>
      </p:sp>
      <p:pic>
        <p:nvPicPr>
          <p:cNvPr id="5" name="Content Placeholder 4" descr="A pixelated image of an object&#10;&#10;Description automatically generated">
            <a:extLst>
              <a:ext uri="{FF2B5EF4-FFF2-40B4-BE49-F238E27FC236}">
                <a16:creationId xmlns:a16="http://schemas.microsoft.com/office/drawing/2014/main" id="{70C3D217-4A66-F65F-89F2-796E9B9E3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607" y="2220970"/>
            <a:ext cx="7316786" cy="4022725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AEF53-E04F-9F26-0787-8068B0E0EBF1}"/>
              </a:ext>
            </a:extLst>
          </p:cNvPr>
          <p:cNvSpPr txBox="1">
            <a:spLocks/>
          </p:cNvSpPr>
          <p:nvPr/>
        </p:nvSpPr>
        <p:spPr>
          <a:xfrm>
            <a:off x="838200" y="1825626"/>
            <a:ext cx="10515600" cy="79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Designed By Zach Madison</a:t>
            </a:r>
          </a:p>
        </p:txBody>
      </p:sp>
    </p:spTree>
    <p:extLst>
      <p:ext uri="{BB962C8B-B14F-4D97-AF65-F5344CB8AC3E}">
        <p14:creationId xmlns:p14="http://schemas.microsoft.com/office/powerpoint/2010/main" val="2939182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E7CED-D9E4-CBBB-F7B8-984887F36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Stage 5</a:t>
            </a:r>
          </a:p>
        </p:txBody>
      </p:sp>
      <p:pic>
        <p:nvPicPr>
          <p:cNvPr id="5" name="Content Placeholder 4" descr="A black and brown rectangle with black lines&#10;&#10;Description automatically generated">
            <a:extLst>
              <a:ext uri="{FF2B5EF4-FFF2-40B4-BE49-F238E27FC236}">
                <a16:creationId xmlns:a16="http://schemas.microsoft.com/office/drawing/2014/main" id="{C9FE5082-EC0C-2291-7BBE-33D677DBB1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104777"/>
            <a:ext cx="10058400" cy="3505696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4A3F6-0531-004F-2975-062F84605291}"/>
              </a:ext>
            </a:extLst>
          </p:cNvPr>
          <p:cNvSpPr txBox="1">
            <a:spLocks/>
          </p:cNvSpPr>
          <p:nvPr/>
        </p:nvSpPr>
        <p:spPr>
          <a:xfrm>
            <a:off x="838200" y="1825626"/>
            <a:ext cx="10515600" cy="766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Designed By Alex Peters </a:t>
            </a:r>
          </a:p>
        </p:txBody>
      </p:sp>
    </p:spTree>
    <p:extLst>
      <p:ext uri="{BB962C8B-B14F-4D97-AF65-F5344CB8AC3E}">
        <p14:creationId xmlns:p14="http://schemas.microsoft.com/office/powerpoint/2010/main" val="3880701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B3F9E-9DA9-0B72-771D-ABB5C4358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Security/Documentation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6F804-11DC-3CDA-9CE8-040D78869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383540" lvl="1">
              <a:buFont typeface="Courier New" panose="020F0502020204030204" pitchFamily="34" charset="0"/>
              <a:buChar char="o"/>
            </a:pPr>
            <a:r>
              <a:rPr lang="en-US">
                <a:ea typeface="Calibri" panose="020F0502020204030204"/>
                <a:cs typeface="Calibri" panose="020F0502020204030204"/>
              </a:rPr>
              <a:t>Every iteration of the game was tested and documented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>
                <a:ea typeface="Calibri" panose="020F0502020204030204"/>
                <a:cs typeface="Calibri" panose="020F0502020204030204"/>
              </a:rPr>
              <a:t>Movement, stage collision, dashing, wall jumping, and spike collision were tested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 marL="383540" lvl="1">
              <a:buFont typeface="Courier New" panose="020F0502020204030204" pitchFamily="34" charset="0"/>
              <a:buChar char="o"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 marL="383540" lvl="1">
              <a:buFont typeface="Courier New" panose="020F0502020204030204" pitchFamily="34" charset="0"/>
              <a:buChar char="o"/>
            </a:pPr>
            <a:endParaRPr lang="en-US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49560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3A02A4-9661-6C4A-FECB-7DA31B8E8A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Code/Demonstration</a:t>
            </a:r>
          </a:p>
        </p:txBody>
      </p:sp>
    </p:spTree>
    <p:extLst>
      <p:ext uri="{BB962C8B-B14F-4D97-AF65-F5344CB8AC3E}">
        <p14:creationId xmlns:p14="http://schemas.microsoft.com/office/powerpoint/2010/main" val="2574267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2C5651E-24DA-4FE0-B027-6DE6B94D4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2E0F4-1167-3EFE-A333-44926A8B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406" y="634946"/>
            <a:ext cx="4821283" cy="1450757"/>
          </a:xfrm>
        </p:spPr>
        <p:txBody>
          <a:bodyPr>
            <a:normAutofit/>
          </a:bodyPr>
          <a:lstStyle/>
          <a:p>
            <a:r>
              <a:rPr lang="en-US">
                <a:ea typeface="Calibri Light"/>
                <a:cs typeface="Calibri Light"/>
              </a:rPr>
              <a:t>Slime Iterations</a:t>
            </a:r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6BBFEA-E4B9-45C6-9475-C92745E8E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1733"/>
            <a:ext cx="3057906" cy="34082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2D095B-EB8D-46B0-9DCE-4BF77151B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061" y="321733"/>
            <a:ext cx="2583939" cy="1955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212716B-B6B2-4848-B7EB-12A894078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40096" y="2085703"/>
            <a:ext cx="41148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027B12D-0C5A-4F08-B410-64FB0D128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879167"/>
            <a:ext cx="3057906" cy="2104612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green cartoon face with eyes closed&#10;&#10;AI-generated content may be incorrect.">
            <a:extLst>
              <a:ext uri="{FF2B5EF4-FFF2-40B4-BE49-F238E27FC236}">
                <a16:creationId xmlns:a16="http://schemas.microsoft.com/office/drawing/2014/main" id="{F1EECA5E-70BC-60CD-C6C4-B221B9A663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901" t="7625" r="-426" b="-3046"/>
          <a:stretch/>
        </p:blipFill>
        <p:spPr>
          <a:xfrm>
            <a:off x="605548" y="4078150"/>
            <a:ext cx="2490277" cy="170314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16B1FD7-A282-4E58-BB87-9903282BA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8588" y="2451014"/>
            <a:ext cx="2567411" cy="3532765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pixel art of a cartoon character&#10;&#10;AI-generated content may be incorrect.">
            <a:extLst>
              <a:ext uri="{FF2B5EF4-FFF2-40B4-BE49-F238E27FC236}">
                <a16:creationId xmlns:a16="http://schemas.microsoft.com/office/drawing/2014/main" id="{C245D6BE-5E73-E3BF-936A-6A20EEB444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042" t="15385" r="3286" b="7240"/>
          <a:stretch/>
        </p:blipFill>
        <p:spPr>
          <a:xfrm>
            <a:off x="500515" y="1007870"/>
            <a:ext cx="2721284" cy="2157018"/>
          </a:xfrm>
          <a:prstGeom prst="rect">
            <a:avLst/>
          </a:prstGeom>
        </p:spPr>
      </p:pic>
      <p:pic>
        <p:nvPicPr>
          <p:cNvPr id="25" name="Picture 24" descr="A green circle with black background&#10;&#10;AI-generated content may be incorrect.">
            <a:extLst>
              <a:ext uri="{FF2B5EF4-FFF2-40B4-BE49-F238E27FC236}">
                <a16:creationId xmlns:a16="http://schemas.microsoft.com/office/drawing/2014/main" id="{05E6BF82-BF58-670C-214B-5763C4E4C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6889" y="3594805"/>
            <a:ext cx="2074333" cy="1428751"/>
          </a:xfrm>
          <a:prstGeom prst="rect">
            <a:avLst/>
          </a:prstGeom>
        </p:spPr>
      </p:pic>
      <p:pic>
        <p:nvPicPr>
          <p:cNvPr id="10" name="Content Placeholder 9" descr="A pixelated green object with white dots&#10;&#10;AI-generated content may be incorrect.">
            <a:extLst>
              <a:ext uri="{FF2B5EF4-FFF2-40B4-BE49-F238E27FC236}">
                <a16:creationId xmlns:a16="http://schemas.microsoft.com/office/drawing/2014/main" id="{3E500E7E-06A6-F07F-900D-2D646A705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rcRect l="8106" t="-106" r="14352" b="-633"/>
          <a:stretch/>
        </p:blipFill>
        <p:spPr>
          <a:xfrm>
            <a:off x="3720716" y="3098315"/>
            <a:ext cx="2164055" cy="2063001"/>
          </a:xfrm>
        </p:spPr>
      </p:pic>
      <p:pic>
        <p:nvPicPr>
          <p:cNvPr id="12" name="Picture 11" descr="A brown pixelated surface&#10;&#10;AI-generated content may be incorrect.">
            <a:extLst>
              <a:ext uri="{FF2B5EF4-FFF2-40B4-BE49-F238E27FC236}">
                <a16:creationId xmlns:a16="http://schemas.microsoft.com/office/drawing/2014/main" id="{816EA689-0CF0-4A0D-A536-FC94B4582E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/>
                    </a14:imgEffect>
                    <a14:imgEffect>
                      <a14:brightnessContrast/>
                    </a14:imgEffect>
                  </a14:imgLayer>
                </a14:imgProps>
              </a:ext>
            </a:extLst>
          </a:blip>
          <a:srcRect t="-1824" r="658" b="17594"/>
          <a:stretch/>
        </p:blipFill>
        <p:spPr>
          <a:xfrm>
            <a:off x="8017209" y="4951592"/>
            <a:ext cx="2012326" cy="168480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C82A8A6-9443-41EA-9975-45F97050D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BA7CB2E-96A4-4B6D-9C9E-B94799505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26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05AE199-F05E-4D8F-A9EE-A6D74FCF0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BF1884-0671-4DDE-AFF3-221AEF7FE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3D6268-02A5-B87F-99FD-E23A708CE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1735"/>
            <a:ext cx="5977937" cy="166650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Calibri Light"/>
                <a:cs typeface="Calibri Light"/>
              </a:rPr>
              <a:t>Animations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9B8F7B6-45C3-87CE-9EBF-C21189D85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36304"/>
            <a:ext cx="5977938" cy="3652667"/>
          </a:xfrm>
        </p:spPr>
        <p:txBody>
          <a:bodyPr vert="horz" lIns="0" tIns="45720" rIns="0" bIns="45720" rtlCol="0" anchor="t">
            <a:normAutofit/>
          </a:bodyPr>
          <a:lstStyle/>
          <a:p>
            <a:pPr marL="383540" lvl="1">
              <a:buFont typeface="Arial" pitchFamily="34" charset="0"/>
              <a:buChar char="•"/>
            </a:pPr>
            <a:r>
              <a:rPr lang="en-US" sz="2800">
                <a:solidFill>
                  <a:srgbClr val="FFFFFF"/>
                </a:solidFill>
                <a:ea typeface="Calibri"/>
                <a:cs typeface="Calibri"/>
              </a:rPr>
              <a:t>Walk</a:t>
            </a:r>
          </a:p>
          <a:p>
            <a:pPr marL="383540" lvl="1">
              <a:buFont typeface="Arial" pitchFamily="34" charset="0"/>
              <a:buChar char="•"/>
            </a:pPr>
            <a:endParaRPr lang="en-US" sz="2800">
              <a:solidFill>
                <a:srgbClr val="FFFFFF"/>
              </a:solidFill>
              <a:ea typeface="Calibri"/>
              <a:cs typeface="Calibri"/>
            </a:endParaRPr>
          </a:p>
          <a:p>
            <a:pPr marL="383540" lvl="1">
              <a:buFont typeface="Arial" pitchFamily="34" charset="0"/>
              <a:buChar char="•"/>
            </a:pPr>
            <a:r>
              <a:rPr lang="en-US" sz="2800">
                <a:solidFill>
                  <a:srgbClr val="FFFFFF"/>
                </a:solidFill>
                <a:ea typeface="Calibri"/>
                <a:cs typeface="Calibri"/>
              </a:rPr>
              <a:t>Dash</a:t>
            </a:r>
          </a:p>
          <a:p>
            <a:pPr marL="383540" lvl="1">
              <a:buFont typeface="Arial" pitchFamily="34" charset="0"/>
              <a:buChar char="•"/>
            </a:pPr>
            <a:endParaRPr lang="en-US" sz="2800">
              <a:solidFill>
                <a:srgbClr val="FFFFFF"/>
              </a:solidFill>
              <a:ea typeface="Calibri"/>
              <a:cs typeface="Calibri"/>
            </a:endParaRPr>
          </a:p>
          <a:p>
            <a:pPr marL="383540" lvl="1">
              <a:buFont typeface="Arial" pitchFamily="34" charset="0"/>
              <a:buChar char="•"/>
            </a:pPr>
            <a:r>
              <a:rPr lang="en-US" sz="2800">
                <a:solidFill>
                  <a:srgbClr val="FFFFFF"/>
                </a:solidFill>
                <a:ea typeface="Calibri"/>
                <a:cs typeface="Calibri"/>
              </a:rPr>
              <a:t>Jump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7E2B88-7436-4EE0-81B8-73DAC6E99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 descr="A green object with a black background&#10;&#10;AI-generated content may be incorrect.">
            <a:extLst>
              <a:ext uri="{FF2B5EF4-FFF2-40B4-BE49-F238E27FC236}">
                <a16:creationId xmlns:a16="http://schemas.microsoft.com/office/drawing/2014/main" id="{7B518687-EB70-6F66-A1C1-B7F624D88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015" y="484631"/>
            <a:ext cx="1748422" cy="174842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EBD78DE-2354-45E0-AAA8-CBBC18162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2361916"/>
            <a:ext cx="464256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een object with a black background&#10;&#10;AI-generated content may be incorrect.">
            <a:extLst>
              <a:ext uri="{FF2B5EF4-FFF2-40B4-BE49-F238E27FC236}">
                <a16:creationId xmlns:a16="http://schemas.microsoft.com/office/drawing/2014/main" id="{943A59EE-1B09-723D-C093-4CBA4BBB1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5015" y="2554787"/>
            <a:ext cx="1748422" cy="174842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3635534-A48C-4194-B454-E2ED2AFAE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4432072"/>
            <a:ext cx="464256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pixelated green object on a black background&#10;&#10;AI-generated content may be incorrect.">
            <a:extLst>
              <a:ext uri="{FF2B5EF4-FFF2-40B4-BE49-F238E27FC236}">
                <a16:creationId xmlns:a16="http://schemas.microsoft.com/office/drawing/2014/main" id="{06466063-F245-A31A-AAF5-C05B15D07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5014" y="4624943"/>
            <a:ext cx="1748424" cy="174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071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77E33-49A7-EC2D-F07C-255CD2069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Terrain Textures</a:t>
            </a:r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48A06E5-C82F-5BC8-A8EF-ECB617DCA0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087932"/>
              </p:ext>
            </p:extLst>
          </p:nvPr>
        </p:nvGraphicFramePr>
        <p:xfrm>
          <a:off x="588210" y="2045368"/>
          <a:ext cx="3959028" cy="370002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79514">
                  <a:extLst>
                    <a:ext uri="{9D8B030D-6E8A-4147-A177-3AD203B41FA5}">
                      <a16:colId xmlns:a16="http://schemas.microsoft.com/office/drawing/2014/main" val="1955528790"/>
                    </a:ext>
                  </a:extLst>
                </a:gridCol>
                <a:gridCol w="1979514">
                  <a:extLst>
                    <a:ext uri="{9D8B030D-6E8A-4147-A177-3AD203B41FA5}">
                      <a16:colId xmlns:a16="http://schemas.microsoft.com/office/drawing/2014/main" val="3284565818"/>
                    </a:ext>
                  </a:extLst>
                </a:gridCol>
              </a:tblGrid>
              <a:tr h="18500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791249"/>
                  </a:ext>
                </a:extLst>
              </a:tr>
              <a:tr h="18500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336073"/>
                  </a:ext>
                </a:extLst>
              </a:tr>
            </a:tbl>
          </a:graphicData>
        </a:graphic>
      </p:graphicFrame>
      <p:pic>
        <p:nvPicPr>
          <p:cNvPr id="10" name="Picture 9" descr="A pixelated pyramid shaped object&#10;&#10;AI-generated content may be incorrect.">
            <a:extLst>
              <a:ext uri="{FF2B5EF4-FFF2-40B4-BE49-F238E27FC236}">
                <a16:creationId xmlns:a16="http://schemas.microsoft.com/office/drawing/2014/main" id="{EE4A4E0E-70E3-3D02-EF8D-19E2BFE8B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8" y="2268704"/>
            <a:ext cx="1419225" cy="1438275"/>
          </a:xfrm>
          <a:prstGeom prst="rect">
            <a:avLst/>
          </a:prstGeom>
        </p:spPr>
      </p:pic>
      <p:pic>
        <p:nvPicPr>
          <p:cNvPr id="11" name="Picture 10" descr="A pyramid made of squares&#10;&#10;AI-generated content may be incorrect.">
            <a:extLst>
              <a:ext uri="{FF2B5EF4-FFF2-40B4-BE49-F238E27FC236}">
                <a16:creationId xmlns:a16="http://schemas.microsoft.com/office/drawing/2014/main" id="{7EACE29E-545D-B862-EEB3-71F389724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888" y="2273467"/>
            <a:ext cx="1428750" cy="1428750"/>
          </a:xfrm>
          <a:prstGeom prst="rect">
            <a:avLst/>
          </a:prstGeom>
        </p:spPr>
      </p:pic>
      <p:pic>
        <p:nvPicPr>
          <p:cNvPr id="12" name="Picture 11" descr="A brown pixelated surface&#10;&#10;AI-generated content may be incorrect.">
            <a:extLst>
              <a:ext uri="{FF2B5EF4-FFF2-40B4-BE49-F238E27FC236}">
                <a16:creationId xmlns:a16="http://schemas.microsoft.com/office/drawing/2014/main" id="{AA22F343-2321-4195-BB6B-CDD3D58CA7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4888" y="4104941"/>
            <a:ext cx="1428750" cy="1428750"/>
          </a:xfrm>
          <a:prstGeom prst="rect">
            <a:avLst/>
          </a:prstGeom>
        </p:spPr>
      </p:pic>
      <p:pic>
        <p:nvPicPr>
          <p:cNvPr id="13" name="Picture 12" descr="A pixelated image of a grass patch&#10;&#10;AI-generated content may be incorrect.">
            <a:extLst>
              <a:ext uri="{FF2B5EF4-FFF2-40B4-BE49-F238E27FC236}">
                <a16:creationId xmlns:a16="http://schemas.microsoft.com/office/drawing/2014/main" id="{5D4EBD01-B7DD-09E3-A9FB-75141FD119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625" y="4104941"/>
            <a:ext cx="1428750" cy="1428750"/>
          </a:xfrm>
          <a:prstGeom prst="rect">
            <a:avLst/>
          </a:prstGeom>
        </p:spPr>
      </p:pic>
      <p:pic>
        <p:nvPicPr>
          <p:cNvPr id="17" name="Picture 16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D47F4923-2B0F-0592-1FF8-FF3626FE1ED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7722" r="386" b="247"/>
          <a:stretch/>
        </p:blipFill>
        <p:spPr>
          <a:xfrm>
            <a:off x="5269275" y="2633746"/>
            <a:ext cx="2510339" cy="3106803"/>
          </a:xfrm>
          <a:prstGeom prst="rect">
            <a:avLst/>
          </a:prstGeom>
        </p:spPr>
      </p:pic>
      <p:pic>
        <p:nvPicPr>
          <p:cNvPr id="18" name="Picture 17" descr="A pixel art of a waterfall&#10;&#10;AI-generated content may be incorrect.">
            <a:extLst>
              <a:ext uri="{FF2B5EF4-FFF2-40B4-BE49-F238E27FC236}">
                <a16:creationId xmlns:a16="http://schemas.microsoft.com/office/drawing/2014/main" id="{63967C0F-91D5-8AD8-1B33-C9BF7CA808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8776" y="2296026"/>
            <a:ext cx="3831167" cy="377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027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5AB01-E32B-D898-7362-A5676ACC8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SDLC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AB099-C86B-B997-2C77-D3AC26BC2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Used incremental SDLC</a:t>
            </a:r>
          </a:p>
          <a:p>
            <a:r>
              <a:rPr lang="en-US"/>
              <a:t>Weekly Cycles</a:t>
            </a:r>
          </a:p>
          <a:p>
            <a:pPr lvl="1"/>
            <a:r>
              <a:rPr lang="en-US"/>
              <a:t>Documentation/Planning</a:t>
            </a:r>
          </a:p>
          <a:p>
            <a:pPr lvl="1"/>
            <a:r>
              <a:rPr lang="en-US"/>
              <a:t>Diagramming</a:t>
            </a:r>
          </a:p>
          <a:p>
            <a:pPr lvl="1"/>
            <a:r>
              <a:rPr lang="en-US"/>
              <a:t>Implementation</a:t>
            </a:r>
          </a:p>
          <a:p>
            <a:pPr lvl="1"/>
            <a:r>
              <a:rPr lang="en-US"/>
              <a:t>Security/Testing + Organization</a:t>
            </a:r>
          </a:p>
        </p:txBody>
      </p:sp>
    </p:spTree>
    <p:extLst>
      <p:ext uri="{BB962C8B-B14F-4D97-AF65-F5344CB8AC3E}">
        <p14:creationId xmlns:p14="http://schemas.microsoft.com/office/powerpoint/2010/main" val="1481718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185CE4-3226-AC45-E22C-F8122680F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319" y="767695"/>
            <a:ext cx="6065361" cy="53226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4917DF-471B-5539-6761-B35EF6A5A55A}"/>
              </a:ext>
            </a:extLst>
          </p:cNvPr>
          <p:cNvSpPr txBox="1"/>
          <p:nvPr/>
        </p:nvSpPr>
        <p:spPr>
          <a:xfrm>
            <a:off x="4567705" y="-34016"/>
            <a:ext cx="3053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+mj-lt"/>
              </a:rPr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1669525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FBD9D-077D-8832-D5E3-2BD0B2692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D0008-FE9C-B024-1D60-5077A412F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Goal:</a:t>
            </a:r>
          </a:p>
          <a:p>
            <a:pPr lvl="1"/>
            <a:r>
              <a:rPr lang="en-US" dirty="0"/>
              <a:t>Create a simple 2D platformer</a:t>
            </a:r>
          </a:p>
          <a:p>
            <a:r>
              <a:rPr lang="en-US" dirty="0"/>
              <a:t>Other Goals:</a:t>
            </a:r>
          </a:p>
          <a:p>
            <a:pPr lvl="1"/>
            <a:r>
              <a:rPr lang="en-US" dirty="0"/>
              <a:t>Movement:</a:t>
            </a:r>
          </a:p>
          <a:p>
            <a:pPr lvl="2"/>
            <a:r>
              <a:rPr lang="en-US" dirty="0"/>
              <a:t>Simple left, right, and jump</a:t>
            </a:r>
          </a:p>
          <a:p>
            <a:pPr lvl="2"/>
            <a:r>
              <a:rPr lang="en-US" dirty="0"/>
              <a:t>Simple dash for quick burst movement</a:t>
            </a:r>
          </a:p>
          <a:p>
            <a:pPr lvl="1"/>
            <a:r>
              <a:rPr lang="en-US" dirty="0"/>
              <a:t>Animated player character:</a:t>
            </a:r>
          </a:p>
          <a:p>
            <a:pPr lvl="2"/>
            <a:r>
              <a:rPr lang="en-US" dirty="0"/>
              <a:t>Create an animated slime character for the player to control</a:t>
            </a:r>
          </a:p>
          <a:p>
            <a:pPr lvl="1"/>
            <a:r>
              <a:rPr lang="en-US" dirty="0"/>
              <a:t>Stages:</a:t>
            </a:r>
          </a:p>
          <a:p>
            <a:pPr lvl="2"/>
            <a:r>
              <a:rPr lang="en-US" dirty="0"/>
              <a:t>Create five stages for the user to play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346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40B3D-CC58-92F5-4885-98DDA685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C3456-42A0-6AD3-D907-885BAD66F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Learning Unity</a:t>
            </a:r>
          </a:p>
          <a:p>
            <a:pPr lvl="1"/>
            <a:r>
              <a:rPr lang="en-US"/>
              <a:t>New environment for all group members</a:t>
            </a:r>
          </a:p>
          <a:p>
            <a:r>
              <a:rPr lang="en-US"/>
              <a:t>Schedule Conflicts</a:t>
            </a:r>
          </a:p>
          <a:p>
            <a:pPr lvl="1"/>
            <a:r>
              <a:rPr lang="en-US"/>
              <a:t>Incremental SDLC exacerbated schedule conflicts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40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process&#10;&#10;Description automatically generated">
            <a:extLst>
              <a:ext uri="{FF2B5EF4-FFF2-40B4-BE49-F238E27FC236}">
                <a16:creationId xmlns:a16="http://schemas.microsoft.com/office/drawing/2014/main" id="{20B0DD10-36B0-610D-7748-5A94D1E24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42" y="1833629"/>
            <a:ext cx="7034618" cy="4396636"/>
          </a:xfrm>
          <a:prstGeom prst="rect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38100" dist="254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51E274-0ADB-BE6F-07B4-DA38ABE94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2453640" cy="1069039"/>
          </a:xfrm>
        </p:spPr>
        <p:txBody>
          <a:bodyPr/>
          <a:lstStyle/>
          <a:p>
            <a:r>
              <a:rPr lang="en-US"/>
              <a:t>Diagrams </a:t>
            </a:r>
          </a:p>
        </p:txBody>
      </p:sp>
      <p:pic>
        <p:nvPicPr>
          <p:cNvPr id="5" name="Content Placeholder 4" descr="A table with text on it&#10;&#10;Description automatically generated">
            <a:extLst>
              <a:ext uri="{FF2B5EF4-FFF2-40B4-BE49-F238E27FC236}">
                <a16:creationId xmlns:a16="http://schemas.microsoft.com/office/drawing/2014/main" id="{777FDDE2-8C47-5EBB-E0A1-34C2FD0FF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084" y="2566987"/>
            <a:ext cx="2867025" cy="1724025"/>
          </a:xfrm>
          <a:prstGeom prst="rect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38100" dist="254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F3D626-A0E1-4C84-2A50-AA87AED2A794}"/>
              </a:ext>
            </a:extLst>
          </p:cNvPr>
          <p:cNvSpPr txBox="1"/>
          <p:nvPr/>
        </p:nvSpPr>
        <p:spPr>
          <a:xfrm>
            <a:off x="881233" y="1264564"/>
            <a:ext cx="2568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Use Case &amp; Control Table</a:t>
            </a:r>
          </a:p>
        </p:txBody>
      </p:sp>
    </p:spTree>
    <p:extLst>
      <p:ext uri="{BB962C8B-B14F-4D97-AF65-F5344CB8AC3E}">
        <p14:creationId xmlns:p14="http://schemas.microsoft.com/office/powerpoint/2010/main" val="26252467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9C6CB9A50A2E4B94758B72EB6A1B8B" ma:contentTypeVersion="4" ma:contentTypeDescription="Create a new document." ma:contentTypeScope="" ma:versionID="de47cf2b4659fbbc4ce5486d2fa41a69">
  <xsd:schema xmlns:xsd="http://www.w3.org/2001/XMLSchema" xmlns:xs="http://www.w3.org/2001/XMLSchema" xmlns:p="http://schemas.microsoft.com/office/2006/metadata/properties" xmlns:ns3="450c726e-eb4c-4711-8c63-1db40700a94a" targetNamespace="http://schemas.microsoft.com/office/2006/metadata/properties" ma:root="true" ma:fieldsID="62b2fff1f340bd6a316ed8383f5d5962" ns3:_="">
    <xsd:import namespace="450c726e-eb4c-4711-8c63-1db40700a94a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0c726e-eb4c-4711-8c63-1db40700a94a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6D0BE6-9C44-4C3D-AB74-8325289404AE}">
  <ds:schemaRefs>
    <ds:schemaRef ds:uri="http://purl.org/dc/terms/"/>
    <ds:schemaRef ds:uri="450c726e-eb4c-4711-8c63-1db40700a94a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C8241F0-ED36-4DC0-B435-6EA3BA15B4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3ED820-3E8B-4C0E-8FE4-D55605D659AF}">
  <ds:schemaRefs>
    <ds:schemaRef ds:uri="450c726e-eb4c-4711-8c63-1db40700a94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219</Words>
  <Application>Microsoft Office PowerPoint</Application>
  <PresentationFormat>Widescreen</PresentationFormat>
  <Paragraphs>64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Retrospect</vt:lpstr>
      <vt:lpstr>Final Presentation: Team TBD</vt:lpstr>
      <vt:lpstr>Slime Iterations</vt:lpstr>
      <vt:lpstr>Animations</vt:lpstr>
      <vt:lpstr>Terrain Textures</vt:lpstr>
      <vt:lpstr>SDLC</vt:lpstr>
      <vt:lpstr>PowerPoint Presentation</vt:lpstr>
      <vt:lpstr>Goals</vt:lpstr>
      <vt:lpstr>Challenges</vt:lpstr>
      <vt:lpstr>Diagrams </vt:lpstr>
      <vt:lpstr>Diagrams </vt:lpstr>
      <vt:lpstr>Stages</vt:lpstr>
      <vt:lpstr>Stage 1</vt:lpstr>
      <vt:lpstr>Stage 2</vt:lpstr>
      <vt:lpstr>Stage 3</vt:lpstr>
      <vt:lpstr>Stage 4</vt:lpstr>
      <vt:lpstr>Stage 5</vt:lpstr>
      <vt:lpstr>Security/Documentation</vt:lpstr>
      <vt:lpstr>Code/Demonstration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</dc:title>
  <dc:creator>Zach Madison</dc:creator>
  <cp:lastModifiedBy>Zach Madison</cp:lastModifiedBy>
  <cp:revision>1</cp:revision>
  <dcterms:created xsi:type="dcterms:W3CDTF">2025-05-09T15:14:32Z</dcterms:created>
  <dcterms:modified xsi:type="dcterms:W3CDTF">2025-05-12T04:00:53Z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0x010100E89C6CB9A50A2E4B94758B72EB6A1B8B</vt:lpwstr>
  </property>
</Properties>
</file>