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1" autoAdjust="0"/>
    <p:restoredTop sz="94660"/>
  </p:normalViewPr>
  <p:slideViewPr>
    <p:cSldViewPr snapToGrid="0">
      <p:cViewPr>
        <p:scale>
          <a:sx n="37" d="100"/>
          <a:sy n="3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720">
          <p15:clr>
            <a:srgbClr val="A4A3A4"/>
          </p15:clr>
        </p15:guide>
        <p15:guide id="3" pos="2692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extBox 1077">
            <a:extLst>
              <a:ext uri="{FF2B5EF4-FFF2-40B4-BE49-F238E27FC236}">
                <a16:creationId xmlns:a16="http://schemas.microsoft.com/office/drawing/2014/main" id="{D791CD37-8631-4F4A-98E1-4928F06DCCF0}"/>
              </a:ext>
            </a:extLst>
          </p:cNvPr>
          <p:cNvSpPr txBox="1"/>
          <p:nvPr/>
        </p:nvSpPr>
        <p:spPr>
          <a:xfrm>
            <a:off x="14974052" y="10715490"/>
            <a:ext cx="17982448" cy="15819120"/>
          </a:xfrm>
          <a:prstGeom prst="rect">
            <a:avLst/>
          </a:prstGeom>
          <a:ln w="1206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6000" dirty="0" err="1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000A2CD-5991-1142-96D4-875F9070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76" y="17856999"/>
            <a:ext cx="4157489" cy="739478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1847D4D-D142-7840-A823-6ED642187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589" y="17856999"/>
            <a:ext cx="4157490" cy="739478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38F5E8C-6C51-CC43-A3E1-46B8ECEE5562}"/>
              </a:ext>
            </a:extLst>
          </p:cNvPr>
          <p:cNvSpPr txBox="1"/>
          <p:nvPr/>
        </p:nvSpPr>
        <p:spPr>
          <a:xfrm>
            <a:off x="6329500" y="6543736"/>
            <a:ext cx="14018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Computer Science Preparation Application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3219874-3753-CE4B-8795-F3B3315A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6560" y="443329"/>
            <a:ext cx="8590305" cy="4760637"/>
          </a:xfrm>
          <a:prstGeom prst="rect">
            <a:avLst/>
          </a:prstGeom>
        </p:spPr>
      </p:pic>
      <p:sp>
        <p:nvSpPr>
          <p:cNvPr id="110" name="Frame 109">
            <a:extLst>
              <a:ext uri="{FF2B5EF4-FFF2-40B4-BE49-F238E27FC236}">
                <a16:creationId xmlns:a16="http://schemas.microsoft.com/office/drawing/2014/main" id="{51B95BFF-98C1-1944-879A-4FBC31F5A51F}"/>
              </a:ext>
            </a:extLst>
          </p:cNvPr>
          <p:cNvSpPr/>
          <p:nvPr/>
        </p:nvSpPr>
        <p:spPr>
          <a:xfrm>
            <a:off x="685641" y="2883553"/>
            <a:ext cx="3574931" cy="3367275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5EB7DC0-178D-8D4A-8769-9ADABDCC6699}"/>
              </a:ext>
            </a:extLst>
          </p:cNvPr>
          <p:cNvSpPr/>
          <p:nvPr/>
        </p:nvSpPr>
        <p:spPr>
          <a:xfrm>
            <a:off x="5220706" y="443329"/>
            <a:ext cx="1654662" cy="15880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C1F5F0-4A18-9244-B6F1-B15E82ACBF47}"/>
              </a:ext>
            </a:extLst>
          </p:cNvPr>
          <p:cNvCxnSpPr>
            <a:cxnSpLocks/>
          </p:cNvCxnSpPr>
          <p:nvPr/>
        </p:nvCxnSpPr>
        <p:spPr>
          <a:xfrm>
            <a:off x="6738413" y="1294521"/>
            <a:ext cx="9557133" cy="0"/>
          </a:xfrm>
          <a:prstGeom prst="line">
            <a:avLst/>
          </a:prstGeom>
          <a:ln w="190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4803935-5A26-B94C-8B57-8EB303BB85B2}"/>
              </a:ext>
            </a:extLst>
          </p:cNvPr>
          <p:cNvCxnSpPr>
            <a:cxnSpLocks/>
          </p:cNvCxnSpPr>
          <p:nvPr/>
        </p:nvCxnSpPr>
        <p:spPr>
          <a:xfrm>
            <a:off x="16317076" y="1237371"/>
            <a:ext cx="0" cy="1575762"/>
          </a:xfrm>
          <a:prstGeom prst="line">
            <a:avLst/>
          </a:prstGeom>
          <a:ln w="190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458DA190-242A-3941-B675-BDE8AE32A267}"/>
              </a:ext>
            </a:extLst>
          </p:cNvPr>
          <p:cNvCxnSpPr>
            <a:cxnSpLocks/>
          </p:cNvCxnSpPr>
          <p:nvPr/>
        </p:nvCxnSpPr>
        <p:spPr>
          <a:xfrm>
            <a:off x="0" y="8360057"/>
            <a:ext cx="438912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9F1895A-DBD5-4241-98DE-B3DF1460B16D}"/>
              </a:ext>
            </a:extLst>
          </p:cNvPr>
          <p:cNvSpPr txBox="1"/>
          <p:nvPr/>
        </p:nvSpPr>
        <p:spPr>
          <a:xfrm>
            <a:off x="1002250" y="8607239"/>
            <a:ext cx="74394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Background</a:t>
            </a:r>
          </a:p>
        </p:txBody>
      </p:sp>
      <p:sp>
        <p:nvSpPr>
          <p:cNvPr id="150" name="Frame 149">
            <a:extLst>
              <a:ext uri="{FF2B5EF4-FFF2-40B4-BE49-F238E27FC236}">
                <a16:creationId xmlns:a16="http://schemas.microsoft.com/office/drawing/2014/main" id="{0ADC59A3-91D0-5D41-BCC2-464643C059AC}"/>
              </a:ext>
            </a:extLst>
          </p:cNvPr>
          <p:cNvSpPr/>
          <p:nvPr/>
        </p:nvSpPr>
        <p:spPr>
          <a:xfrm>
            <a:off x="4113842" y="2882606"/>
            <a:ext cx="3574931" cy="3368221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53" name="Frame 152">
            <a:extLst>
              <a:ext uri="{FF2B5EF4-FFF2-40B4-BE49-F238E27FC236}">
                <a16:creationId xmlns:a16="http://schemas.microsoft.com/office/drawing/2014/main" id="{C76B444B-E605-5F4A-B30A-7505CD9A6322}"/>
              </a:ext>
            </a:extLst>
          </p:cNvPr>
          <p:cNvSpPr/>
          <p:nvPr/>
        </p:nvSpPr>
        <p:spPr>
          <a:xfrm>
            <a:off x="7542043" y="2883553"/>
            <a:ext cx="3574931" cy="3367275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54" name="Frame 153">
            <a:extLst>
              <a:ext uri="{FF2B5EF4-FFF2-40B4-BE49-F238E27FC236}">
                <a16:creationId xmlns:a16="http://schemas.microsoft.com/office/drawing/2014/main" id="{805F59E9-D878-2946-BD75-81616EDF0A43}"/>
              </a:ext>
            </a:extLst>
          </p:cNvPr>
          <p:cNvSpPr/>
          <p:nvPr/>
        </p:nvSpPr>
        <p:spPr>
          <a:xfrm>
            <a:off x="10970244" y="2882606"/>
            <a:ext cx="3574931" cy="3368221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155" name="Frame 154">
            <a:extLst>
              <a:ext uri="{FF2B5EF4-FFF2-40B4-BE49-F238E27FC236}">
                <a16:creationId xmlns:a16="http://schemas.microsoft.com/office/drawing/2014/main" id="{48A75DD0-9EA0-414F-8962-F56D73F1CD5B}"/>
              </a:ext>
            </a:extLst>
          </p:cNvPr>
          <p:cNvSpPr/>
          <p:nvPr/>
        </p:nvSpPr>
        <p:spPr>
          <a:xfrm>
            <a:off x="14508081" y="2883553"/>
            <a:ext cx="3574931" cy="3367275"/>
          </a:xfrm>
          <a:prstGeom prst="frame">
            <a:avLst>
              <a:gd name="adj1" fmla="val 5711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56" name="Frame 155">
            <a:extLst>
              <a:ext uri="{FF2B5EF4-FFF2-40B4-BE49-F238E27FC236}">
                <a16:creationId xmlns:a16="http://schemas.microsoft.com/office/drawing/2014/main" id="{4D69DED3-6EB7-B647-A27A-BBF0D6710DA1}"/>
              </a:ext>
            </a:extLst>
          </p:cNvPr>
          <p:cNvSpPr/>
          <p:nvPr/>
        </p:nvSpPr>
        <p:spPr>
          <a:xfrm>
            <a:off x="18083012" y="2883078"/>
            <a:ext cx="3574931" cy="3367275"/>
          </a:xfrm>
          <a:prstGeom prst="frame">
            <a:avLst>
              <a:gd name="adj1" fmla="val 571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0" b="1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605B394-2F44-5B4D-BED4-3B572061CBD2}"/>
              </a:ext>
            </a:extLst>
          </p:cNvPr>
          <p:cNvSpPr txBox="1"/>
          <p:nvPr/>
        </p:nvSpPr>
        <p:spPr>
          <a:xfrm>
            <a:off x="33379965" y="4891973"/>
            <a:ext cx="919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Advisor: Dr. Kenneth Berman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54A1E8E0-30B4-A441-8E80-0942A0A86AF4}"/>
              </a:ext>
            </a:extLst>
          </p:cNvPr>
          <p:cNvSpPr txBox="1"/>
          <p:nvPr/>
        </p:nvSpPr>
        <p:spPr>
          <a:xfrm>
            <a:off x="961806" y="10715486"/>
            <a:ext cx="12998034" cy="15819715"/>
          </a:xfrm>
          <a:prstGeom prst="rect">
            <a:avLst/>
          </a:prstGeom>
          <a:ln w="1206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0" tIns="457200" rIns="457200" bIns="457200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Info</a:t>
            </a:r>
          </a:p>
          <a:p>
            <a:r>
              <a:rPr lang="en-US" sz="4400" dirty="0"/>
              <a:t>Computer Science (CS) can be a daunting undertaking. It’s a challenging subject and that is exactly why it has one of the highest dropout rates among universities [1]. That’s why we created </a:t>
            </a:r>
            <a:r>
              <a:rPr lang="en-US" sz="4400" dirty="0" err="1"/>
              <a:t>CSPrep</a:t>
            </a:r>
            <a:r>
              <a:rPr lang="en-US" sz="4400" dirty="0"/>
              <a:t>. </a:t>
            </a:r>
          </a:p>
          <a:p>
            <a:endParaRPr lang="en-US" sz="4400" dirty="0"/>
          </a:p>
          <a:p>
            <a:r>
              <a:rPr lang="en-US" sz="4400" dirty="0" err="1"/>
              <a:t>CSPrep</a:t>
            </a:r>
            <a:r>
              <a:rPr lang="en-US" sz="4400" dirty="0"/>
              <a:t> is an iOS Application that aims to simplify complex, but foundational CS concepts. Our application illustrates and describes these concepts simply and intuitively to the student for an enjoyable and unintimidating experience.</a:t>
            </a:r>
          </a:p>
          <a:p>
            <a:endParaRPr lang="en-US" sz="4400" dirty="0"/>
          </a:p>
          <a:p>
            <a:r>
              <a:rPr lang="en-US" sz="4400" b="1" dirty="0">
                <a:solidFill>
                  <a:srgbClr val="C00000"/>
                </a:solidFill>
              </a:rPr>
              <a:t>Goals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Build an iOS Application that can be used in a teaching or learning context.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Implement animations for varying sorting and searching algorithms as well as common Data Structure visualizations.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Use simple and easy to understand language to describe processes, but also provide detailed documentations and mathematical formulae. 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A71EE82-C89D-5C44-9F6E-A1CB2DE70DD1}"/>
              </a:ext>
            </a:extLst>
          </p:cNvPr>
          <p:cNvSpPr txBox="1"/>
          <p:nvPr/>
        </p:nvSpPr>
        <p:spPr>
          <a:xfrm>
            <a:off x="800100" y="31832550"/>
            <a:ext cx="649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Citations: [1] http://</a:t>
            </a:r>
            <a:r>
              <a:rPr lang="en-US" sz="3600" dirty="0" err="1"/>
              <a:t>bit.ly</a:t>
            </a:r>
            <a:r>
              <a:rPr lang="en-US" sz="3600" dirty="0"/>
              <a:t>/2GeClJc</a:t>
            </a:r>
          </a:p>
        </p:txBody>
      </p:sp>
      <p:pic>
        <p:nvPicPr>
          <p:cNvPr id="1061" name="Picture 9" descr="https://lh6.googleusercontent.com/cCWxagYDrcNCoXE4Auv7KXOstHEB1weOfZ7Mccpe_BdmyZ5qRLXwKShFwOv3HzWR826JmDXJb6yFaLXyW0Q5dz0yWJ1vmmbcrbIsEVI3bkdRJ6Gd4viSCUfNZaBLbbhe0yVdUt4vreA">
            <a:extLst>
              <a:ext uri="{FF2B5EF4-FFF2-40B4-BE49-F238E27FC236}">
                <a16:creationId xmlns:a16="http://schemas.microsoft.com/office/drawing/2014/main" id="{82AA11C0-C1F1-514B-A7FD-F42D7320A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26" y="27887243"/>
            <a:ext cx="4785659" cy="30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1" descr="https://lh5.googleusercontent.com/NrV4iwC4XjT57N29sfBCwdwHwH7-wocT98EC84iMZwzG6kci9tdS5LOwVr73OsoqWAm3vNK68FhF7nCY6SbYU8HOHDd8Q8DniATLY2jBS5xunjZCa1D0sS5LBdzYN5Xu5t_MImVkSR4">
            <a:extLst>
              <a:ext uri="{FF2B5EF4-FFF2-40B4-BE49-F238E27FC236}">
                <a16:creationId xmlns:a16="http://schemas.microsoft.com/office/drawing/2014/main" id="{3A736CAF-364D-6340-896C-09E579B1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99" y="28139504"/>
            <a:ext cx="2812989" cy="28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13" descr="https://lh5.googleusercontent.com/gbu912FS-kRE68g2zmzfg4vYOtDDOZXKejz8Lt_wlncQtxDhE6FYPp-13Ncu9iM1ERvUXIIi3sl2mM7RjJHHGxAXrVT3IY8cdJ94pB1VAwOowJa6Kwadv4LC-r3_oigf0oIdf3BC1pw">
            <a:extLst>
              <a:ext uri="{FF2B5EF4-FFF2-40B4-BE49-F238E27FC236}">
                <a16:creationId xmlns:a16="http://schemas.microsoft.com/office/drawing/2014/main" id="{5BBB45BE-5897-D04B-9341-A7B876E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955" y="28277823"/>
            <a:ext cx="2601385" cy="253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BD87823A-938B-9249-8F45-00F130D92742}"/>
              </a:ext>
            </a:extLst>
          </p:cNvPr>
          <p:cNvSpPr txBox="1"/>
          <p:nvPr/>
        </p:nvSpPr>
        <p:spPr>
          <a:xfrm>
            <a:off x="14974052" y="8676693"/>
            <a:ext cx="42979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Design</a:t>
            </a:r>
          </a:p>
        </p:txBody>
      </p:sp>
      <p:pic>
        <p:nvPicPr>
          <p:cNvPr id="1072" name="Picture 15" descr="https://lh6.googleusercontent.com/jC8zjAsWFbE2G9tRMCm6iatYBKoajX1Y4i3IAEqOILRQLaTZHmEFUWsOaCcoaqWYMMY5JtDqvhW0--KjwflFeJpcVxdKgMmtM5vwEBwzDhIg83agRk-md0FVJyNBbr9D1HA5L1x5Mew">
            <a:extLst>
              <a:ext uri="{FF2B5EF4-FFF2-40B4-BE49-F238E27FC236}">
                <a16:creationId xmlns:a16="http://schemas.microsoft.com/office/drawing/2014/main" id="{5C342D85-2497-AE4A-B194-6FC3D252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235" y="11013951"/>
            <a:ext cx="16932081" cy="654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60141549-D7D4-C24C-B929-412B0C68A559}"/>
              </a:ext>
            </a:extLst>
          </p:cNvPr>
          <p:cNvCxnSpPr>
            <a:cxnSpLocks/>
          </p:cNvCxnSpPr>
          <p:nvPr/>
        </p:nvCxnSpPr>
        <p:spPr>
          <a:xfrm>
            <a:off x="20474565" y="20595406"/>
            <a:ext cx="1183378" cy="0"/>
          </a:xfrm>
          <a:prstGeom prst="straightConnector1">
            <a:avLst/>
          </a:prstGeom>
          <a:ln w="889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805C75C1-ECFF-144D-8781-C77697EE5F32}"/>
              </a:ext>
            </a:extLst>
          </p:cNvPr>
          <p:cNvSpPr txBox="1"/>
          <p:nvPr/>
        </p:nvSpPr>
        <p:spPr>
          <a:xfrm>
            <a:off x="33970712" y="8602433"/>
            <a:ext cx="45777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Results</a:t>
            </a:r>
          </a:p>
        </p:txBody>
      </p:sp>
      <p:pic>
        <p:nvPicPr>
          <p:cNvPr id="1080" name="Picture 1079">
            <a:extLst>
              <a:ext uri="{FF2B5EF4-FFF2-40B4-BE49-F238E27FC236}">
                <a16:creationId xmlns:a16="http://schemas.microsoft.com/office/drawing/2014/main" id="{52211A82-531F-234D-AF62-98EB10BED3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24361" y="28508613"/>
            <a:ext cx="5667205" cy="2366525"/>
          </a:xfrm>
          <a:prstGeom prst="rect">
            <a:avLst/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E6235AA-88CB-2644-8BF8-9DFC3B042EC1}"/>
              </a:ext>
            </a:extLst>
          </p:cNvPr>
          <p:cNvSpPr txBox="1"/>
          <p:nvPr/>
        </p:nvSpPr>
        <p:spPr>
          <a:xfrm>
            <a:off x="34089486" y="10715486"/>
            <a:ext cx="8917908" cy="8371523"/>
          </a:xfrm>
          <a:prstGeom prst="rect">
            <a:avLst/>
          </a:prstGeom>
          <a:noFill/>
          <a:ln w="120650">
            <a:solidFill>
              <a:schemeClr val="accent3">
                <a:lumMod val="75000"/>
              </a:schemeClr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A fully functioning iOS Application covering iOS device 8.0 and higher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Sorting algorithms covering Bubble, Insertion, Selection, Quick, Merge, and Heap Sort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Searching algorithms covering Linear, Binary, Depth-First, and Breadth-First Search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Data Structures Linked List, Stack, and Queue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D83F42F-F20C-7741-B608-D5AA1BE77CA0}"/>
              </a:ext>
            </a:extLst>
          </p:cNvPr>
          <p:cNvSpPr txBox="1"/>
          <p:nvPr/>
        </p:nvSpPr>
        <p:spPr>
          <a:xfrm>
            <a:off x="34089486" y="19338014"/>
            <a:ext cx="3064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Next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6039A29C-C0B8-B04B-8FAC-A3714CFBE66E}"/>
              </a:ext>
            </a:extLst>
          </p:cNvPr>
          <p:cNvSpPr txBox="1"/>
          <p:nvPr/>
        </p:nvSpPr>
        <p:spPr>
          <a:xfrm>
            <a:off x="34089486" y="21554393"/>
            <a:ext cx="9219823" cy="4937760"/>
          </a:xfrm>
          <a:prstGeom prst="rect">
            <a:avLst/>
          </a:prstGeom>
          <a:noFill/>
          <a:ln w="120650">
            <a:solidFill>
              <a:schemeClr val="accent3">
                <a:lumMod val="75000"/>
              </a:schemeClr>
            </a:solidFill>
          </a:ln>
        </p:spPr>
        <p:txBody>
          <a:bodyPr wrap="square" lIns="457200" tIns="457200" rIns="457200" bIns="45720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Publish to App Store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Open-source the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Promote as a Computer Science preparation tool for the AP and/or College level student.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7C6DF829-CDB9-0F44-9B43-BF74FF60E8BC}"/>
              </a:ext>
            </a:extLst>
          </p:cNvPr>
          <p:cNvSpPr txBox="1"/>
          <p:nvPr/>
        </p:nvSpPr>
        <p:spPr>
          <a:xfrm>
            <a:off x="26434473" y="17558538"/>
            <a:ext cx="6132087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Overview</a:t>
            </a:r>
          </a:p>
          <a:p>
            <a:r>
              <a:rPr lang="en-US" sz="3800" dirty="0"/>
              <a:t>Concepts are presented in a subject divided </a:t>
            </a:r>
            <a:r>
              <a:rPr lang="en-US" sz="3800" dirty="0" err="1"/>
              <a:t>UITableView</a:t>
            </a:r>
            <a:r>
              <a:rPr lang="en-US" sz="3800" dirty="0"/>
              <a:t>. </a:t>
            </a:r>
          </a:p>
          <a:p>
            <a:endParaRPr lang="en-US" sz="3800" dirty="0"/>
          </a:p>
          <a:p>
            <a:r>
              <a:rPr lang="en-US" sz="3800" dirty="0"/>
              <a:t>Students simply select an item to display the Concept View, which can play the process animation or iterate through the process step-by-step.</a:t>
            </a:r>
          </a:p>
          <a:p>
            <a:endParaRPr lang="en-US" sz="3800" dirty="0"/>
          </a:p>
          <a:p>
            <a:r>
              <a:rPr lang="en-US" sz="3800" dirty="0"/>
              <a:t>All Concepts have additional reading material in their respective settings pane.</a:t>
            </a:r>
          </a:p>
        </p:txBody>
      </p:sp>
      <p:pic>
        <p:nvPicPr>
          <p:cNvPr id="1086" name="Picture 19" descr="https://lh6.googleusercontent.com/RsnCSHxd5v3ldo3HkDfo2Uhhbr0tzzum0ikmW3xZuI7604i3Z1UNOP1k7Xgh_3MxcvWu5NoQJ9cyi3nRLSOoRGO7mSk9sna3E_gDdfEDupmfupdvoVWEYcFIPJ66Z4rA5lyAm3bP8uk">
            <a:extLst>
              <a:ext uri="{FF2B5EF4-FFF2-40B4-BE49-F238E27FC236}">
                <a16:creationId xmlns:a16="http://schemas.microsoft.com/office/drawing/2014/main" id="{8AF90661-0DF7-774A-8942-BC78CC92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0" y="28508613"/>
            <a:ext cx="2305148" cy="230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21" descr="https://lh5.googleusercontent.com/vGodFmBNBGqtmPwDXZAirWrja6ktppbnbt7AwXum-OYa2O0ASo20oYusPqIxLZjZvnrfx4jP40jV_NCbvJifQznC-fQFxP7zC1o2MljpNny9KxnuoRiKS49Ci6pVAJata5eWUN3UszQ">
            <a:extLst>
              <a:ext uri="{FF2B5EF4-FFF2-40B4-BE49-F238E27FC236}">
                <a16:creationId xmlns:a16="http://schemas.microsoft.com/office/drawing/2014/main" id="{6AF069CE-E6F5-BB4A-AEA0-8CE885CA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254" y="28114554"/>
            <a:ext cx="6008840" cy="31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1196F23-C649-5246-9038-43AFA0695E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3756" y="28890042"/>
            <a:ext cx="2580912" cy="2580912"/>
          </a:xfrm>
          <a:prstGeom prst="ellipse">
            <a:avLst/>
          </a:prstGeom>
        </p:spPr>
      </p:pic>
      <p:pic>
        <p:nvPicPr>
          <p:cNvPr id="1085" name="Picture 17" descr="https://lh4.googleusercontent.com/Z0bg7Wluil1XNk65V-bJ85AZ2Xcf5rkSb_t-JkxAJEpEO8-ZSuKtxpnb-AM0Yow6Yyl0orWCu77JeVuU7GShq6l0xs3nFUN8uXlbHkB8wZkalrOevYjmnptaAeRCsKIZIQqpaa8f1q8">
            <a:extLst>
              <a:ext uri="{FF2B5EF4-FFF2-40B4-BE49-F238E27FC236}">
                <a16:creationId xmlns:a16="http://schemas.microsoft.com/office/drawing/2014/main" id="{72A78ECE-0FE9-3146-8D5F-CFD79AC8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176" y="28139504"/>
            <a:ext cx="3020239" cy="30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C02FBCC0-5F6F-4342-9CEE-46341593457C}"/>
              </a:ext>
            </a:extLst>
          </p:cNvPr>
          <p:cNvSpPr txBox="1"/>
          <p:nvPr/>
        </p:nvSpPr>
        <p:spPr>
          <a:xfrm>
            <a:off x="1002250" y="27170873"/>
            <a:ext cx="2099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Tech</a:t>
            </a:r>
            <a:endParaRPr lang="en-US" sz="8800" b="1" dirty="0">
              <a:solidFill>
                <a:srgbClr val="C00000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4BE87D-EF0E-494E-BD25-819B045DDAB3}"/>
              </a:ext>
            </a:extLst>
          </p:cNvPr>
          <p:cNvSpPr txBox="1"/>
          <p:nvPr/>
        </p:nvSpPr>
        <p:spPr>
          <a:xfrm>
            <a:off x="28636856" y="27185173"/>
            <a:ext cx="2462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Team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4B235B2-230E-5D46-9C3D-2E28705A7415}"/>
              </a:ext>
            </a:extLst>
          </p:cNvPr>
          <p:cNvCxnSpPr/>
          <p:nvPr/>
        </p:nvCxnSpPr>
        <p:spPr>
          <a:xfrm>
            <a:off x="0" y="26975060"/>
            <a:ext cx="438912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AA12F01-F066-CF43-A834-5100F46CCEE1}"/>
              </a:ext>
            </a:extLst>
          </p:cNvPr>
          <p:cNvCxnSpPr/>
          <p:nvPr/>
        </p:nvCxnSpPr>
        <p:spPr>
          <a:xfrm>
            <a:off x="27606171" y="27206603"/>
            <a:ext cx="0" cy="497054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D74E1E18-21DF-5948-9731-16D1F7132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145610" y="29030558"/>
            <a:ext cx="2461817" cy="2461817"/>
          </a:xfrm>
          <a:prstGeom prst="ellipse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57CF89F2-D3F0-294D-B6E8-496E0646718C}"/>
              </a:ext>
            </a:extLst>
          </p:cNvPr>
          <p:cNvSpPr txBox="1"/>
          <p:nvPr/>
        </p:nvSpPr>
        <p:spPr>
          <a:xfrm>
            <a:off x="31974142" y="29490392"/>
            <a:ext cx="3676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Loc</a:t>
            </a:r>
            <a:r>
              <a:rPr lang="en-US" sz="4800" dirty="0"/>
              <a:t> Tran</a:t>
            </a:r>
          </a:p>
          <a:p>
            <a:r>
              <a:rPr lang="en-US" sz="3200" dirty="0"/>
              <a:t>tranl2@mail.uc.edu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4FD5BD-A9DC-7443-9CC7-ADFEFD27EC0B}"/>
              </a:ext>
            </a:extLst>
          </p:cNvPr>
          <p:cNvSpPr txBox="1"/>
          <p:nvPr/>
        </p:nvSpPr>
        <p:spPr>
          <a:xfrm>
            <a:off x="39102245" y="29490322"/>
            <a:ext cx="3852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Zach Carey</a:t>
            </a:r>
          </a:p>
          <a:p>
            <a:r>
              <a:rPr lang="en-US" sz="3200" dirty="0" err="1"/>
              <a:t>Careyzr@mail.uc.edu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1669414</Value>
      <Value>1669470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2013-01-21T12:05:00+00:00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TP104001550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F945EE-6400-432A-A9B1-179A0A2A37CE}">
  <ds:schemaRefs>
    <ds:schemaRef ds:uri="http://www.w3.org/XML/1998/namespace"/>
    <ds:schemaRef ds:uri="http://schemas.microsoft.com/office/infopath/2007/PartnerControls"/>
    <ds:schemaRef ds:uri="http://purl.org/dc/terms/"/>
    <ds:schemaRef ds:uri="4873beb7-5857-4685-be1f-d57550cc96c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E4019-AE58-4CAA-B67D-559F9FEEB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299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Medical Poster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Carey, Zachary (careyzr)</dc:creator>
  <cp:lastModifiedBy/>
  <cp:revision>1</cp:revision>
  <cp:lastPrinted>2018-03-21T05:02:59Z</cp:lastPrinted>
  <dcterms:created xsi:type="dcterms:W3CDTF">2018-03-19T22:46:04Z</dcterms:created>
  <dcterms:modified xsi:type="dcterms:W3CDTF">2018-03-21T05:21:47Z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