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7870-BBFE-486D-8D3F-8C80A92C04AC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306705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Rec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Recu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Recur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Recurs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Recursi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Recursio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Composing Recursively and the dangers of misused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What is the most-simple-input we can send to </a:t>
            </a:r>
            <a:r>
              <a:rPr lang="en-US" sz="2400" dirty="0" err="1" smtClean="0"/>
              <a:t>base</a:t>
            </a:r>
            <a:r>
              <a:rPr lang="en-US" sz="2400" baseline="30000" dirty="0" err="1" smtClean="0"/>
              <a:t>exp</a:t>
            </a:r>
            <a:r>
              <a:rPr lang="en-US" sz="2400" dirty="0" smtClean="0"/>
              <a:t> such that we know the answer without needing any extra steps?	base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Given complex input, say 5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what is one-step-easier? 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How can we define 5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by calling 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?  5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5 * 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Replace 5 with base and 3 with </a:t>
            </a:r>
            <a:r>
              <a:rPr lang="en-US" sz="2400" dirty="0" err="1" smtClean="0"/>
              <a:t>exp</a:t>
            </a:r>
            <a:r>
              <a:rPr lang="en-US" sz="2400" dirty="0" smtClean="0"/>
              <a:t> and we have recursion.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</p:txBody>
      </p:sp>
    </p:spTree>
    <p:extLst>
      <p:ext uri="{BB962C8B-B14F-4D97-AF65-F5344CB8AC3E}">
        <p14:creationId xmlns:p14="http://schemas.microsoft.com/office/powerpoint/2010/main" val="37717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pow(5,1)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16002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160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057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2057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667000" y="2667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1600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pow(5,1)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        pow(5,1) = 5 * pow(5,0)</a:t>
            </a:r>
          </a:p>
          <a:p>
            <a:pPr marL="0" indent="0">
              <a:buNone/>
            </a:pPr>
            <a:r>
              <a:rPr lang="en-US" sz="2800" dirty="0" smtClean="0"/>
              <a:t>							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00600" y="2153194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248400" y="215319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48400" y="2610394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05800" y="261039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00600" y="3219994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800600" y="2153194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pow(5,1)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        pow(5,1) = 5 * pow(5,0)</a:t>
            </a:r>
          </a:p>
          <a:p>
            <a:pPr marL="0" indent="0">
              <a:buNone/>
            </a:pPr>
            <a:r>
              <a:rPr lang="en-US" sz="2800" dirty="0" smtClean="0"/>
              <a:t>							 pow(5,0)=1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934200" y="26670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382000" y="2667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15400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9342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34200" y="2667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077200" y="3048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pow(5,1)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        pow(5,1) = 5 * 1 = 5</a:t>
            </a:r>
          </a:p>
          <a:p>
            <a:pPr marL="0" indent="0">
              <a:buNone/>
            </a:pPr>
            <a:r>
              <a:rPr lang="en-US" sz="2800" dirty="0" smtClean="0"/>
              <a:t>							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15000" y="25146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pow(5,2) = 5 * 5 = 25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					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05200" y="20574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pow(5,3) = 5 * 25 = 125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							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7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consider the terminating case:</a:t>
            </a:r>
          </a:p>
          <a:p>
            <a:pPr lvl="1"/>
            <a:r>
              <a:rPr lang="en-US" dirty="0" smtClean="0"/>
              <a:t>What is the most simple possible input such that the method already knows the answer?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base</a:t>
            </a:r>
            <a:r>
              <a:rPr lang="en-US" baseline="30000" dirty="0" err="1" smtClean="0"/>
              <a:t>exp</a:t>
            </a:r>
            <a:r>
              <a:rPr lang="en-US" dirty="0" smtClean="0"/>
              <a:t>, the easiest input is an </a:t>
            </a:r>
            <a:r>
              <a:rPr lang="en-US" dirty="0" err="1" smtClean="0"/>
              <a:t>exp</a:t>
            </a:r>
            <a:r>
              <a:rPr lang="en-US" dirty="0" smtClean="0"/>
              <a:t> of zero.  Any base with and </a:t>
            </a:r>
            <a:r>
              <a:rPr lang="en-US" dirty="0" err="1" smtClean="0"/>
              <a:t>exp</a:t>
            </a:r>
            <a:r>
              <a:rPr lang="en-US" dirty="0" smtClean="0"/>
              <a:t> of 0 should return 1.</a:t>
            </a:r>
          </a:p>
          <a:p>
            <a:r>
              <a:rPr lang="en-US" dirty="0" smtClean="0"/>
              <a:t>Then, given complex input, what would be considered “one-step-easier”. </a:t>
            </a:r>
          </a:p>
          <a:p>
            <a:pPr lvl="1"/>
            <a:r>
              <a:rPr lang="en-US" dirty="0" smtClean="0"/>
              <a:t>pow(5,3) would be complex.</a:t>
            </a:r>
          </a:p>
          <a:p>
            <a:pPr lvl="1"/>
            <a:r>
              <a:rPr lang="en-US" dirty="0" smtClean="0"/>
              <a:t>One-step-easier than pow(5,3) would be pow(5,2).</a:t>
            </a:r>
          </a:p>
          <a:p>
            <a:r>
              <a:rPr lang="en-US" dirty="0" smtClean="0"/>
              <a:t>Now, how can you define the solution given complex input by calling the method given “one-step-easier”?</a:t>
            </a:r>
          </a:p>
          <a:p>
            <a:pPr lvl="1"/>
            <a:r>
              <a:rPr lang="en-US" dirty="0" smtClean="0"/>
              <a:t>pow(5,3) is equivalent to 5 * pow(5,2)</a:t>
            </a:r>
          </a:p>
          <a:p>
            <a:r>
              <a:rPr lang="en-US" dirty="0" smtClean="0"/>
              <a:t>Lastly, replace the complex input with the argument name.</a:t>
            </a:r>
          </a:p>
          <a:p>
            <a:pPr lvl="1"/>
            <a:r>
              <a:rPr lang="en-US" dirty="0" smtClean="0"/>
              <a:t>This is in a homework assignment.  I will leave it to you.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there is no terminating case, or the recursive call never reaches the terminating case, there is infinite recursion which results in a </a:t>
            </a:r>
            <a:r>
              <a:rPr lang="en-US" sz="2800" dirty="0" err="1" smtClean="0"/>
              <a:t>StackOverthrow</a:t>
            </a:r>
            <a:r>
              <a:rPr lang="en-US" sz="2800" dirty="0" smtClean="0"/>
              <a:t> exception (ran out of memory).</a:t>
            </a:r>
          </a:p>
          <a:p>
            <a:r>
              <a:rPr lang="en-US" sz="2800" dirty="0" smtClean="0"/>
              <a:t>Some recursion can be memory inefficient compared to a loop version, and some may be run-time inefficient.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0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Consider power(base, </a:t>
            </a:r>
            <a:r>
              <a:rPr lang="en-US" sz="2800" dirty="0" err="1" smtClean="0"/>
              <a:t>exp</a:t>
            </a:r>
            <a:r>
              <a:rPr lang="en-US" sz="2800" dirty="0" smtClean="0"/>
              <a:t>) should return </a:t>
            </a:r>
            <a:r>
              <a:rPr lang="en-US" sz="2800" dirty="0" err="1" smtClean="0"/>
              <a:t>base</a:t>
            </a:r>
            <a:r>
              <a:rPr lang="en-US" sz="2800" baseline="30000" dirty="0" err="1" smtClean="0"/>
              <a:t>exp</a:t>
            </a:r>
            <a:endParaRPr lang="en-US" sz="2800" baseline="30000" dirty="0" smtClean="0"/>
          </a:p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How would you describe the process to a 4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2800" b="1" dirty="0" smtClean="0">
                <a:solidFill>
                  <a:srgbClr val="C00000"/>
                </a:solidFill>
              </a:rPr>
              <a:t> grader?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 smtClean="0"/>
              <a:t>Given n, this returns the nth number in the Fibonacci sequence: 					1, 1, 2, 3, 5, 8, 13, 21…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It compiles.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It works.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You will never see it complete fib(100).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		Why?</a:t>
            </a: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</a:t>
            </a:r>
            <a:r>
              <a:rPr lang="en-US" sz="2400" b="1" dirty="0"/>
              <a:t>2</a:t>
            </a:r>
            <a:r>
              <a:rPr lang="en-US" sz="2400" dirty="0">
                <a:solidFill>
                  <a:srgbClr val="C00000"/>
                </a:solidFill>
              </a:rPr>
              <a:t>, 3, 5, 8, 13, 21</a:t>
            </a:r>
            <a:r>
              <a:rPr lang="en-US" sz="2400" dirty="0" smtClean="0">
                <a:solidFill>
                  <a:srgbClr val="C00000"/>
                </a:solidFill>
              </a:rPr>
              <a:t>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 smtClean="0"/>
              <a:t>Send the value 3 in for n…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+  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 smtClean="0"/>
              <a:t>fib(3) calls itself 2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1054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</a:t>
            </a:r>
            <a:r>
              <a:rPr lang="en-US" sz="2400" b="1" dirty="0"/>
              <a:t>3</a:t>
            </a:r>
            <a:r>
              <a:rPr lang="en-US" sz="2400" dirty="0">
                <a:solidFill>
                  <a:srgbClr val="C00000"/>
                </a:solidFill>
              </a:rPr>
              <a:t>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4 </a:t>
            </a:r>
            <a:r>
              <a:rPr lang="en-US" sz="2400" dirty="0"/>
              <a:t>in for n…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fib(2)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dirty="0" smtClean="0">
                <a:solidFill>
                  <a:srgbClr val="7030A0"/>
                </a:solidFill>
              </a:rPr>
              <a:t>fib(2)  +   fib(1)</a:t>
            </a:r>
          </a:p>
          <a:p>
            <a:pPr marL="0" indent="0">
              <a:buNone/>
            </a:pPr>
            <a:r>
              <a:rPr lang="en-US" sz="2400" dirty="0" smtClean="0"/>
              <a:t>	fib(4) calls itself 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102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</a:t>
            </a:r>
            <a:r>
              <a:rPr lang="en-US" sz="2400" b="1" dirty="0"/>
              <a:t>5</a:t>
            </a:r>
            <a:r>
              <a:rPr lang="en-US" sz="2400" dirty="0">
                <a:solidFill>
                  <a:srgbClr val="C00000"/>
                </a:solidFill>
              </a:rPr>
              <a:t>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5 </a:t>
            </a:r>
            <a:r>
              <a:rPr lang="en-US" sz="2400" dirty="0"/>
              <a:t>in for n…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7030A0"/>
                </a:solidFill>
              </a:rPr>
              <a:t>fib(5)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	   +           fib(3)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+  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 smtClean="0"/>
              <a:t>	fib(5) calls itself 8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43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150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</a:t>
            </a:r>
            <a:r>
              <a:rPr lang="en-US" sz="2400" b="1" dirty="0"/>
              <a:t>8</a:t>
            </a:r>
            <a:r>
              <a:rPr lang="en-US" sz="2400" dirty="0">
                <a:solidFill>
                  <a:srgbClr val="C00000"/>
                </a:solidFill>
              </a:rPr>
              <a:t>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6 </a:t>
            </a:r>
            <a:r>
              <a:rPr lang="en-US" sz="2400" dirty="0"/>
              <a:t>in </a:t>
            </a:r>
            <a:r>
              <a:rPr lang="en-US" sz="2400" dirty="0" smtClean="0"/>
              <a:t>for n…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400" dirty="0" smtClean="0">
                <a:solidFill>
                  <a:srgbClr val="7030A0"/>
                </a:solidFill>
              </a:rPr>
              <a:t>fib(6)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7030A0"/>
                </a:solidFill>
              </a:rPr>
              <a:t>fib(5)                   +                    fib(4)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    fib(2</a:t>
            </a:r>
            <a:r>
              <a:rPr lang="en-US" sz="2400" dirty="0" smtClean="0">
                <a:solidFill>
                  <a:srgbClr val="7030A0"/>
                </a:solidFill>
              </a:rPr>
              <a:t>)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+  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 smtClean="0"/>
              <a:t>	fib(6) calls itself 14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43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33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29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86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24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198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</a:t>
            </a:r>
            <a:r>
              <a:rPr lang="en-US" sz="2400" b="1" dirty="0"/>
              <a:t>13</a:t>
            </a:r>
            <a:r>
              <a:rPr lang="en-US" sz="2400" dirty="0">
                <a:solidFill>
                  <a:srgbClr val="C00000"/>
                </a:solidFill>
              </a:rPr>
              <a:t>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						</a:t>
            </a:r>
            <a:r>
              <a:rPr lang="en-US" sz="2400" dirty="0" smtClean="0">
                <a:solidFill>
                  <a:srgbClr val="7030A0"/>
                </a:solidFill>
              </a:rPr>
              <a:t>fib(7)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7 </a:t>
            </a:r>
            <a:r>
              <a:rPr lang="en-US" sz="2400" dirty="0"/>
              <a:t>in for n</a:t>
            </a:r>
            <a:r>
              <a:rPr lang="en-US" sz="2400" dirty="0" smtClean="0"/>
              <a:t>…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400" dirty="0" smtClean="0">
                <a:solidFill>
                  <a:srgbClr val="7030A0"/>
                </a:solidFill>
              </a:rPr>
              <a:t>fib(6)                      +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7030A0"/>
                </a:solidFill>
              </a:rPr>
              <a:t>fib(5)                   +                    fib(4)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</a:t>
            </a:r>
            <a:r>
              <a:rPr lang="en-US" sz="2400" dirty="0" smtClean="0">
                <a:solidFill>
                  <a:srgbClr val="00B0F0"/>
                </a:solidFill>
              </a:rPr>
              <a:t>fib(2)   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  <a:r>
              <a:rPr lang="en-US" sz="2400" dirty="0" smtClean="0">
                <a:solidFill>
                  <a:srgbClr val="7030A0"/>
                </a:solidFill>
              </a:rPr>
              <a:t>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+  </a:t>
            </a:r>
            <a:r>
              <a:rPr lang="en-US" sz="2400" dirty="0" smtClean="0">
                <a:solidFill>
                  <a:srgbClr val="00B0F0"/>
                </a:solidFill>
              </a:rPr>
              <a:t> fib(1)</a:t>
            </a:r>
          </a:p>
          <a:p>
            <a:pPr marL="0" indent="0">
              <a:buNone/>
            </a:pPr>
            <a:r>
              <a:rPr lang="en-US" sz="2400" dirty="0" smtClean="0"/>
              <a:t>	fib(7) calls itself 24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43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33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29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86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24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30480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77100" y="30480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008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</a:t>
            </a:r>
            <a:r>
              <a:rPr lang="en-US" sz="2400" b="1" dirty="0"/>
              <a:t>21</a:t>
            </a:r>
            <a:r>
              <a:rPr lang="en-US" sz="2400" dirty="0">
                <a:solidFill>
                  <a:srgbClr val="C00000"/>
                </a:solidFill>
              </a:rPr>
              <a:t>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						</a:t>
            </a:r>
            <a:r>
              <a:rPr lang="en-US" sz="2400" dirty="0" smtClean="0">
                <a:solidFill>
                  <a:srgbClr val="7030A0"/>
                </a:solidFill>
              </a:rPr>
              <a:t>fib(7)         +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Send the value </a:t>
            </a:r>
            <a:r>
              <a:rPr lang="en-US" sz="2400" dirty="0" smtClean="0"/>
              <a:t>8 </a:t>
            </a:r>
            <a:r>
              <a:rPr lang="en-US" sz="2400" dirty="0"/>
              <a:t>in for n</a:t>
            </a:r>
            <a:r>
              <a:rPr lang="en-US" sz="2400" dirty="0" smtClean="0"/>
              <a:t>…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400" dirty="0" smtClean="0">
                <a:solidFill>
                  <a:srgbClr val="7030A0"/>
                </a:solidFill>
              </a:rPr>
              <a:t>fib(6)                      +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7030A0"/>
                </a:solidFill>
              </a:rPr>
              <a:t>fib(5)                   +                    fib(4)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fib(3)      +   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     </a:t>
            </a:r>
            <a:r>
              <a:rPr lang="en-US" sz="2400" dirty="0" smtClean="0">
                <a:solidFill>
                  <a:srgbClr val="00B0F0"/>
                </a:solidFill>
              </a:rPr>
              <a:t>fib(2) </a:t>
            </a:r>
            <a:r>
              <a:rPr lang="en-US" sz="2400" dirty="0" smtClean="0">
                <a:solidFill>
                  <a:srgbClr val="7030A0"/>
                </a:solidFill>
              </a:rPr>
              <a:t>+ </a:t>
            </a:r>
            <a:r>
              <a:rPr lang="en-US" sz="2400" dirty="0" smtClean="0">
                <a:solidFill>
                  <a:srgbClr val="00B0F0"/>
                </a:solidFill>
              </a:rPr>
              <a:t>fib(1) 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fib(2)</a:t>
            </a:r>
            <a:r>
              <a:rPr lang="en-US" sz="2400" dirty="0" smtClean="0">
                <a:solidFill>
                  <a:srgbClr val="7030A0"/>
                </a:solidFill>
              </a:rPr>
              <a:t> +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fib(2)  </a:t>
            </a:r>
            <a:r>
              <a:rPr lang="en-US" sz="2400" dirty="0" smtClean="0">
                <a:solidFill>
                  <a:srgbClr val="7030A0"/>
                </a:solidFill>
              </a:rPr>
              <a:t>+   </a:t>
            </a:r>
            <a:r>
              <a:rPr lang="en-US" sz="2400" dirty="0" smtClean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 smtClean="0"/>
              <a:t>	fib(8) calls itself 40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47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57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95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43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33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29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86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24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30480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77100" y="30480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620000" y="25908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580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For each larger number, it takes twice as much work as the number before it.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Assume that it takes 1 second to get up to fib(40).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How long will it take to find fib(100)?  Any guesses?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3420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None/>
            </a:pPr>
            <a:r>
              <a:rPr lang="en-US" sz="2000" dirty="0" smtClean="0"/>
              <a:t>40	1 sec</a:t>
            </a:r>
          </a:p>
          <a:p>
            <a:pPr marL="0" indent="0">
              <a:buNone/>
            </a:pPr>
            <a:r>
              <a:rPr lang="en-US" sz="2000" dirty="0" smtClean="0"/>
              <a:t>41	2 sec</a:t>
            </a:r>
          </a:p>
          <a:p>
            <a:pPr marL="0" indent="0">
              <a:buNone/>
            </a:pPr>
            <a:r>
              <a:rPr lang="en-US" sz="2000" dirty="0" smtClean="0"/>
              <a:t>42	4 sec</a:t>
            </a:r>
          </a:p>
          <a:p>
            <a:pPr marL="0" indent="0">
              <a:buNone/>
            </a:pPr>
            <a:r>
              <a:rPr lang="en-US" sz="2000" dirty="0" smtClean="0"/>
              <a:t>43	8 sec</a:t>
            </a:r>
          </a:p>
          <a:p>
            <a:pPr marL="0" indent="0">
              <a:buNone/>
            </a:pPr>
            <a:r>
              <a:rPr lang="en-US" sz="2000" dirty="0" smtClean="0"/>
              <a:t>44	16 sec</a:t>
            </a:r>
          </a:p>
          <a:p>
            <a:pPr marL="0" indent="0">
              <a:buNone/>
            </a:pPr>
            <a:r>
              <a:rPr lang="en-US" sz="2000" dirty="0" smtClean="0"/>
              <a:t>45	32 sec</a:t>
            </a:r>
          </a:p>
          <a:p>
            <a:pPr marL="0" indent="0">
              <a:buNone/>
            </a:pPr>
            <a:r>
              <a:rPr lang="en-US" sz="2000" dirty="0" smtClean="0"/>
              <a:t>46         </a:t>
            </a:r>
            <a:r>
              <a:rPr lang="en-US" sz="2000" b="1" dirty="0" smtClean="0">
                <a:solidFill>
                  <a:srgbClr val="C00000"/>
                </a:solidFill>
              </a:rPr>
              <a:t>&gt;1 min</a:t>
            </a:r>
          </a:p>
          <a:p>
            <a:pPr marL="0" indent="0">
              <a:buNone/>
            </a:pPr>
            <a:r>
              <a:rPr lang="en-US" sz="2000" dirty="0" smtClean="0"/>
              <a:t>47	2 min</a:t>
            </a:r>
          </a:p>
          <a:p>
            <a:pPr marL="0" indent="0">
              <a:buNone/>
            </a:pPr>
            <a:r>
              <a:rPr lang="en-US" sz="2000" dirty="0" smtClean="0"/>
              <a:t>48	4 min</a:t>
            </a:r>
          </a:p>
          <a:p>
            <a:pPr marL="0" indent="0">
              <a:buNone/>
            </a:pPr>
            <a:r>
              <a:rPr lang="en-US" sz="2000" dirty="0" smtClean="0"/>
              <a:t>49	8 min</a:t>
            </a:r>
          </a:p>
          <a:p>
            <a:pPr marL="0" indent="0">
              <a:buNone/>
            </a:pPr>
            <a:r>
              <a:rPr lang="en-US" sz="2000" dirty="0" smtClean="0"/>
              <a:t>50	16 min</a:t>
            </a:r>
          </a:p>
          <a:p>
            <a:pPr marL="0" indent="0">
              <a:buNone/>
            </a:pPr>
            <a:r>
              <a:rPr lang="en-US" sz="2000" dirty="0" smtClean="0"/>
              <a:t>51	32 min</a:t>
            </a:r>
          </a:p>
          <a:p>
            <a:pPr marL="0" indent="0">
              <a:buNone/>
            </a:pPr>
            <a:r>
              <a:rPr lang="en-US" sz="2000" dirty="0" smtClean="0"/>
              <a:t>52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hr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53	2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54	4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057400" cy="601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30481" y="32766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56754" y="62484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983" y="627274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are tired of waiting for an answer.           Class is over. </a:t>
            </a:r>
            <a:endParaRPr lang="en-US" b="1" dirty="0"/>
          </a:p>
        </p:txBody>
      </p:sp>
      <p:sp>
        <p:nvSpPr>
          <p:cNvPr id="7" name="5-Point Star 6"/>
          <p:cNvSpPr/>
          <p:nvPr/>
        </p:nvSpPr>
        <p:spPr>
          <a:xfrm>
            <a:off x="37012" y="5063141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523016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3420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None/>
            </a:pPr>
            <a:r>
              <a:rPr lang="en-US" sz="2000" dirty="0" smtClean="0"/>
              <a:t>40	1 sec</a:t>
            </a:r>
          </a:p>
          <a:p>
            <a:pPr marL="0" indent="0">
              <a:buNone/>
            </a:pPr>
            <a:r>
              <a:rPr lang="en-US" sz="2000" dirty="0" smtClean="0"/>
              <a:t>41	2 sec</a:t>
            </a:r>
          </a:p>
          <a:p>
            <a:pPr marL="0" indent="0">
              <a:buNone/>
            </a:pPr>
            <a:r>
              <a:rPr lang="en-US" sz="2000" dirty="0" smtClean="0"/>
              <a:t>42	4 sec</a:t>
            </a:r>
          </a:p>
          <a:p>
            <a:pPr marL="0" indent="0">
              <a:buNone/>
            </a:pPr>
            <a:r>
              <a:rPr lang="en-US" sz="2000" dirty="0" smtClean="0"/>
              <a:t>43	8 sec</a:t>
            </a:r>
          </a:p>
          <a:p>
            <a:pPr marL="0" indent="0">
              <a:buNone/>
            </a:pPr>
            <a:r>
              <a:rPr lang="en-US" sz="2000" dirty="0" smtClean="0"/>
              <a:t>44	16 sec</a:t>
            </a:r>
          </a:p>
          <a:p>
            <a:pPr marL="0" indent="0">
              <a:buNone/>
            </a:pPr>
            <a:r>
              <a:rPr lang="en-US" sz="2000" dirty="0" smtClean="0"/>
              <a:t>45	32 sec</a:t>
            </a:r>
          </a:p>
          <a:p>
            <a:pPr marL="0" indent="0">
              <a:buNone/>
            </a:pPr>
            <a:r>
              <a:rPr lang="en-US" sz="2000" dirty="0" smtClean="0"/>
              <a:t>46         </a:t>
            </a:r>
            <a:r>
              <a:rPr lang="en-US" sz="2000" b="1" dirty="0" smtClean="0">
                <a:solidFill>
                  <a:srgbClr val="C00000"/>
                </a:solidFill>
              </a:rPr>
              <a:t>&gt;1 min</a:t>
            </a:r>
          </a:p>
          <a:p>
            <a:pPr marL="0" indent="0">
              <a:buNone/>
            </a:pPr>
            <a:r>
              <a:rPr lang="en-US" sz="2000" dirty="0" smtClean="0"/>
              <a:t>47	2 min</a:t>
            </a:r>
          </a:p>
          <a:p>
            <a:pPr marL="0" indent="0">
              <a:buNone/>
            </a:pPr>
            <a:r>
              <a:rPr lang="en-US" sz="2000" dirty="0" smtClean="0"/>
              <a:t>48	4 min</a:t>
            </a:r>
          </a:p>
          <a:p>
            <a:pPr marL="0" indent="0">
              <a:buNone/>
            </a:pPr>
            <a:r>
              <a:rPr lang="en-US" sz="2000" dirty="0" smtClean="0"/>
              <a:t>49	8 min</a:t>
            </a:r>
          </a:p>
          <a:p>
            <a:pPr marL="0" indent="0">
              <a:buNone/>
            </a:pPr>
            <a:r>
              <a:rPr lang="en-US" sz="2000" dirty="0" smtClean="0"/>
              <a:t>50	16 min</a:t>
            </a:r>
          </a:p>
          <a:p>
            <a:pPr marL="0" indent="0">
              <a:buNone/>
            </a:pPr>
            <a:r>
              <a:rPr lang="en-US" sz="2000" dirty="0" smtClean="0"/>
              <a:t>51	32 min</a:t>
            </a:r>
          </a:p>
          <a:p>
            <a:pPr marL="0" indent="0">
              <a:buNone/>
            </a:pPr>
            <a:r>
              <a:rPr lang="en-US" sz="2000" dirty="0" smtClean="0"/>
              <a:t>52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hr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53	2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54	4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2200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55	8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56	16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57</a:t>
            </a: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day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58	2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59	4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60	8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61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16 days</a:t>
            </a:r>
          </a:p>
          <a:p>
            <a:pPr marL="0" indent="0">
              <a:buNone/>
            </a:pPr>
            <a:r>
              <a:rPr lang="en-US" sz="2000" dirty="0" smtClean="0"/>
              <a:t>62</a:t>
            </a: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&gt; 1 month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63	</a:t>
            </a:r>
            <a:r>
              <a:rPr lang="en-US" sz="2000" dirty="0"/>
              <a:t>2</a:t>
            </a:r>
            <a:r>
              <a:rPr lang="en-US" sz="2000" dirty="0" smtClean="0"/>
              <a:t> month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64	4 month</a:t>
            </a:r>
          </a:p>
          <a:p>
            <a:pPr marL="0" indent="0">
              <a:buNone/>
            </a:pPr>
            <a:r>
              <a:rPr lang="en-US" sz="2000" dirty="0" smtClean="0"/>
              <a:t>65</a:t>
            </a:r>
            <a:r>
              <a:rPr lang="en-US" sz="2000" dirty="0"/>
              <a:t> </a:t>
            </a:r>
            <a:r>
              <a:rPr lang="en-US" sz="2000" dirty="0" smtClean="0"/>
              <a:t>          8 </a:t>
            </a:r>
            <a:r>
              <a:rPr lang="en-US" sz="2000" dirty="0"/>
              <a:t>month</a:t>
            </a:r>
          </a:p>
          <a:p>
            <a:pPr marL="0" indent="0">
              <a:buNone/>
            </a:pPr>
            <a:r>
              <a:rPr lang="en-US" sz="2000" dirty="0" smtClean="0"/>
              <a:t>66        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rgbClr val="C00000"/>
                </a:solidFill>
              </a:rPr>
              <a:t>1 </a:t>
            </a:r>
            <a:r>
              <a:rPr lang="en-US" sz="2000" b="1" dirty="0" err="1">
                <a:solidFill>
                  <a:srgbClr val="C00000"/>
                </a:solidFill>
              </a:rPr>
              <a:t>yr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67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68	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69	8 </a:t>
            </a:r>
            <a:r>
              <a:rPr lang="en-US" sz="2000" dirty="0" err="1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1772" y="50292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56754" y="62484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5983" y="627274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is over.            You are all in college, some have graduated college.</a:t>
            </a:r>
            <a:endParaRPr lang="en-US" b="1" dirty="0"/>
          </a:p>
        </p:txBody>
      </p:sp>
      <p:sp>
        <p:nvSpPr>
          <p:cNvPr id="11" name="5-Point Star 10"/>
          <p:cNvSpPr/>
          <p:nvPr/>
        </p:nvSpPr>
        <p:spPr>
          <a:xfrm>
            <a:off x="2185851" y="5060964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098765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Consider pow(base, </a:t>
            </a:r>
            <a:r>
              <a:rPr lang="en-US" sz="2800" dirty="0" err="1" smtClean="0"/>
              <a:t>exp</a:t>
            </a:r>
            <a:r>
              <a:rPr lang="en-US" sz="2800" dirty="0" smtClean="0"/>
              <a:t>) should return </a:t>
            </a:r>
            <a:r>
              <a:rPr lang="en-US" sz="2800" dirty="0" err="1" smtClean="0"/>
              <a:t>base</a:t>
            </a:r>
            <a:r>
              <a:rPr lang="en-US" sz="2800" baseline="30000" dirty="0" err="1" smtClean="0"/>
              <a:t>exp</a:t>
            </a:r>
            <a:endParaRPr lang="en-US" sz="2800" baseline="30000" dirty="0" smtClean="0"/>
          </a:p>
          <a:p>
            <a:r>
              <a:rPr lang="en-US" sz="2800" dirty="0" smtClean="0"/>
              <a:t>How would you describe the process to a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grader?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Start with 1.  Multiply the base into the answer </a:t>
            </a:r>
            <a:r>
              <a:rPr lang="en-US" sz="2400" b="1" dirty="0" err="1" smtClean="0">
                <a:solidFill>
                  <a:srgbClr val="C00000"/>
                </a:solidFill>
              </a:rPr>
              <a:t>exp</a:t>
            </a:r>
            <a:r>
              <a:rPr lang="en-US" sz="2400" b="1" dirty="0" smtClean="0">
                <a:solidFill>
                  <a:srgbClr val="C00000"/>
                </a:solidFill>
              </a:rPr>
              <a:t>-times.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double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return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3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3420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None/>
            </a:pPr>
            <a:r>
              <a:rPr lang="en-US" sz="2000" dirty="0" smtClean="0"/>
              <a:t>40	1 sec</a:t>
            </a:r>
          </a:p>
          <a:p>
            <a:pPr marL="0" indent="0">
              <a:buNone/>
            </a:pPr>
            <a:r>
              <a:rPr lang="en-US" sz="2000" dirty="0" smtClean="0"/>
              <a:t>41	2 sec</a:t>
            </a:r>
          </a:p>
          <a:p>
            <a:pPr marL="0" indent="0">
              <a:buNone/>
            </a:pPr>
            <a:r>
              <a:rPr lang="en-US" sz="2000" dirty="0" smtClean="0"/>
              <a:t>42	4 sec</a:t>
            </a:r>
          </a:p>
          <a:p>
            <a:pPr marL="0" indent="0">
              <a:buNone/>
            </a:pPr>
            <a:r>
              <a:rPr lang="en-US" sz="2000" dirty="0" smtClean="0"/>
              <a:t>43	8 sec</a:t>
            </a:r>
          </a:p>
          <a:p>
            <a:pPr marL="0" indent="0">
              <a:buNone/>
            </a:pPr>
            <a:r>
              <a:rPr lang="en-US" sz="2000" dirty="0" smtClean="0"/>
              <a:t>44	16 sec</a:t>
            </a:r>
          </a:p>
          <a:p>
            <a:pPr marL="0" indent="0">
              <a:buNone/>
            </a:pPr>
            <a:r>
              <a:rPr lang="en-US" sz="2000" dirty="0" smtClean="0"/>
              <a:t>45	32 sec</a:t>
            </a:r>
          </a:p>
          <a:p>
            <a:pPr marL="0" indent="0">
              <a:buNone/>
            </a:pPr>
            <a:r>
              <a:rPr lang="en-US" sz="2000" dirty="0" smtClean="0"/>
              <a:t>46         </a:t>
            </a:r>
            <a:r>
              <a:rPr lang="en-US" sz="2000" b="1" dirty="0" smtClean="0">
                <a:solidFill>
                  <a:srgbClr val="C00000"/>
                </a:solidFill>
              </a:rPr>
              <a:t>&gt;1 min</a:t>
            </a:r>
          </a:p>
          <a:p>
            <a:pPr marL="0" indent="0">
              <a:buNone/>
            </a:pPr>
            <a:r>
              <a:rPr lang="en-US" sz="2000" dirty="0" smtClean="0"/>
              <a:t>47	2 min</a:t>
            </a:r>
          </a:p>
          <a:p>
            <a:pPr marL="0" indent="0">
              <a:buNone/>
            </a:pPr>
            <a:r>
              <a:rPr lang="en-US" sz="2000" dirty="0" smtClean="0"/>
              <a:t>48	4 min</a:t>
            </a:r>
          </a:p>
          <a:p>
            <a:pPr marL="0" indent="0">
              <a:buNone/>
            </a:pPr>
            <a:r>
              <a:rPr lang="en-US" sz="2000" dirty="0" smtClean="0"/>
              <a:t>49	8 min</a:t>
            </a:r>
          </a:p>
          <a:p>
            <a:pPr marL="0" indent="0">
              <a:buNone/>
            </a:pPr>
            <a:r>
              <a:rPr lang="en-US" sz="2000" dirty="0" smtClean="0"/>
              <a:t>50	16 min</a:t>
            </a:r>
          </a:p>
          <a:p>
            <a:pPr marL="0" indent="0">
              <a:buNone/>
            </a:pPr>
            <a:r>
              <a:rPr lang="en-US" sz="2000" dirty="0" smtClean="0"/>
              <a:t>51	32 min</a:t>
            </a:r>
          </a:p>
          <a:p>
            <a:pPr marL="0" indent="0">
              <a:buNone/>
            </a:pPr>
            <a:r>
              <a:rPr lang="en-US" sz="2000" dirty="0" smtClean="0"/>
              <a:t>52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hr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53	2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54	4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89566" y="263421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70            16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71	32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72	64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73        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128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74	256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75	512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76	1024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77        </a:t>
            </a:r>
            <a:r>
              <a:rPr lang="en-US" sz="2000" b="1" dirty="0" smtClean="0">
                <a:solidFill>
                  <a:srgbClr val="C00000"/>
                </a:solidFill>
              </a:rPr>
              <a:t>&gt; 2k </a:t>
            </a:r>
            <a:r>
              <a:rPr lang="en-US" sz="2000" b="1" dirty="0" err="1" smtClean="0">
                <a:solidFill>
                  <a:srgbClr val="C00000"/>
                </a:solidFill>
              </a:rPr>
              <a:t>yrs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78	4k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79	8k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80	16k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81        </a:t>
            </a:r>
            <a:r>
              <a:rPr lang="en-US" sz="2000" b="1" dirty="0" smtClean="0">
                <a:solidFill>
                  <a:srgbClr val="C00000"/>
                </a:solidFill>
              </a:rPr>
              <a:t>    </a:t>
            </a:r>
            <a:r>
              <a:rPr lang="en-US" sz="2000" dirty="0" smtClean="0"/>
              <a:t>32k </a:t>
            </a:r>
            <a:r>
              <a:rPr lang="en-US" sz="2000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82	64k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83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/>
              <a:t>128k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84	256k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85	512k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167626"/>
            <a:ext cx="2209800" cy="599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76503" y="1371600"/>
            <a:ext cx="2105297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4451860" y="13716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56754" y="62484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5983" y="627274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Rev. Oberle certainly dead by this point.            Likely age of the human race.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705895" y="4953000"/>
            <a:ext cx="2092234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689565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4419600" y="495300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62200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55	8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56	16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57</a:t>
            </a: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day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58	2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59	4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60	8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61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16 days</a:t>
            </a:r>
          </a:p>
          <a:p>
            <a:pPr marL="0" indent="0">
              <a:buNone/>
            </a:pPr>
            <a:r>
              <a:rPr lang="en-US" sz="2000" dirty="0" smtClean="0"/>
              <a:t>62</a:t>
            </a: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&gt; 1 month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63	</a:t>
            </a:r>
            <a:r>
              <a:rPr lang="en-US" sz="2000" dirty="0"/>
              <a:t>2</a:t>
            </a:r>
            <a:r>
              <a:rPr lang="en-US" sz="2000" dirty="0" smtClean="0"/>
              <a:t> month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64	4 month</a:t>
            </a:r>
          </a:p>
          <a:p>
            <a:pPr marL="0" indent="0">
              <a:buNone/>
            </a:pPr>
            <a:r>
              <a:rPr lang="en-US" sz="2000" dirty="0" smtClean="0"/>
              <a:t>65</a:t>
            </a:r>
            <a:r>
              <a:rPr lang="en-US" sz="2000" dirty="0"/>
              <a:t> </a:t>
            </a:r>
            <a:r>
              <a:rPr lang="en-US" sz="2000" dirty="0" smtClean="0"/>
              <a:t>          8 </a:t>
            </a:r>
            <a:r>
              <a:rPr lang="en-US" sz="2000" dirty="0"/>
              <a:t>month</a:t>
            </a:r>
          </a:p>
          <a:p>
            <a:pPr marL="0" indent="0">
              <a:buNone/>
            </a:pPr>
            <a:r>
              <a:rPr lang="en-US" sz="2000" dirty="0" smtClean="0"/>
              <a:t>66        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rgbClr val="C00000"/>
                </a:solidFill>
              </a:rPr>
              <a:t>1 </a:t>
            </a:r>
            <a:r>
              <a:rPr lang="en-US" sz="2000" b="1" dirty="0" err="1">
                <a:solidFill>
                  <a:srgbClr val="C00000"/>
                </a:solidFill>
              </a:rPr>
              <a:t>yr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67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68	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69	8 </a:t>
            </a:r>
            <a:r>
              <a:rPr lang="en-US" sz="2000" dirty="0" err="1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3622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3420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None/>
            </a:pPr>
            <a:r>
              <a:rPr lang="en-US" sz="2000" dirty="0" smtClean="0"/>
              <a:t>40	1 sec</a:t>
            </a:r>
          </a:p>
          <a:p>
            <a:pPr marL="0" indent="0">
              <a:buNone/>
            </a:pPr>
            <a:r>
              <a:rPr lang="en-US" sz="2000" dirty="0" smtClean="0"/>
              <a:t>41	2 sec</a:t>
            </a:r>
          </a:p>
          <a:p>
            <a:pPr marL="0" indent="0">
              <a:buNone/>
            </a:pPr>
            <a:r>
              <a:rPr lang="en-US" sz="2000" dirty="0" smtClean="0"/>
              <a:t>42	4 sec</a:t>
            </a:r>
          </a:p>
          <a:p>
            <a:pPr marL="0" indent="0">
              <a:buNone/>
            </a:pPr>
            <a:r>
              <a:rPr lang="en-US" sz="2000" dirty="0" smtClean="0"/>
              <a:t>43	8 sec</a:t>
            </a:r>
          </a:p>
          <a:p>
            <a:pPr marL="0" indent="0">
              <a:buNone/>
            </a:pPr>
            <a:r>
              <a:rPr lang="en-US" sz="2000" dirty="0" smtClean="0"/>
              <a:t>44	16 sec</a:t>
            </a:r>
          </a:p>
          <a:p>
            <a:pPr marL="0" indent="0">
              <a:buNone/>
            </a:pPr>
            <a:r>
              <a:rPr lang="en-US" sz="2000" dirty="0" smtClean="0"/>
              <a:t>45	32 sec</a:t>
            </a:r>
          </a:p>
          <a:p>
            <a:pPr marL="0" indent="0">
              <a:buNone/>
            </a:pPr>
            <a:r>
              <a:rPr lang="en-US" sz="2000" dirty="0" smtClean="0"/>
              <a:t>46         </a:t>
            </a:r>
            <a:r>
              <a:rPr lang="en-US" sz="2000" b="1" dirty="0" smtClean="0">
                <a:solidFill>
                  <a:srgbClr val="C00000"/>
                </a:solidFill>
              </a:rPr>
              <a:t>&gt;1 min</a:t>
            </a:r>
          </a:p>
          <a:p>
            <a:pPr marL="0" indent="0">
              <a:buNone/>
            </a:pPr>
            <a:r>
              <a:rPr lang="en-US" sz="2000" dirty="0" smtClean="0"/>
              <a:t>47	2 min</a:t>
            </a:r>
          </a:p>
          <a:p>
            <a:pPr marL="0" indent="0">
              <a:buNone/>
            </a:pPr>
            <a:r>
              <a:rPr lang="en-US" sz="2000" dirty="0" smtClean="0"/>
              <a:t>48	4 min</a:t>
            </a:r>
          </a:p>
          <a:p>
            <a:pPr marL="0" indent="0">
              <a:buNone/>
            </a:pPr>
            <a:r>
              <a:rPr lang="en-US" sz="2000" dirty="0" smtClean="0"/>
              <a:t>49	8 min</a:t>
            </a:r>
          </a:p>
          <a:p>
            <a:pPr marL="0" indent="0">
              <a:buNone/>
            </a:pPr>
            <a:r>
              <a:rPr lang="en-US" sz="2000" dirty="0" smtClean="0"/>
              <a:t>50	16 min</a:t>
            </a:r>
          </a:p>
          <a:p>
            <a:pPr marL="0" indent="0">
              <a:buNone/>
            </a:pPr>
            <a:r>
              <a:rPr lang="en-US" sz="2000" dirty="0" smtClean="0"/>
              <a:t>51	32 min</a:t>
            </a:r>
          </a:p>
          <a:p>
            <a:pPr marL="0" indent="0">
              <a:buNone/>
            </a:pPr>
            <a:r>
              <a:rPr lang="en-US" sz="2000" dirty="0" smtClean="0"/>
              <a:t>52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hr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53	2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54	4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10400" y="296077"/>
            <a:ext cx="1981200" cy="656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86 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87	2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88        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4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89	8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90	16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91	32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92        </a:t>
            </a:r>
            <a:r>
              <a:rPr lang="en-US" sz="2000" b="1" dirty="0" smtClean="0">
                <a:solidFill>
                  <a:srgbClr val="C00000"/>
                </a:solidFill>
              </a:rPr>
              <a:t>   </a:t>
            </a:r>
            <a:r>
              <a:rPr lang="en-US" sz="2000" dirty="0" smtClean="0"/>
              <a:t>64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93	128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94	256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95	512 mil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96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</a:t>
            </a:r>
            <a:r>
              <a:rPr lang="en-US" sz="2000" b="1" dirty="0" err="1" smtClean="0">
                <a:solidFill>
                  <a:srgbClr val="C00000"/>
                </a:solidFill>
              </a:rPr>
              <a:t>bil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yrs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97	2 </a:t>
            </a:r>
            <a:r>
              <a:rPr lang="en-US" sz="2000" dirty="0" err="1" smtClean="0"/>
              <a:t>bil</a:t>
            </a:r>
            <a:r>
              <a:rPr lang="en-US" sz="2000" dirty="0" smtClean="0"/>
              <a:t>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98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/>
              <a:t>4 </a:t>
            </a:r>
            <a:r>
              <a:rPr lang="en-US" sz="2000" b="1" dirty="0" err="1" smtClean="0"/>
              <a:t>bil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99	8 </a:t>
            </a:r>
            <a:r>
              <a:rPr lang="en-US" sz="2000" dirty="0" err="1" smtClean="0"/>
              <a:t>bil</a:t>
            </a:r>
            <a:r>
              <a:rPr lang="en-US" sz="2000" dirty="0" smtClean="0"/>
              <a:t>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100	16 </a:t>
            </a:r>
            <a:r>
              <a:rPr lang="en-US" sz="2000" b="1" dirty="0" err="1" smtClean="0"/>
              <a:t>bil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yr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101         32 </a:t>
            </a:r>
            <a:r>
              <a:rPr lang="en-US" sz="2000" dirty="0" err="1" smtClean="0"/>
              <a:t>bil</a:t>
            </a:r>
            <a:r>
              <a:rPr lang="en-US" sz="2000" dirty="0" smtClean="0"/>
              <a:t> </a:t>
            </a:r>
            <a:r>
              <a:rPr lang="en-US" sz="2000" dirty="0" err="1" smtClean="0"/>
              <a:t>yr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34200" y="167625"/>
            <a:ext cx="2057400" cy="6385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10400" y="5105400"/>
            <a:ext cx="1981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5791200"/>
            <a:ext cx="1981200" cy="369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6781800" y="5083629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56754" y="6248400"/>
            <a:ext cx="202475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5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of the earth.         Older than the observable universe.  </a:t>
            </a:r>
            <a:endParaRPr lang="en-US" b="1" dirty="0"/>
          </a:p>
        </p:txBody>
      </p:sp>
      <p:sp>
        <p:nvSpPr>
          <p:cNvPr id="16" name="5-Point Star 15"/>
          <p:cNvSpPr/>
          <p:nvPr/>
        </p:nvSpPr>
        <p:spPr>
          <a:xfrm>
            <a:off x="6781800" y="579120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2362200" y="6283624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689566" y="263421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70            16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71	32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72	64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73        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128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74	256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75	512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76	1024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77        </a:t>
            </a:r>
            <a:r>
              <a:rPr lang="en-US" sz="2000" b="1" dirty="0" smtClean="0">
                <a:solidFill>
                  <a:srgbClr val="C00000"/>
                </a:solidFill>
              </a:rPr>
              <a:t>&gt; 2k </a:t>
            </a:r>
            <a:r>
              <a:rPr lang="en-US" sz="2000" b="1" dirty="0" err="1" smtClean="0">
                <a:solidFill>
                  <a:srgbClr val="C00000"/>
                </a:solidFill>
              </a:rPr>
              <a:t>yrs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78	4k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79	8k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80	16k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81        </a:t>
            </a:r>
            <a:r>
              <a:rPr lang="en-US" sz="2000" b="1" dirty="0" smtClean="0">
                <a:solidFill>
                  <a:srgbClr val="C00000"/>
                </a:solidFill>
              </a:rPr>
              <a:t>    </a:t>
            </a:r>
            <a:r>
              <a:rPr lang="en-US" sz="2000" dirty="0" smtClean="0"/>
              <a:t>32k </a:t>
            </a:r>
            <a:r>
              <a:rPr lang="en-US" sz="2000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82	64k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83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/>
              <a:t>128k </a:t>
            </a:r>
            <a:r>
              <a:rPr lang="en-US" sz="2000" b="1" dirty="0" err="1" smtClean="0"/>
              <a:t>yrs</a:t>
            </a:r>
            <a:endParaRPr lang="en-US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84	256k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85	512k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572000" y="167626"/>
            <a:ext cx="2209800" cy="599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76503" y="1371600"/>
            <a:ext cx="2105297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451860" y="1371600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05895" y="4953000"/>
            <a:ext cx="2092234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4419600" y="495300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362200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/>
              <a:t>fib(n)</a:t>
            </a:r>
            <a:r>
              <a:rPr lang="en-US" sz="2000" dirty="0" smtClean="0"/>
              <a:t>	</a:t>
            </a:r>
            <a:r>
              <a:rPr lang="en-US" sz="2000" b="1" u="sng" dirty="0" smtClean="0"/>
              <a:t>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55	8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56	16 </a:t>
            </a:r>
            <a:r>
              <a:rPr lang="en-US" sz="2000" dirty="0" err="1" smtClean="0"/>
              <a:t>hr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57</a:t>
            </a: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C00000"/>
                </a:solidFill>
              </a:rPr>
              <a:t>&gt; 1 day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58	2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59	4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60	8 days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61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/>
              <a:t>16 days</a:t>
            </a:r>
          </a:p>
          <a:p>
            <a:pPr marL="0" indent="0">
              <a:buNone/>
            </a:pPr>
            <a:r>
              <a:rPr lang="en-US" sz="2000" dirty="0" smtClean="0"/>
              <a:t>62</a:t>
            </a: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&gt; 1 month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63	</a:t>
            </a:r>
            <a:r>
              <a:rPr lang="en-US" sz="2000" dirty="0"/>
              <a:t>2</a:t>
            </a:r>
            <a:r>
              <a:rPr lang="en-US" sz="2000" dirty="0" smtClean="0"/>
              <a:t> month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64	4 month</a:t>
            </a:r>
          </a:p>
          <a:p>
            <a:pPr marL="0" indent="0">
              <a:buNone/>
            </a:pPr>
            <a:r>
              <a:rPr lang="en-US" sz="2000" dirty="0" smtClean="0"/>
              <a:t>65</a:t>
            </a:r>
            <a:r>
              <a:rPr lang="en-US" sz="2000" dirty="0"/>
              <a:t> </a:t>
            </a:r>
            <a:r>
              <a:rPr lang="en-US" sz="2000" dirty="0" smtClean="0"/>
              <a:t>          8 </a:t>
            </a:r>
            <a:r>
              <a:rPr lang="en-US" sz="2000" dirty="0"/>
              <a:t>month</a:t>
            </a:r>
          </a:p>
          <a:p>
            <a:pPr marL="0" indent="0">
              <a:buNone/>
            </a:pPr>
            <a:r>
              <a:rPr lang="en-US" sz="2000" dirty="0" smtClean="0"/>
              <a:t>66        </a:t>
            </a:r>
            <a:r>
              <a:rPr lang="en-US" sz="2000" b="1" dirty="0" smtClean="0">
                <a:solidFill>
                  <a:srgbClr val="C00000"/>
                </a:solidFill>
              </a:rPr>
              <a:t>&gt; </a:t>
            </a:r>
            <a:r>
              <a:rPr lang="en-US" sz="2000" b="1" dirty="0">
                <a:solidFill>
                  <a:srgbClr val="C00000"/>
                </a:solidFill>
              </a:rPr>
              <a:t>1 </a:t>
            </a:r>
            <a:r>
              <a:rPr lang="en-US" sz="2000" b="1" dirty="0" err="1">
                <a:solidFill>
                  <a:srgbClr val="C00000"/>
                </a:solidFill>
              </a:rPr>
              <a:t>yr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67       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2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68	4 </a:t>
            </a:r>
            <a:r>
              <a:rPr lang="en-US" sz="2000" dirty="0" err="1" smtClean="0"/>
              <a:t>yrs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69	8 </a:t>
            </a:r>
            <a:r>
              <a:rPr lang="en-US" sz="2000" dirty="0" err="1"/>
              <a:t>yrs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362200" y="152400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4290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fib(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if(n &lt;= 2)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return fib(n-1) + fib(n-2);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public</a:t>
            </a:r>
            <a:r>
              <a:rPr lang="en-US" sz="2100" b="1" dirty="0">
                <a:solidFill>
                  <a:srgbClr val="7030A0"/>
                </a:solidFill>
              </a:rPr>
              <a:t> static </a:t>
            </a:r>
            <a:r>
              <a:rPr lang="en-US" sz="2100" b="1" dirty="0" err="1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smtClean="0">
                <a:solidFill>
                  <a:srgbClr val="7030A0"/>
                </a:solidFill>
              </a:rPr>
              <a:t>fib2(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smtClean="0">
                <a:solidFill>
                  <a:srgbClr val="7030A0"/>
                </a:solidFill>
              </a:rPr>
              <a:t>n)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{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 smtClean="0">
                <a:solidFill>
                  <a:srgbClr val="7030A0"/>
                </a:solidFill>
              </a:rPr>
              <a:t>     if(n&lt;=</a:t>
            </a:r>
            <a:r>
              <a:rPr lang="en-US" sz="2100" b="1" dirty="0">
                <a:solidFill>
                  <a:srgbClr val="7030A0"/>
                </a:solidFill>
              </a:rPr>
              <a:t> 2</a:t>
            </a:r>
            <a:r>
              <a:rPr lang="en-US" sz="2100" b="1" dirty="0" smtClean="0">
                <a:solidFill>
                  <a:srgbClr val="7030A0"/>
                </a:solidFill>
              </a:rPr>
              <a:t>)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return</a:t>
            </a:r>
            <a:r>
              <a:rPr lang="en-US" sz="2100" b="1" dirty="0">
                <a:solidFill>
                  <a:srgbClr val="7030A0"/>
                </a:solidFill>
              </a:rPr>
              <a:t> 1</a:t>
            </a:r>
            <a:r>
              <a:rPr lang="en-US" sz="2100" b="1" dirty="0" smtClean="0">
                <a:solidFill>
                  <a:srgbClr val="7030A0"/>
                </a:solidFill>
              </a:rPr>
              <a:t>;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fibo1=1, fibo2=1, </a:t>
            </a:r>
            <a:r>
              <a:rPr lang="en-US" sz="2100" b="1" dirty="0" smtClean="0">
                <a:solidFill>
                  <a:srgbClr val="7030A0"/>
                </a:solidFill>
              </a:rPr>
              <a:t>sum=1</a:t>
            </a:r>
            <a:r>
              <a:rPr lang="en-US" sz="2100" b="1" dirty="0">
                <a:solidFill>
                  <a:srgbClr val="7030A0"/>
                </a:solidFill>
              </a:rPr>
              <a:t>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for(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= 3;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&lt;= </a:t>
            </a:r>
            <a:r>
              <a:rPr lang="en-US" sz="2100" b="1" dirty="0" smtClean="0">
                <a:solidFill>
                  <a:srgbClr val="7030A0"/>
                </a:solidFill>
              </a:rPr>
              <a:t>n;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sum = </a:t>
            </a:r>
            <a:r>
              <a:rPr lang="en-US" sz="2100" b="1" dirty="0">
                <a:solidFill>
                  <a:srgbClr val="7030A0"/>
                </a:solidFill>
              </a:rPr>
              <a:t>fibo1 + fibo2; </a:t>
            </a: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fibo1 </a:t>
            </a:r>
            <a:r>
              <a:rPr lang="en-US" sz="2100" b="1" dirty="0">
                <a:solidFill>
                  <a:srgbClr val="7030A0"/>
                </a:solidFill>
              </a:rPr>
              <a:t>= fibo2;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fibo2 </a:t>
            </a:r>
            <a:r>
              <a:rPr lang="en-US" sz="2100" b="1" dirty="0">
                <a:solidFill>
                  <a:srgbClr val="7030A0"/>
                </a:solidFill>
              </a:rPr>
              <a:t>= </a:t>
            </a:r>
            <a:r>
              <a:rPr lang="en-US" sz="2100" b="1" dirty="0" smtClean="0">
                <a:solidFill>
                  <a:srgbClr val="7030A0"/>
                </a:solidFill>
              </a:rPr>
              <a:t>sum;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}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return sum;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}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/>
              <a:t>  </a:t>
            </a: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3429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3429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685800"/>
            <a:ext cx="419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</a:t>
            </a:r>
            <a:r>
              <a:rPr lang="en-US" dirty="0" smtClean="0"/>
              <a:t>16,000,000,000 </a:t>
            </a:r>
            <a:r>
              <a:rPr lang="en-US" dirty="0"/>
              <a:t>years to complete a three-line method for the value 100.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dirty="0" smtClean="0"/>
              <a:t>will </a:t>
            </a:r>
            <a:r>
              <a:rPr lang="en-US" dirty="0"/>
              <a:t>find </a:t>
            </a:r>
            <a:r>
              <a:rPr lang="en-US" dirty="0" smtClean="0"/>
              <a:t>the 100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 in </a:t>
            </a:r>
            <a:r>
              <a:rPr lang="en-US" dirty="0"/>
              <a:t>under a second: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86200" y="1295400"/>
            <a:ext cx="1752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3733800"/>
            <a:ext cx="2209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That is nice.  How would you write that as a formula?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double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return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0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 That is nice.  How would you write that as a formula?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            </a:t>
            </a:r>
            <a:r>
              <a:rPr lang="en-US" sz="2400" b="1" dirty="0" err="1" smtClean="0">
                <a:solidFill>
                  <a:srgbClr val="C00000"/>
                </a:solidFill>
              </a:rPr>
              <a:t>exp</a:t>
            </a:r>
            <a:r>
              <a:rPr lang="en-US" sz="2400" b="1" dirty="0" smtClean="0">
                <a:solidFill>
                  <a:srgbClr val="C00000"/>
                </a:solidFill>
              </a:rPr>
              <a:t> times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double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exp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return </a:t>
            </a:r>
            <a:r>
              <a:rPr lang="en-US" sz="2800" b="1" dirty="0" err="1" smtClean="0">
                <a:solidFill>
                  <a:srgbClr val="7030A0"/>
                </a:solidFill>
              </a:rPr>
              <a:t>ans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What is the most-simple-input we can send to </a:t>
            </a:r>
            <a:r>
              <a:rPr lang="en-US" sz="2400" b="1" dirty="0" err="1">
                <a:solidFill>
                  <a:srgbClr val="C00000"/>
                </a:solidFill>
              </a:rPr>
              <a:t>base</a:t>
            </a:r>
            <a:r>
              <a:rPr lang="en-US" sz="2400" b="1" baseline="30000" dirty="0" err="1">
                <a:solidFill>
                  <a:srgbClr val="C00000"/>
                </a:solidFill>
              </a:rPr>
              <a:t>exp</a:t>
            </a:r>
            <a:r>
              <a:rPr lang="en-US" sz="2400" b="1" dirty="0">
                <a:solidFill>
                  <a:srgbClr val="C00000"/>
                </a:solidFill>
              </a:rPr>
              <a:t> such that we know the answer without needing any extra steps?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/>
              <a:t>What is the most-simple-input we can send to </a:t>
            </a:r>
            <a:r>
              <a:rPr lang="en-US" sz="2400" b="1" dirty="0" err="1" smtClean="0"/>
              <a:t>base</a:t>
            </a:r>
            <a:r>
              <a:rPr lang="en-US" sz="2400" b="1" baseline="30000" dirty="0" err="1" smtClean="0"/>
              <a:t>exp</a:t>
            </a:r>
            <a:r>
              <a:rPr lang="en-US" sz="2400" b="1" dirty="0" smtClean="0"/>
              <a:t> such that we know the answer without needing any extra steps?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base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is 1</a:t>
            </a:r>
            <a:r>
              <a:rPr lang="en-US" sz="2400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Given complex input, say 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, what is one-step-easier?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What is the most-simple-input we can send to </a:t>
            </a:r>
            <a:r>
              <a:rPr lang="en-US" sz="2400" dirty="0" err="1" smtClean="0"/>
              <a:t>base</a:t>
            </a:r>
            <a:r>
              <a:rPr lang="en-US" sz="2400" baseline="30000" dirty="0" err="1" smtClean="0"/>
              <a:t>exp</a:t>
            </a:r>
            <a:r>
              <a:rPr lang="en-US" sz="2400" dirty="0" smtClean="0"/>
              <a:t> such that we know the answer without needing any extra steps?	base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/>
              <a:t>Given complex input, say 5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, what is one-step-easier? 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How can we define 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 by calling 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US" sz="24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Power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		            </a:t>
            </a:r>
            <a:r>
              <a:rPr lang="en-US" sz="2200" b="1" dirty="0" err="1" smtClean="0">
                <a:solidFill>
                  <a:srgbClr val="C00000"/>
                </a:solidFill>
              </a:rPr>
              <a:t>exp</a:t>
            </a:r>
            <a:r>
              <a:rPr lang="en-US" sz="2200" b="1" dirty="0" smtClean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What is the most-simple-input we can send to </a:t>
            </a:r>
            <a:r>
              <a:rPr lang="en-US" sz="2400" dirty="0" err="1" smtClean="0"/>
              <a:t>base</a:t>
            </a:r>
            <a:r>
              <a:rPr lang="en-US" sz="2400" baseline="30000" dirty="0" err="1" smtClean="0"/>
              <a:t>exp</a:t>
            </a:r>
            <a:r>
              <a:rPr lang="en-US" sz="2400" dirty="0" smtClean="0"/>
              <a:t> such that we know the answer without needing any extra steps?	base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Given complex input, say 5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what is one-step-easier? 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/>
              <a:t>How can we define 5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by calling 5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? 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 = 5 * 5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629151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702</Words>
  <Application>Microsoft Office PowerPoint</Application>
  <PresentationFormat>On-screen Show (4:3)</PresentationFormat>
  <Paragraphs>420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 Re Rec Recu Recur Recurs Recursi Recursio Recursion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thinking</vt:lpstr>
      <vt:lpstr>Dangerous Recursion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Re Rec Recu Recurs Recursi Recursio Recursion</dc:title>
  <dc:creator>Administrator</dc:creator>
  <cp:lastModifiedBy>Administrator</cp:lastModifiedBy>
  <cp:revision>10</cp:revision>
  <dcterms:created xsi:type="dcterms:W3CDTF">2014-10-06T18:21:25Z</dcterms:created>
  <dcterms:modified xsi:type="dcterms:W3CDTF">2015-02-13T12:07:47Z</dcterms:modified>
</cp:coreProperties>
</file>