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89" r:id="rId5"/>
    <p:sldId id="290" r:id="rId6"/>
    <p:sldId id="291" r:id="rId7"/>
    <p:sldId id="293" r:id="rId8"/>
    <p:sldId id="292" r:id="rId9"/>
    <p:sldId id="295" r:id="rId10"/>
    <p:sldId id="294" r:id="rId11"/>
    <p:sldId id="260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Recur.java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 tracing a method that does not yet exist to see how to write the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5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base2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base2(14) </a:t>
            </a:r>
            <a:r>
              <a:rPr lang="en-US" dirty="0" smtClean="0"/>
              <a:t>should output </a:t>
            </a:r>
            <a:r>
              <a:rPr lang="en-US" dirty="0" smtClean="0"/>
              <a:t>1110, or 14 in binary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what is the easiest value that can be sent?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base2(0) should output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base2(1) should output 1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3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base2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base2(14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base2(7)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      SOP(0) </a:t>
            </a: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133600"/>
            <a:ext cx="73914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7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base2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base2(14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base2(7)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400" dirty="0" smtClean="0"/>
              <a:t>base2(3)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400" dirty="0" smtClean="0"/>
              <a:t>SOP(1)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      SOP(0) </a:t>
            </a: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133600"/>
            <a:ext cx="73914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2667000"/>
            <a:ext cx="58674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base2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base2(14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base2(7)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400" dirty="0" smtClean="0"/>
              <a:t>base2(3)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200" dirty="0" smtClean="0"/>
              <a:t>base2(1)</a:t>
            </a:r>
            <a:endParaRPr lang="en-US" sz="22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	</a:t>
            </a:r>
            <a:r>
              <a:rPr lang="en-US" sz="2200" dirty="0" smtClean="0"/>
              <a:t>SOP(1)</a:t>
            </a:r>
          </a:p>
          <a:p>
            <a:pPr marL="0" indent="0">
              <a:buNone/>
            </a:pPr>
            <a:r>
              <a:rPr lang="en-US" sz="2800" dirty="0" smtClean="0"/>
              <a:t>			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400" dirty="0" smtClean="0"/>
              <a:t>SOP(1)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      SOP(0) </a:t>
            </a: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133600"/>
            <a:ext cx="73914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2667000"/>
            <a:ext cx="58674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3124200"/>
            <a:ext cx="44958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02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base2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base2(14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base2(7)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400" dirty="0" smtClean="0"/>
              <a:t>base2(3)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200" dirty="0" smtClean="0"/>
              <a:t>base2(1)</a:t>
            </a:r>
            <a:endParaRPr lang="en-US" sz="2200" dirty="0" smtClean="0"/>
          </a:p>
          <a:p>
            <a:pPr marL="0" indent="0">
              <a:buNone/>
            </a:pPr>
            <a:r>
              <a:rPr lang="en-US" sz="2800" dirty="0" smtClean="0"/>
              <a:t>				</a:t>
            </a:r>
            <a:r>
              <a:rPr lang="en-US" sz="2000" dirty="0" smtClean="0"/>
              <a:t>SOP(1)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	</a:t>
            </a:r>
            <a:r>
              <a:rPr lang="en-US" sz="2200" dirty="0" smtClean="0"/>
              <a:t>SOP(1)</a:t>
            </a:r>
          </a:p>
          <a:p>
            <a:pPr marL="0" indent="0">
              <a:buNone/>
            </a:pPr>
            <a:r>
              <a:rPr lang="en-US" sz="2800" dirty="0" smtClean="0"/>
              <a:t>			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400" dirty="0" smtClean="0"/>
              <a:t>SOP(1)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      SOP(0) </a:t>
            </a: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133600"/>
            <a:ext cx="73914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2667000"/>
            <a:ext cx="58674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3124200"/>
            <a:ext cx="44958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2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base2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base2(14)			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base2(7)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400" dirty="0" smtClean="0"/>
              <a:t>base2(3)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200" dirty="0" smtClean="0"/>
              <a:t>base2(1)</a:t>
            </a:r>
            <a:endParaRPr lang="en-US" sz="2200" dirty="0" smtClean="0"/>
          </a:p>
          <a:p>
            <a:pPr marL="0" indent="0">
              <a:buNone/>
            </a:pPr>
            <a:r>
              <a:rPr lang="en-US" sz="2800" dirty="0" smtClean="0"/>
              <a:t>				</a:t>
            </a:r>
            <a:r>
              <a:rPr lang="en-US" sz="2000" b="1" dirty="0" smtClean="0">
                <a:solidFill>
                  <a:srgbClr val="C00000"/>
                </a:solidFill>
              </a:rPr>
              <a:t>SOP(1)</a:t>
            </a:r>
            <a:endParaRPr 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	</a:t>
            </a:r>
            <a:r>
              <a:rPr lang="en-US" sz="2200" dirty="0" smtClean="0"/>
              <a:t>SOP(1)</a:t>
            </a:r>
          </a:p>
          <a:p>
            <a:pPr marL="0" indent="0">
              <a:buNone/>
            </a:pPr>
            <a:r>
              <a:rPr lang="en-US" sz="2800" dirty="0" smtClean="0"/>
              <a:t>			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400" dirty="0" smtClean="0"/>
              <a:t>SOP(1)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      SOP(0) </a:t>
            </a: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133600"/>
            <a:ext cx="73914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2667000"/>
            <a:ext cx="58674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3124200"/>
            <a:ext cx="44958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6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base2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base2(14)			</a:t>
            </a:r>
            <a:r>
              <a:rPr lang="en-US" b="1" dirty="0" smtClean="0">
                <a:solidFill>
                  <a:srgbClr val="C00000"/>
                </a:solidFill>
              </a:rPr>
              <a:t>11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base2(7)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400" dirty="0" smtClean="0"/>
              <a:t>base2(3)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				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	</a:t>
            </a:r>
            <a:r>
              <a:rPr lang="en-US" sz="2200" b="1" dirty="0" smtClean="0">
                <a:solidFill>
                  <a:srgbClr val="C00000"/>
                </a:solidFill>
              </a:rPr>
              <a:t>SOP(1)</a:t>
            </a:r>
          </a:p>
          <a:p>
            <a:pPr marL="0" indent="0">
              <a:buNone/>
            </a:pPr>
            <a:r>
              <a:rPr lang="en-US" sz="2800" dirty="0" smtClean="0"/>
              <a:t>			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400" dirty="0" smtClean="0"/>
              <a:t>SOP(1)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      SOP(0) </a:t>
            </a: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133600"/>
            <a:ext cx="73914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2667000"/>
            <a:ext cx="58674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26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base2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base2(14)			</a:t>
            </a:r>
            <a:r>
              <a:rPr lang="en-US" b="1" dirty="0" smtClean="0">
                <a:solidFill>
                  <a:srgbClr val="C00000"/>
                </a:solidFill>
              </a:rPr>
              <a:t>111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base2(7)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400" dirty="0" smtClean="0"/>
              <a:t>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				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	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 smtClean="0"/>
              <a:t>			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400" b="1" dirty="0" smtClean="0">
                <a:solidFill>
                  <a:srgbClr val="C00000"/>
                </a:solidFill>
              </a:rPr>
              <a:t>SOP(1)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            SOP(0) </a:t>
            </a: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133600"/>
            <a:ext cx="73914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1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base2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base2(14)			</a:t>
            </a:r>
            <a:r>
              <a:rPr lang="en-US" b="1" dirty="0" smtClean="0">
                <a:solidFill>
                  <a:srgbClr val="C00000"/>
                </a:solidFill>
              </a:rPr>
              <a:t>1110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400" dirty="0" smtClean="0"/>
              <a:t>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				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	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 smtClean="0"/>
              <a:t>			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           SOP(0) </a:t>
            </a:r>
            <a:r>
              <a:rPr lang="en-US" b="1" dirty="0" smtClean="0">
                <a:solidFill>
                  <a:srgbClr val="C00000"/>
                </a:solidFill>
              </a:rPr>
              <a:t>    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30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printWithCommas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printWithCommas</a:t>
            </a:r>
            <a:r>
              <a:rPr lang="en-US" dirty="0" smtClean="0"/>
              <a:t>(1234567) should 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1,234,567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what is the easiest input you can send?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4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base2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base2(14) </a:t>
            </a:r>
            <a:r>
              <a:rPr lang="en-US" dirty="0" smtClean="0"/>
              <a:t>should output </a:t>
            </a:r>
            <a:r>
              <a:rPr lang="en-US" dirty="0" smtClean="0"/>
              <a:t>1110, or 14 in binary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30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printWithCommas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printWithCommas</a:t>
            </a:r>
            <a:r>
              <a:rPr lang="en-US" dirty="0" smtClean="0"/>
              <a:t>(1234567) should 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1,234,567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what is the easiest input you can send?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printWithCommas</a:t>
            </a:r>
            <a:r>
              <a:rPr lang="en-US" b="1" dirty="0" smtClean="0">
                <a:solidFill>
                  <a:srgbClr val="C00000"/>
                </a:solidFill>
              </a:rPr>
              <a:t>(999) should output 999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what is one-step-easier than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printWithCommas</a:t>
            </a:r>
            <a:r>
              <a:rPr lang="en-US" b="1" dirty="0" smtClean="0">
                <a:solidFill>
                  <a:srgbClr val="C00000"/>
                </a:solidFill>
              </a:rPr>
              <a:t>(1234567)?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121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printWithCommas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printWithCommas</a:t>
            </a:r>
            <a:r>
              <a:rPr lang="en-US" dirty="0" smtClean="0"/>
              <a:t>(1234567) should 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1,234,567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what is the easiest input you can send?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printWithCommas</a:t>
            </a:r>
            <a:r>
              <a:rPr lang="en-US" b="1" dirty="0" smtClean="0">
                <a:solidFill>
                  <a:srgbClr val="C00000"/>
                </a:solidFill>
              </a:rPr>
              <a:t>(999) should output 999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	what is one-step-easier than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printWithCommas</a:t>
            </a:r>
            <a:r>
              <a:rPr lang="en-US" dirty="0" smtClean="0"/>
              <a:t>(1234567)?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printWithCommas</a:t>
            </a:r>
            <a:r>
              <a:rPr lang="en-US" b="1" dirty="0" smtClean="0">
                <a:solidFill>
                  <a:srgbClr val="C00000"/>
                </a:solidFill>
              </a:rPr>
              <a:t>(1234)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49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printWithCommas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printWithCommas</a:t>
            </a:r>
            <a:r>
              <a:rPr lang="en-US" dirty="0" smtClean="0"/>
              <a:t>(12345467)	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 </a:t>
            </a:r>
            <a:r>
              <a:rPr lang="en-US" sz="2800" dirty="0" err="1" smtClean="0"/>
              <a:t>printWithCommas</a:t>
            </a:r>
            <a:r>
              <a:rPr lang="en-US" sz="2800" dirty="0" smtClean="0"/>
              <a:t>(1234)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400" dirty="0" smtClean="0"/>
              <a:t>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				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	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 smtClean="0"/>
              <a:t>			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           </a:t>
            </a:r>
            <a:r>
              <a:rPr lang="en-US" sz="2800" dirty="0" smtClean="0"/>
              <a:t>SOP(,567) </a:t>
            </a: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2133600"/>
            <a:ext cx="70104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0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printWithCommas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printWithCommas</a:t>
            </a:r>
            <a:r>
              <a:rPr lang="en-US" dirty="0" smtClean="0"/>
              <a:t>(12345467)	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 </a:t>
            </a:r>
            <a:r>
              <a:rPr lang="en-US" sz="2800" dirty="0" err="1" smtClean="0"/>
              <a:t>printWithCommas</a:t>
            </a:r>
            <a:r>
              <a:rPr lang="en-US" sz="2800" dirty="0" smtClean="0"/>
              <a:t>(1234)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printWithCommas</a:t>
            </a:r>
            <a:r>
              <a:rPr lang="en-US" sz="2800" dirty="0" smtClean="0"/>
              <a:t>(1)</a:t>
            </a:r>
            <a:r>
              <a:rPr lang="en-US" sz="2400" dirty="0" smtClean="0"/>
              <a:t>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				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	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 smtClean="0"/>
              <a:t>		SOP(,234)	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           </a:t>
            </a:r>
            <a:r>
              <a:rPr lang="en-US" sz="2800" dirty="0" smtClean="0"/>
              <a:t>SOP(,567) </a:t>
            </a: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2133600"/>
            <a:ext cx="70104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2667000"/>
            <a:ext cx="57912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01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printWithCommas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printWithCommas</a:t>
            </a:r>
            <a:r>
              <a:rPr lang="en-US" dirty="0" smtClean="0"/>
              <a:t>(12345467)	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 </a:t>
            </a:r>
            <a:r>
              <a:rPr lang="en-US" sz="2800" dirty="0" err="1" smtClean="0"/>
              <a:t>printWithCommas</a:t>
            </a:r>
            <a:r>
              <a:rPr lang="en-US" sz="2800" dirty="0" smtClean="0"/>
              <a:t>(1234)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printWithCommas</a:t>
            </a:r>
            <a:r>
              <a:rPr lang="en-US" sz="2800" dirty="0" smtClean="0"/>
              <a:t>(1)</a:t>
            </a:r>
            <a:r>
              <a:rPr lang="en-US" sz="2400" dirty="0" smtClean="0"/>
              <a:t>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400" dirty="0" smtClean="0"/>
              <a:t> SOP(1)</a:t>
            </a:r>
          </a:p>
          <a:p>
            <a:pPr marL="0" indent="0">
              <a:buNone/>
            </a:pPr>
            <a:r>
              <a:rPr lang="en-US" sz="2800" dirty="0" smtClean="0"/>
              <a:t>				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	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 smtClean="0"/>
              <a:t>		SOP(,234)	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           </a:t>
            </a:r>
            <a:r>
              <a:rPr lang="en-US" sz="2800" dirty="0" smtClean="0"/>
              <a:t>SOP(,567) </a:t>
            </a: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2133600"/>
            <a:ext cx="70104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2667000"/>
            <a:ext cx="57912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87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printWithCommas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printWithCommas</a:t>
            </a:r>
            <a:r>
              <a:rPr lang="en-US" dirty="0" smtClean="0"/>
              <a:t>(12345467)	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	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 </a:t>
            </a:r>
            <a:r>
              <a:rPr lang="en-US" sz="2800" dirty="0" err="1" smtClean="0"/>
              <a:t>printWithCommas</a:t>
            </a:r>
            <a:r>
              <a:rPr lang="en-US" sz="2800" dirty="0" smtClean="0"/>
              <a:t>(1234)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printWithCommas</a:t>
            </a:r>
            <a:r>
              <a:rPr lang="en-US" sz="2800" dirty="0" smtClean="0"/>
              <a:t>(1)</a:t>
            </a:r>
            <a:r>
              <a:rPr lang="en-US" sz="2400" dirty="0" smtClean="0"/>
              <a:t>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400" b="1" dirty="0" smtClean="0">
                <a:solidFill>
                  <a:srgbClr val="C00000"/>
                </a:solidFill>
              </a:rPr>
              <a:t> SOP(1)</a:t>
            </a:r>
          </a:p>
          <a:p>
            <a:pPr marL="0" indent="0">
              <a:buNone/>
            </a:pPr>
            <a:r>
              <a:rPr lang="en-US" sz="2800" dirty="0" smtClean="0"/>
              <a:t>				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	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 smtClean="0"/>
              <a:t>		SOP(,234)	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           </a:t>
            </a:r>
            <a:r>
              <a:rPr lang="en-US" sz="2800" dirty="0" smtClean="0"/>
              <a:t>SOP(,567) </a:t>
            </a: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2133600"/>
            <a:ext cx="70104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2667000"/>
            <a:ext cx="57912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71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printWithCommas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printWithCommas</a:t>
            </a:r>
            <a:r>
              <a:rPr lang="en-US" dirty="0" smtClean="0"/>
              <a:t>(12345467)	</a:t>
            </a:r>
            <a:r>
              <a:rPr lang="en-US" b="1" dirty="0" smtClean="0">
                <a:solidFill>
                  <a:srgbClr val="C00000"/>
                </a:solidFill>
              </a:rPr>
              <a:t>1,234</a:t>
            </a:r>
            <a:r>
              <a:rPr lang="en-US" dirty="0" smtClean="0"/>
              <a:t>	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 </a:t>
            </a:r>
            <a:r>
              <a:rPr lang="en-US" sz="2800" dirty="0" err="1" smtClean="0"/>
              <a:t>printWithCommas</a:t>
            </a:r>
            <a:r>
              <a:rPr lang="en-US" sz="2800" dirty="0" smtClean="0"/>
              <a:t>(1234)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 </a:t>
            </a:r>
            <a:r>
              <a:rPr lang="en-US" sz="2400" dirty="0" smtClean="0"/>
              <a:t>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 smtClean="0"/>
              <a:t>				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	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b="1" dirty="0" smtClean="0">
                <a:solidFill>
                  <a:srgbClr val="C00000"/>
                </a:solidFill>
              </a:rPr>
              <a:t>SOP(,234)</a:t>
            </a:r>
            <a:r>
              <a:rPr lang="en-US" sz="2800" dirty="0" smtClean="0"/>
              <a:t>	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           </a:t>
            </a:r>
            <a:r>
              <a:rPr lang="en-US" sz="2800" dirty="0" smtClean="0"/>
              <a:t>SOP(,567) </a:t>
            </a: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2133600"/>
            <a:ext cx="70104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35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printWithCommas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printWithCommas</a:t>
            </a:r>
            <a:r>
              <a:rPr lang="en-US" dirty="0" smtClean="0"/>
              <a:t>(12345467)	</a:t>
            </a:r>
            <a:r>
              <a:rPr lang="en-US" b="1" dirty="0" smtClean="0">
                <a:solidFill>
                  <a:srgbClr val="C00000"/>
                </a:solidFill>
              </a:rPr>
              <a:t>1,234,567</a:t>
            </a:r>
            <a:r>
              <a:rPr lang="en-US" dirty="0" smtClean="0"/>
              <a:t>	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 </a:t>
            </a:r>
            <a:r>
              <a:rPr lang="en-US" sz="2400" dirty="0" smtClean="0"/>
              <a:t>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 smtClean="0"/>
              <a:t>				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	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           SOP(,567) </a:t>
            </a:r>
            <a:r>
              <a:rPr lang="en-US" b="1" dirty="0" smtClean="0">
                <a:solidFill>
                  <a:srgbClr val="C00000"/>
                </a:solidFill>
              </a:rPr>
              <a:t>    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5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/>
              <a:t>Decimal (10 symbols)</a:t>
            </a:r>
            <a:r>
              <a:rPr lang="en-US" b="1" dirty="0"/>
              <a:t>	</a:t>
            </a:r>
          </a:p>
          <a:p>
            <a:pPr marL="0" lvl="0" indent="0">
              <a:buNone/>
            </a:pPr>
            <a:r>
              <a:rPr lang="en-US" dirty="0" smtClean="0"/>
              <a:t>	00			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01</a:t>
            </a:r>
            <a:r>
              <a:rPr lang="en-US" dirty="0" smtClean="0"/>
              <a:t>			</a:t>
            </a:r>
            <a:endParaRPr lang="en-US" b="1" dirty="0"/>
          </a:p>
          <a:p>
            <a:pPr marL="0" lvl="0" indent="0">
              <a:buNone/>
            </a:pPr>
            <a:r>
              <a:rPr lang="en-US" dirty="0" smtClean="0"/>
              <a:t>	02			</a:t>
            </a:r>
            <a:endParaRPr lang="en-US" b="1" dirty="0"/>
          </a:p>
          <a:p>
            <a:pPr marL="0" lvl="0" indent="0">
              <a:buNone/>
            </a:pPr>
            <a:r>
              <a:rPr lang="en-US" dirty="0" smtClean="0"/>
              <a:t>	03			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04			</a:t>
            </a:r>
            <a:endParaRPr lang="en-US" b="1" dirty="0"/>
          </a:p>
          <a:p>
            <a:pPr marL="0" lvl="0" indent="0">
              <a:buNone/>
            </a:pPr>
            <a:r>
              <a:rPr lang="en-US" dirty="0" smtClean="0"/>
              <a:t>	05			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06			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07			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08			</a:t>
            </a:r>
            <a:endParaRPr lang="en-US" b="1" dirty="0"/>
          </a:p>
          <a:p>
            <a:pPr marL="0" lvl="0" indent="0">
              <a:buNone/>
            </a:pPr>
            <a:r>
              <a:rPr lang="en-US" dirty="0" smtClean="0"/>
              <a:t>	09			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10</a:t>
            </a:r>
            <a:r>
              <a:rPr lang="en-US" dirty="0" smtClean="0"/>
              <a:t>			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11			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12			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13			</a:t>
            </a:r>
          </a:p>
          <a:p>
            <a:pPr marL="0" lvl="0" indent="0">
              <a:buNone/>
            </a:pPr>
            <a:r>
              <a:rPr lang="en-US" dirty="0" smtClean="0"/>
              <a:t>	14			</a:t>
            </a:r>
          </a:p>
          <a:p>
            <a:pPr marL="0" lvl="0" indent="0">
              <a:buNone/>
            </a:pPr>
            <a:r>
              <a:rPr lang="en-US" dirty="0" smtClean="0"/>
              <a:t>	15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3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/>
              <a:t>Decimal (10 symbols)</a:t>
            </a:r>
            <a:r>
              <a:rPr lang="en-US" b="1" dirty="0"/>
              <a:t>	</a:t>
            </a:r>
            <a:r>
              <a:rPr lang="en-US" b="1" dirty="0" smtClean="0"/>
              <a:t>   </a:t>
            </a:r>
            <a:r>
              <a:rPr lang="en-US" b="1" u="sng" dirty="0" smtClean="0"/>
              <a:t>Binary </a:t>
            </a:r>
            <a:r>
              <a:rPr lang="en-US" b="1" u="sng" dirty="0"/>
              <a:t>(2 </a:t>
            </a:r>
            <a:r>
              <a:rPr lang="en-US" b="1" u="sng" dirty="0" smtClean="0"/>
              <a:t>symbols </a:t>
            </a:r>
            <a:r>
              <a:rPr lang="en-US" u="sng" dirty="0" smtClean="0"/>
              <a:t>– 4 bit representations</a:t>
            </a:r>
            <a:r>
              <a:rPr lang="en-US" b="1" u="sng" dirty="0" smtClean="0"/>
              <a:t>)</a:t>
            </a:r>
            <a:endParaRPr lang="en-US" b="1" dirty="0"/>
          </a:p>
          <a:p>
            <a:pPr marL="0" lvl="0" indent="0">
              <a:buNone/>
            </a:pPr>
            <a:r>
              <a:rPr lang="en-US" dirty="0" smtClean="0"/>
              <a:t>	00			0000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01</a:t>
            </a:r>
            <a:r>
              <a:rPr lang="en-US" dirty="0" smtClean="0"/>
              <a:t>			</a:t>
            </a:r>
            <a:r>
              <a:rPr lang="en-US" b="1" dirty="0" smtClean="0"/>
              <a:t>0001</a:t>
            </a:r>
            <a:endParaRPr lang="en-US" b="1" dirty="0"/>
          </a:p>
          <a:p>
            <a:pPr marL="0" lvl="0" indent="0">
              <a:buNone/>
            </a:pPr>
            <a:r>
              <a:rPr lang="en-US" dirty="0" smtClean="0"/>
              <a:t>	02			</a:t>
            </a:r>
            <a:r>
              <a:rPr lang="en-US" b="1" dirty="0" smtClean="0"/>
              <a:t>0010</a:t>
            </a:r>
            <a:endParaRPr lang="en-US" b="1" dirty="0"/>
          </a:p>
          <a:p>
            <a:pPr marL="0" lvl="0" indent="0">
              <a:buNone/>
            </a:pPr>
            <a:r>
              <a:rPr lang="en-US" dirty="0" smtClean="0"/>
              <a:t>	03			0011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04			</a:t>
            </a:r>
            <a:r>
              <a:rPr lang="en-US" b="1" dirty="0" smtClean="0"/>
              <a:t>0100</a:t>
            </a:r>
            <a:endParaRPr lang="en-US" b="1" dirty="0"/>
          </a:p>
          <a:p>
            <a:pPr marL="0" lvl="0" indent="0">
              <a:buNone/>
            </a:pPr>
            <a:r>
              <a:rPr lang="en-US" dirty="0" smtClean="0"/>
              <a:t>	05			0101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06			0110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07			0111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08			</a:t>
            </a:r>
            <a:r>
              <a:rPr lang="en-US" b="1" dirty="0" smtClean="0"/>
              <a:t>1000</a:t>
            </a:r>
            <a:endParaRPr lang="en-US" b="1" dirty="0"/>
          </a:p>
          <a:p>
            <a:pPr marL="0" lvl="0" indent="0">
              <a:buNone/>
            </a:pPr>
            <a:r>
              <a:rPr lang="en-US" dirty="0" smtClean="0"/>
              <a:t>	09			1001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10</a:t>
            </a:r>
            <a:r>
              <a:rPr lang="en-US" dirty="0" smtClean="0"/>
              <a:t>			1010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11			1011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12			1100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13			1101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14			1110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15			1111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2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Decimal to Binary:</a:t>
            </a:r>
            <a:br>
              <a:rPr lang="en-US" dirty="0" smtClean="0"/>
            </a:br>
            <a:r>
              <a:rPr lang="en-US" sz="3600" dirty="0"/>
              <a:t>d</a:t>
            </a:r>
            <a:r>
              <a:rPr lang="en-US" sz="3600" dirty="0" smtClean="0"/>
              <a:t>iv 2 into quotient, store remainders in a stack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Translate </a:t>
            </a:r>
            <a:r>
              <a:rPr lang="en-US" dirty="0" smtClean="0"/>
              <a:t>14 </a:t>
            </a:r>
            <a:r>
              <a:rPr lang="en-US" dirty="0" smtClean="0"/>
              <a:t>into Binary: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/>
              <a:t>7, </a:t>
            </a:r>
            <a:r>
              <a:rPr lang="en-US" dirty="0" smtClean="0"/>
              <a:t>R </a:t>
            </a:r>
            <a:r>
              <a:rPr lang="en-US" b="1" dirty="0" smtClean="0">
                <a:solidFill>
                  <a:srgbClr val="7030A0"/>
                </a:solidFill>
              </a:rPr>
              <a:t>0</a:t>
            </a:r>
            <a:r>
              <a:rPr lang="en-US" dirty="0" smtClean="0"/>
              <a:t>            </a:t>
            </a:r>
            <a:endParaRPr lang="en-US" b="1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dirty="0" smtClean="0"/>
              <a:t>14 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14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smtClean="0">
                <a:solidFill>
                  <a:srgbClr val="C00000"/>
                </a:solidFill>
              </a:rPr>
              <a:t>             </a:t>
            </a:r>
            <a:r>
              <a:rPr lang="en-US" b="1" dirty="0" smtClean="0">
                <a:solidFill>
                  <a:srgbClr val="7030A0"/>
                </a:solidFill>
              </a:rPr>
              <a:t>0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96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Decimal to Binary:</a:t>
            </a:r>
            <a:br>
              <a:rPr lang="en-US" dirty="0" smtClean="0"/>
            </a:br>
            <a:r>
              <a:rPr lang="en-US" sz="3600" dirty="0"/>
              <a:t>d</a:t>
            </a:r>
            <a:r>
              <a:rPr lang="en-US" sz="3600" dirty="0" smtClean="0"/>
              <a:t>iv 2 into quotient, store remainders in a stack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Translate </a:t>
            </a:r>
            <a:r>
              <a:rPr lang="en-US" dirty="0" smtClean="0"/>
              <a:t>14 </a:t>
            </a:r>
            <a:r>
              <a:rPr lang="en-US" dirty="0" smtClean="0"/>
              <a:t>into Binary: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/>
              <a:t>7, </a:t>
            </a:r>
            <a:r>
              <a:rPr lang="en-US" dirty="0" smtClean="0"/>
              <a:t>R </a:t>
            </a:r>
            <a:r>
              <a:rPr lang="en-US" b="1" dirty="0" smtClean="0">
                <a:solidFill>
                  <a:srgbClr val="7030A0"/>
                </a:solidFill>
              </a:rPr>
              <a:t>0</a:t>
            </a:r>
            <a:r>
              <a:rPr lang="en-US" dirty="0" smtClean="0"/>
              <a:t>          3, R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  </a:t>
            </a:r>
            <a:endParaRPr lang="en-US" b="1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dirty="0" smtClean="0"/>
              <a:t>14 </a:t>
            </a:r>
            <a:r>
              <a:rPr lang="en-US" dirty="0" smtClean="0"/>
              <a:t>		</a:t>
            </a:r>
            <a:r>
              <a:rPr lang="en-US" dirty="0" smtClean="0"/>
              <a:t>2 7	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14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smtClean="0">
                <a:solidFill>
                  <a:srgbClr val="C00000"/>
                </a:solidFill>
              </a:rPr>
              <a:t>          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0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5908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90800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44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Decimal to Binary:</a:t>
            </a:r>
            <a:br>
              <a:rPr lang="en-US" dirty="0" smtClean="0"/>
            </a:br>
            <a:r>
              <a:rPr lang="en-US" sz="3600" dirty="0"/>
              <a:t>d</a:t>
            </a:r>
            <a:r>
              <a:rPr lang="en-US" sz="3600" dirty="0" smtClean="0"/>
              <a:t>iv 2 into quotient, store remainders in a stack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Translate </a:t>
            </a:r>
            <a:r>
              <a:rPr lang="en-US" dirty="0" smtClean="0"/>
              <a:t>14 </a:t>
            </a:r>
            <a:r>
              <a:rPr lang="en-US" dirty="0" smtClean="0"/>
              <a:t>into Binary: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/>
              <a:t>7, </a:t>
            </a:r>
            <a:r>
              <a:rPr lang="en-US" dirty="0" smtClean="0"/>
              <a:t>R </a:t>
            </a:r>
            <a:r>
              <a:rPr lang="en-US" b="1" dirty="0" smtClean="0">
                <a:solidFill>
                  <a:srgbClr val="7030A0"/>
                </a:solidFill>
              </a:rPr>
              <a:t>0</a:t>
            </a:r>
            <a:r>
              <a:rPr lang="en-US" dirty="0" smtClean="0"/>
              <a:t>          3, R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        1, R </a:t>
            </a:r>
            <a:r>
              <a:rPr lang="en-US" b="1" dirty="0" smtClean="0">
                <a:solidFill>
                  <a:srgbClr val="00B050"/>
                </a:solidFill>
              </a:rPr>
              <a:t>1	 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dirty="0" smtClean="0"/>
              <a:t>14 </a:t>
            </a:r>
            <a:r>
              <a:rPr lang="en-US" dirty="0" smtClean="0"/>
              <a:t>		</a:t>
            </a:r>
            <a:r>
              <a:rPr lang="en-US" dirty="0" smtClean="0"/>
              <a:t>2 7		2 3	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14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smtClean="0">
                <a:solidFill>
                  <a:srgbClr val="C00000"/>
                </a:solidFill>
              </a:rPr>
              <a:t>       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0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5908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90800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196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74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Decimal to Binary:</a:t>
            </a:r>
            <a:br>
              <a:rPr lang="en-US" dirty="0" smtClean="0"/>
            </a:br>
            <a:r>
              <a:rPr lang="en-US" sz="3600" dirty="0"/>
              <a:t>d</a:t>
            </a:r>
            <a:r>
              <a:rPr lang="en-US" sz="3600" dirty="0" smtClean="0"/>
              <a:t>iv 2 into quotient, store remainders in a stack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Translate </a:t>
            </a:r>
            <a:r>
              <a:rPr lang="en-US" dirty="0" smtClean="0"/>
              <a:t>14 </a:t>
            </a:r>
            <a:r>
              <a:rPr lang="en-US" dirty="0" smtClean="0"/>
              <a:t>into Binary: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/>
              <a:t>7, </a:t>
            </a:r>
            <a:r>
              <a:rPr lang="en-US" dirty="0" smtClean="0"/>
              <a:t>R </a:t>
            </a:r>
            <a:r>
              <a:rPr lang="en-US" b="1" dirty="0" smtClean="0">
                <a:solidFill>
                  <a:srgbClr val="7030A0"/>
                </a:solidFill>
              </a:rPr>
              <a:t>0</a:t>
            </a:r>
            <a:r>
              <a:rPr lang="en-US" dirty="0" smtClean="0"/>
              <a:t>          3, R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        1, R </a:t>
            </a:r>
            <a:r>
              <a:rPr lang="en-US" b="1" dirty="0" smtClean="0">
                <a:solidFill>
                  <a:srgbClr val="00B050"/>
                </a:solidFill>
              </a:rPr>
              <a:t>1	   </a:t>
            </a:r>
            <a:r>
              <a:rPr lang="en-US" dirty="0" smtClean="0"/>
              <a:t>0, R </a:t>
            </a:r>
            <a:r>
              <a:rPr lang="en-US" b="1" dirty="0" smtClean="0">
                <a:solidFill>
                  <a:srgbClr val="002060"/>
                </a:solidFill>
              </a:rPr>
              <a:t>1	STOP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dirty="0" smtClean="0"/>
              <a:t>14 </a:t>
            </a:r>
            <a:r>
              <a:rPr lang="en-US" dirty="0" smtClean="0"/>
              <a:t>		</a:t>
            </a:r>
            <a:r>
              <a:rPr lang="en-US" dirty="0" smtClean="0"/>
              <a:t>2 7		2 3		2 1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14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smtClean="0">
                <a:solidFill>
                  <a:srgbClr val="C00000"/>
                </a:solidFill>
              </a:rPr>
              <a:t>       </a:t>
            </a:r>
            <a:r>
              <a:rPr lang="en-US" b="1" dirty="0" smtClean="0">
                <a:solidFill>
                  <a:srgbClr val="00206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0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5908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90800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196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3246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24600" y="26670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6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base2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base2(14) </a:t>
            </a:r>
            <a:r>
              <a:rPr lang="en-US" dirty="0" smtClean="0"/>
              <a:t>should output </a:t>
            </a:r>
            <a:r>
              <a:rPr lang="en-US" dirty="0" smtClean="0"/>
              <a:t>1110, or 14 in binary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what is the easiest value that can be sent?</a:t>
            </a:r>
          </a:p>
          <a:p>
            <a:pPr marL="0" indent="0">
              <a:buNone/>
            </a:pPr>
            <a:r>
              <a:rPr lang="en-US" dirty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4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242</Words>
  <Application>Microsoft Office PowerPoint</Application>
  <PresentationFormat>On-screen Show (4:3)</PresentationFormat>
  <Paragraphs>266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Recur.java part 2</vt:lpstr>
      <vt:lpstr>base2(int n)</vt:lpstr>
      <vt:lpstr> </vt:lpstr>
      <vt:lpstr> </vt:lpstr>
      <vt:lpstr>Decimal to Binary: div 2 into quotient, store remainders in a stack</vt:lpstr>
      <vt:lpstr>Decimal to Binary: div 2 into quotient, store remainders in a stack</vt:lpstr>
      <vt:lpstr>Decimal to Binary: div 2 into quotient, store remainders in a stack</vt:lpstr>
      <vt:lpstr>Decimal to Binary: div 2 into quotient, store remainders in a stack</vt:lpstr>
      <vt:lpstr>base2(int n)</vt:lpstr>
      <vt:lpstr>base2(int n)</vt:lpstr>
      <vt:lpstr>base2(int n)</vt:lpstr>
      <vt:lpstr>base2(int n)</vt:lpstr>
      <vt:lpstr>base2(int n)</vt:lpstr>
      <vt:lpstr>base2(int n)</vt:lpstr>
      <vt:lpstr>base2(int n)</vt:lpstr>
      <vt:lpstr>base2(int n)</vt:lpstr>
      <vt:lpstr>base2(int n)</vt:lpstr>
      <vt:lpstr>base2(int n)</vt:lpstr>
      <vt:lpstr>printWithCommas(int n)</vt:lpstr>
      <vt:lpstr>printWithCommas(int n)</vt:lpstr>
      <vt:lpstr>printWithCommas(int n)</vt:lpstr>
      <vt:lpstr>printWithCommas(int n)</vt:lpstr>
      <vt:lpstr>printWithCommas(int n)</vt:lpstr>
      <vt:lpstr>printWithCommas(int n)</vt:lpstr>
      <vt:lpstr>printWithCommas(int n)</vt:lpstr>
      <vt:lpstr>printWithCommas(int n)</vt:lpstr>
      <vt:lpstr>printWithCommas(int 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Recur.java</dc:title>
  <dc:creator>Oberle, Doug R</dc:creator>
  <cp:lastModifiedBy>Administrator</cp:lastModifiedBy>
  <cp:revision>9</cp:revision>
  <dcterms:created xsi:type="dcterms:W3CDTF">2006-08-16T00:00:00Z</dcterms:created>
  <dcterms:modified xsi:type="dcterms:W3CDTF">2014-11-07T18:52:39Z</dcterms:modified>
</cp:coreProperties>
</file>