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5638799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4000" dirty="0" err="1" smtClean="0"/>
              <a:t>Recursio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Recursi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Recurs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Recur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Recu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Rec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		    1! = 1 * 0!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         0! =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924800" y="4419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697289" y="4038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97289" y="40386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91500" y="4038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91500" y="45339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77300" y="4533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97289" y="5029200"/>
            <a:ext cx="118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3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		    1! = 1 * 1 =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705600" y="36576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325689" y="346492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25689" y="3464923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19900" y="3464923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19900" y="3960223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39624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25689" y="4455523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 =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	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410200" y="31242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915989" y="2783477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15989" y="2783477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0200" y="27834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10200" y="3278777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00900" y="3280954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15989" y="3774077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6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 = </a:t>
            </a:r>
            <a:r>
              <a:rPr lang="en-US" b="1" dirty="0" smtClean="0">
                <a:solidFill>
                  <a:srgbClr val="0070C0"/>
                </a:solidFill>
              </a:rPr>
              <a:t>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114800" y="25146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620589" y="21717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20589" y="21717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21717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2667000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05500" y="26691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20589" y="3162300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2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6 = </a:t>
            </a:r>
            <a:r>
              <a:rPr lang="en-US" b="1" dirty="0" smtClean="0">
                <a:solidFill>
                  <a:srgbClr val="0070C0"/>
                </a:solidFill>
              </a:rPr>
              <a:t>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819400" y="18288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325189" y="17145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25189" y="17145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17145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9400" y="2209800"/>
            <a:ext cx="1981200" cy="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22119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25189" y="2705100"/>
            <a:ext cx="247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98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24 = </a:t>
            </a:r>
            <a:r>
              <a:rPr lang="en-US" b="1" dirty="0" smtClean="0">
                <a:solidFill>
                  <a:srgbClr val="0070C0"/>
                </a:solidFill>
              </a:rPr>
              <a:t>120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1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	and 	0! = 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So what is n!...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		and 	0! = 1</a:t>
            </a:r>
          </a:p>
          <a:p>
            <a:pPr marL="0" indent="0">
              <a:buNone/>
            </a:pPr>
            <a:r>
              <a:rPr lang="en-US" dirty="0" smtClean="0"/>
              <a:t>So what is n!...</a:t>
            </a:r>
          </a:p>
          <a:p>
            <a:pPr marL="0" indent="0">
              <a:buNone/>
            </a:pPr>
            <a:r>
              <a:rPr lang="en-US" dirty="0" smtClean="0"/>
              <a:t>      n! = n * (n-1)!	and 	0! = 1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This is a recursive definition: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We define n-factorial by calling factorial in the next easiest state (recursive call)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We tell it when to stop, 0! = 1 (terminating case)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9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there is no loop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loop-like behavior is achieved by the method calling itself inside of itself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method MUST know when to stop, which is the terminating case.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349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//5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829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that call themselves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5! equates to 5 * 4 * 3 * 2 * 1</a:t>
            </a:r>
          </a:p>
          <a:p>
            <a:r>
              <a:rPr lang="en-US" dirty="0" smtClean="0"/>
              <a:t>This is an iterative example, as is the code: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public static long fact(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	     long prod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&lt;=n;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     prod *=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return prod;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How would you define n! in an iterative fashion?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9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//5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fact(4)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9421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//4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995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//4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fact(3)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1032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7173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fact(2)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34407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act(2)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6621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 fact(1)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22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4191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97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4191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act(1) =</a:t>
            </a:r>
          </a:p>
          <a:p>
            <a:r>
              <a:rPr lang="en-US" sz="2400" dirty="0" smtClean="0"/>
              <a:t>1 * fact(0)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1230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//0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4191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act(1) =</a:t>
            </a:r>
          </a:p>
          <a:p>
            <a:r>
              <a:rPr lang="en-US" sz="2400" dirty="0" smtClean="0"/>
              <a:t>1 * 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15200" y="4690891"/>
            <a:ext cx="914400" cy="11765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4774045"/>
            <a:ext cx="68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act(0)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=</a:t>
            </a:r>
          </a:p>
          <a:p>
            <a:pPr algn="ctr"/>
            <a:r>
              <a:rPr lang="en-US" sz="2400" dirty="0" smtClean="0"/>
              <a:t>1</a:t>
            </a:r>
            <a:endParaRPr lang="en-US" sz="2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74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that call themselves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5! equates to 5 * 4 * 3 * 2 * 1</a:t>
            </a:r>
          </a:p>
          <a:p>
            <a:r>
              <a:rPr lang="en-US" dirty="0" smtClean="0"/>
              <a:t>This is an iterative example, as is the code: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public static long fact(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	     long prod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&lt;=n;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     prod *=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    return prod;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How would you define n! in an iterative fashion?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n! = (n) * (n-1) * (n-2) * (n-3) * … * 3 * 2 * 1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61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4191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act(1) =</a:t>
            </a:r>
          </a:p>
          <a:p>
            <a:r>
              <a:rPr lang="en-US" sz="2400" dirty="0" smtClean="0"/>
              <a:t>1 * 1 =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458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85783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352431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act(2) = </a:t>
            </a:r>
          </a:p>
          <a:p>
            <a:r>
              <a:rPr lang="en-US" sz="2400" dirty="0" smtClean="0"/>
              <a:t>2 * 1 =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7453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4038600" y="3178061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</a:t>
            </a:r>
            <a:r>
              <a:rPr lang="en-US" sz="2500" dirty="0" smtClean="0"/>
              <a:t>act(3) = 3 * 2 = </a:t>
            </a:r>
            <a:r>
              <a:rPr lang="en-US" sz="2500" b="1" dirty="0" smtClean="0"/>
              <a:t>6</a:t>
            </a:r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0315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//4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fact(4) = 4 * 6 = </a:t>
            </a:r>
            <a:r>
              <a:rPr lang="en-US" sz="2500" b="1" dirty="0" smtClean="0"/>
              <a:t>24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0151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</a:t>
            </a:r>
            <a:r>
              <a:rPr lang="en-US" sz="2500" b="1" dirty="0" smtClean="0">
                <a:solidFill>
                  <a:srgbClr val="7030A0"/>
                </a:solidFill>
              </a:rPr>
              <a:t>)	</a:t>
            </a:r>
            <a:r>
              <a:rPr lang="en-US" sz="2500" dirty="0" smtClean="0">
                <a:solidFill>
                  <a:srgbClr val="C00000"/>
                </a:solidFill>
              </a:rPr>
              <a:t>//5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{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 n == 0)			</a:t>
            </a:r>
            <a:r>
              <a:rPr lang="en-US" sz="2500" dirty="0" smtClean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return 1;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 smtClean="0">
                <a:solidFill>
                  <a:srgbClr val="C00000"/>
                </a:solidFill>
              </a:rPr>
              <a:t>//recursive call, n! = n * (n-1)!</a:t>
            </a:r>
            <a:endParaRPr lang="en-US" sz="2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}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fact(5) = 5 * 24 = </a:t>
            </a:r>
            <a:r>
              <a:rPr lang="en-US" sz="2500" b="1" dirty="0" smtClean="0"/>
              <a:t>120</a:t>
            </a:r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4872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consider the terminating case:</a:t>
            </a:r>
          </a:p>
          <a:p>
            <a:pPr lvl="1"/>
            <a:r>
              <a:rPr lang="en-US" dirty="0" smtClean="0"/>
              <a:t>What is the most simple possible input such that the method already knows the answer?</a:t>
            </a:r>
          </a:p>
          <a:p>
            <a:pPr lvl="1"/>
            <a:r>
              <a:rPr lang="en-US" dirty="0" smtClean="0"/>
              <a:t>For factorial, the easiest number to find the factorial of is zero.  fact(0) should return 1.</a:t>
            </a:r>
          </a:p>
          <a:p>
            <a:r>
              <a:rPr lang="en-US" dirty="0" smtClean="0"/>
              <a:t>Then, given complex input, what would be considered “one-step-easier”. </a:t>
            </a:r>
          </a:p>
          <a:p>
            <a:pPr lvl="1"/>
            <a:r>
              <a:rPr lang="en-US" dirty="0" smtClean="0"/>
              <a:t>For factorial, fact(5) would be complex.</a:t>
            </a:r>
          </a:p>
          <a:p>
            <a:pPr lvl="1"/>
            <a:r>
              <a:rPr lang="en-US" dirty="0" smtClean="0"/>
              <a:t>One-step-easier than fact(5) would be fact(4).</a:t>
            </a:r>
          </a:p>
          <a:p>
            <a:r>
              <a:rPr lang="en-US" dirty="0" smtClean="0"/>
              <a:t>Now, how can you define the solution given complex input by calling the method given “one-step-easier”?</a:t>
            </a:r>
          </a:p>
          <a:p>
            <a:pPr lvl="1"/>
            <a:r>
              <a:rPr lang="en-US" dirty="0" smtClean="0"/>
              <a:t>For factorial, fact(5) is equivalent to 5 * fact(4)</a:t>
            </a:r>
          </a:p>
          <a:p>
            <a:r>
              <a:rPr lang="en-US" dirty="0" smtClean="0"/>
              <a:t>Lastly, replace the complex input with the argument name.</a:t>
            </a:r>
          </a:p>
          <a:p>
            <a:pPr lvl="1"/>
            <a:r>
              <a:rPr lang="en-US" dirty="0" smtClean="0"/>
              <a:t>If fact(5) = 5 * fact(4), then fact(n) = n * fact(n-1)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58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/>
              <a:t>Note:  terminating case not implicitly stated, but…</a:t>
            </a:r>
          </a:p>
          <a:p>
            <a:pPr marL="0" indent="0">
              <a:buNone/>
            </a:pPr>
            <a:r>
              <a:rPr lang="en-US" sz="2400" dirty="0" smtClean="0"/>
              <a:t>If n &lt; 0, the if statement is skipped and the method ends.</a:t>
            </a:r>
          </a:p>
          <a:p>
            <a:pPr marL="0" indent="0">
              <a:buNone/>
            </a:pPr>
            <a:r>
              <a:rPr lang="en-US" sz="2400" dirty="0" smtClean="0"/>
              <a:t>If we keep </a:t>
            </a:r>
            <a:r>
              <a:rPr lang="en-US" sz="2400" dirty="0" err="1" smtClean="0"/>
              <a:t>subracting</a:t>
            </a:r>
            <a:r>
              <a:rPr lang="en-US" sz="2400" dirty="0" smtClean="0"/>
              <a:t> 2 from n, the condition will eventually be false and the method can stop.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51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19600" y="10668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43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/>
              <a:t>6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673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/>
              <a:t>6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67200" y="1295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n! = (n) * (n-1) * (n-2) * (n-3) * … * 3 * 2 * 1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This is a lousy mathematical definition: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It doesn’t work for n==1, 2, 3, 4, 5, or 6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mathematic definition should contain “…”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Consider a definition of n! that is more mathematically sound: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975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/>
              <a:t>4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883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/>
              <a:t>4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267200" y="1295400"/>
            <a:ext cx="2286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12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/>
              <a:t>2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(0)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9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/>
              <a:t>2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3616847"/>
            <a:ext cx="2514600" cy="2479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8800" y="362985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67200" y="1295400"/>
            <a:ext cx="25146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16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 smtClean="0"/>
              <a:t>2</a:t>
            </a:r>
          </a:p>
          <a:p>
            <a:pPr algn="ctr"/>
            <a:r>
              <a:rPr lang="en-US" sz="2400" dirty="0"/>
              <a:t>0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3616847"/>
            <a:ext cx="2514600" cy="2479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8800" y="3629854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SOP(0)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(-2)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1691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pPr algn="ctr"/>
            <a:r>
              <a:rPr lang="en-US" sz="2400" dirty="0" smtClean="0"/>
              <a:t>6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 smtClean="0"/>
              <a:t>2</a:t>
            </a:r>
          </a:p>
          <a:p>
            <a:pPr algn="ctr"/>
            <a:r>
              <a:rPr lang="en-US" sz="2400" dirty="0"/>
              <a:t>0</a:t>
            </a:r>
            <a:endParaRPr lang="en-US" sz="2400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1096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9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3616847"/>
            <a:ext cx="2514600" cy="2479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8800" y="3629854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SOP(0)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943600" y="4387216"/>
            <a:ext cx="1905000" cy="16311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5720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(-2)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191000" y="1295400"/>
            <a:ext cx="30480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78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19600" y="11430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3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endParaRPr lang="en-US" sz="2400" dirty="0"/>
          </a:p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C00000"/>
                </a:solidFill>
              </a:rPr>
              <a:t>//we will, in order, call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(4) and then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     //print the 6.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     //But we must finish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 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(4) before we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     //print th</a:t>
            </a:r>
            <a:r>
              <a:rPr lang="en-US" sz="2400" dirty="0" smtClean="0">
                <a:solidFill>
                  <a:srgbClr val="C00000"/>
                </a:solidFill>
              </a:rPr>
              <a:t>e 6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736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67200" y="12954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76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en-US" sz="2400" dirty="0">
                <a:solidFill>
                  <a:srgbClr val="C00000"/>
                </a:solidFill>
              </a:rPr>
              <a:t>we will, in order, call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(2) </a:t>
            </a:r>
            <a:r>
              <a:rPr lang="en-US" sz="2400" dirty="0">
                <a:solidFill>
                  <a:srgbClr val="C00000"/>
                </a:solidFill>
              </a:rPr>
              <a:t>and then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</a:t>
            </a:r>
            <a:r>
              <a:rPr lang="en-US" sz="2400" dirty="0" smtClean="0">
                <a:solidFill>
                  <a:srgbClr val="C00000"/>
                </a:solidFill>
              </a:rPr>
              <a:t>4.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 //But we must finish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(2) </a:t>
            </a:r>
            <a:r>
              <a:rPr lang="en-US" sz="2400" dirty="0">
                <a:solidFill>
                  <a:srgbClr val="C00000"/>
                </a:solidFill>
              </a:rPr>
              <a:t>before we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</a:t>
            </a:r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 smtClean="0"/>
              <a:t>SOP(4)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255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14800" y="1295400"/>
            <a:ext cx="2438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87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3611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(0)</a:t>
            </a:r>
          </a:p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C00000"/>
                </a:solidFill>
              </a:rPr>
              <a:t>//we must finish </a:t>
            </a:r>
            <a:endParaRPr lang="en-US" sz="24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    //</a:t>
            </a:r>
            <a:r>
              <a:rPr lang="en-US" sz="2400" dirty="0" err="1" smtClean="0">
                <a:solidFill>
                  <a:srgbClr val="C00000"/>
                </a:solidFill>
              </a:rPr>
              <a:t>doStuff</a:t>
            </a:r>
            <a:r>
              <a:rPr lang="en-US" sz="2400" dirty="0" smtClean="0">
                <a:solidFill>
                  <a:srgbClr val="C00000"/>
                </a:solidFill>
              </a:rPr>
              <a:t>(0) before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    //we print the 2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51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6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6900" y="2667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14800" y="1295400"/>
            <a:ext cx="2747554" cy="1602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9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6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6900" y="26670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doStuff</a:t>
            </a:r>
            <a:r>
              <a:rPr lang="en-US" sz="2400" dirty="0" smtClean="0"/>
              <a:t>(-2)</a:t>
            </a:r>
          </a:p>
          <a:p>
            <a:endParaRPr lang="en-US" sz="2400" dirty="0"/>
          </a:p>
          <a:p>
            <a:r>
              <a:rPr lang="en-US" sz="2400" dirty="0" smtClean="0"/>
              <a:t>     SOP(0)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290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6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6900" y="26670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r>
              <a:rPr lang="en-US" sz="2400" dirty="0" smtClean="0"/>
              <a:t>     SOP(0)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981700" y="3176004"/>
            <a:ext cx="1752600" cy="63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57900" y="3176005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(-2)</a:t>
            </a:r>
          </a:p>
          <a:p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191000" y="1295400"/>
            <a:ext cx="3048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63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</a:p>
          <a:p>
            <a:pPr algn="ctr"/>
            <a:r>
              <a:rPr lang="en-US" sz="2400" dirty="0" smtClean="0"/>
              <a:t>0</a:t>
            </a:r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SOP(2)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6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6900" y="2667000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7030A0"/>
                </a:solidFill>
              </a:rPr>
              <a:t>SOP(0)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699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</a:p>
          <a:p>
            <a:pPr algn="ctr"/>
            <a:r>
              <a:rPr lang="en-US" sz="2400" dirty="0" smtClean="0"/>
              <a:t>0</a:t>
            </a:r>
          </a:p>
          <a:p>
            <a:pPr algn="ctr"/>
            <a:r>
              <a:rPr lang="en-US" sz="2400" dirty="0"/>
              <a:t>2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SOP(4)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8354" y="2303417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720" y="2286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(2)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7030A0"/>
                </a:solidFill>
              </a:rPr>
              <a:t>SOP(2)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124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</a:p>
          <a:p>
            <a:pPr algn="ctr"/>
            <a:r>
              <a:rPr lang="en-US" sz="2400" dirty="0" smtClean="0"/>
              <a:t>0</a:t>
            </a:r>
          </a:p>
          <a:p>
            <a:pPr algn="ctr"/>
            <a:r>
              <a:rPr lang="en-US" sz="2400" dirty="0" smtClean="0"/>
              <a:t>2</a:t>
            </a:r>
          </a:p>
          <a:p>
            <a:pPr algn="ctr"/>
            <a:r>
              <a:rPr lang="en-US" sz="2400" dirty="0"/>
              <a:t>4</a:t>
            </a:r>
            <a:endParaRPr lang="en-US" sz="2400" dirty="0" smtClean="0"/>
          </a:p>
          <a:p>
            <a:endParaRPr lang="en-US" sz="2400" u="sng" dirty="0" smtClean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SOP(6)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3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(4)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>
                <a:solidFill>
                  <a:srgbClr val="7030A0"/>
                </a:solidFill>
              </a:rPr>
              <a:t>SOP(4)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90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- code after recursive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doStuff</a:t>
            </a:r>
            <a:r>
              <a:rPr lang="en-US" sz="2400" b="1" dirty="0" smtClean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output</a:t>
            </a:r>
          </a:p>
          <a:p>
            <a:pPr algn="ctr"/>
            <a:r>
              <a:rPr lang="en-US" sz="2400" dirty="0" smtClean="0"/>
              <a:t>0</a:t>
            </a:r>
          </a:p>
          <a:p>
            <a:pPr algn="ctr"/>
            <a:r>
              <a:rPr lang="en-US" sz="2400" dirty="0" smtClean="0"/>
              <a:t>2</a:t>
            </a:r>
          </a:p>
          <a:p>
            <a:pPr algn="ctr"/>
            <a:r>
              <a:rPr lang="en-US" sz="2400" dirty="0" smtClean="0"/>
              <a:t>4</a:t>
            </a:r>
          </a:p>
          <a:p>
            <a:pPr algn="ctr"/>
            <a:r>
              <a:rPr lang="en-US" sz="2400" dirty="0" smtClean="0"/>
              <a:t>6</a:t>
            </a:r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doStuff</a:t>
            </a:r>
            <a:r>
              <a:rPr lang="en-US" sz="2400" dirty="0" smtClean="0"/>
              <a:t>(6)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     SOP(6)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7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325189" y="168402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25189" y="168402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9400" y="168402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19400" y="217932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0" y="217932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25189" y="267462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620589" y="22479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20589" y="22479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14800" y="2247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2743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86400" y="27432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20589" y="32385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915989" y="28575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15989" y="28575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10200" y="28575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0200" y="3352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81800" y="33528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5989" y="38481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5! = 5 *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 that  4! = (</a:t>
            </a:r>
            <a:r>
              <a:rPr lang="en-US" b="1" dirty="0" smtClean="0">
                <a:solidFill>
                  <a:srgbClr val="0070C0"/>
                </a:solidFill>
              </a:rPr>
              <a:t>4 * 3 * 2 *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4! = 4 * 3!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3! = 3 * 2!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 	         2! = 2 * 1!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		    1! = 1 * 0!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87589" y="33909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287589" y="33909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81800" y="3390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53400" y="38862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7589" y="43815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1495</Words>
  <Application>Microsoft Office PowerPoint</Application>
  <PresentationFormat>On-screen Show (4:3)</PresentationFormat>
  <Paragraphs>944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Recursion Recursio Recursi Recurs Recur Recu Rec Re R  </vt:lpstr>
      <vt:lpstr>Methods that call themselves</vt:lpstr>
      <vt:lpstr>Methods that call themselves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thinking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Recursio Recursi Recurs Recur Recu Rec Re R  </dc:title>
  <dc:creator>Oberle, Doug R</dc:creator>
  <cp:lastModifiedBy>Administrator</cp:lastModifiedBy>
  <cp:revision>12</cp:revision>
  <dcterms:created xsi:type="dcterms:W3CDTF">2006-08-16T00:00:00Z</dcterms:created>
  <dcterms:modified xsi:type="dcterms:W3CDTF">2014-10-06T18:19:47Z</dcterms:modified>
</cp:coreProperties>
</file>