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4"/>
  </p:notesMasterIdLst>
  <p:handoutMasterIdLst>
    <p:handoutMasterId r:id="rId15"/>
  </p:handoutMasterIdLst>
  <p:sldIdLst>
    <p:sldId id="286" r:id="rId2"/>
    <p:sldId id="259" r:id="rId3"/>
    <p:sldId id="291" r:id="rId4"/>
    <p:sldId id="287" r:id="rId5"/>
    <p:sldId id="288" r:id="rId6"/>
    <p:sldId id="289" r:id="rId7"/>
    <p:sldId id="290" r:id="rId8"/>
    <p:sldId id="292" r:id="rId9"/>
    <p:sldId id="293" r:id="rId10"/>
    <p:sldId id="296" r:id="rId11"/>
    <p:sldId id="294" r:id="rId12"/>
    <p:sldId id="295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orient="horz" pos="2935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6EAF"/>
    <a:srgbClr val="0CA1CD"/>
    <a:srgbClr val="0085CA"/>
    <a:srgbClr val="002147"/>
    <a:srgbClr val="003E74"/>
    <a:srgbClr val="005BAA"/>
    <a:srgbClr val="FFFFFF"/>
    <a:srgbClr val="D4EFFC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94" autoAdjust="0"/>
  </p:normalViewPr>
  <p:slideViewPr>
    <p:cSldViewPr snapToGrid="0" showGuides="1">
      <p:cViewPr varScale="1">
        <p:scale>
          <a:sx n="92" d="100"/>
          <a:sy n="92" d="100"/>
        </p:scale>
        <p:origin x="918" y="78"/>
      </p:cViewPr>
      <p:guideLst>
        <p:guide pos="2880"/>
        <p:guide pos="249"/>
        <p:guide pos="5511"/>
        <p:guide orient="horz" pos="667"/>
        <p:guide orient="horz" pos="2935"/>
        <p:guide orient="horz"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2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C4F3-9B9F-41CA-BFFD-303059E6AFE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4CA1B-14A5-4858-BED4-3EAA93D4C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9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4612-7707-4981-9C4E-9CB60C5A0A89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09CE-7A7B-471C-A3CD-41847BF81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2862889" cy="51435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591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826334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1493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746059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39048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439048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450443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450443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427654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427651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7"/>
          <p:cNvSpPr>
            <a:spLocks noGrp="1"/>
          </p:cNvSpPr>
          <p:nvPr>
            <p:ph type="body" sz="quarter" idx="23" hasCustomPrompt="1"/>
          </p:nvPr>
        </p:nvSpPr>
        <p:spPr>
          <a:xfrm>
            <a:off x="3734664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49" name="Text Placeholder 37"/>
          <p:cNvSpPr>
            <a:spLocks noGrp="1"/>
          </p:cNvSpPr>
          <p:nvPr>
            <p:ph type="body" sz="quarter" idx="24" hasCustomPrompt="1"/>
          </p:nvPr>
        </p:nvSpPr>
        <p:spPr>
          <a:xfrm>
            <a:off x="3383893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0" name="Text Placeholder 37"/>
          <p:cNvSpPr>
            <a:spLocks noGrp="1"/>
          </p:cNvSpPr>
          <p:nvPr>
            <p:ph type="body" sz="quarter" idx="25" hasCustomPrompt="1"/>
          </p:nvPr>
        </p:nvSpPr>
        <p:spPr>
          <a:xfrm>
            <a:off x="6723270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51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6372499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1395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92718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350526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793178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1986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6251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453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 brief guide to </a:t>
            </a:r>
            <a:r>
              <a:rPr lang="en-GB" b="1"/>
              <a:t>Postgraduate Study</a:t>
            </a:r>
            <a:endParaRPr lang="en-GB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7480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7480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332147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32147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766814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766814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201481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201481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636148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636148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070816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070816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89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6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1835257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7" name="Text Placeholder 37"/>
          <p:cNvSpPr>
            <a:spLocks noGrp="1"/>
          </p:cNvSpPr>
          <p:nvPr>
            <p:ph type="body" sz="quarter" idx="27" hasCustomPrompt="1"/>
          </p:nvPr>
        </p:nvSpPr>
        <p:spPr>
          <a:xfrm>
            <a:off x="3274525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8" hasCustomPrompt="1"/>
          </p:nvPr>
        </p:nvSpPr>
        <p:spPr>
          <a:xfrm>
            <a:off x="470459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9258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25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5775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r="44939"/>
          <a:stretch/>
        </p:blipFill>
        <p:spPr>
          <a:xfrm>
            <a:off x="0" y="0"/>
            <a:ext cx="2862888" cy="5143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95288" y="1910673"/>
            <a:ext cx="4284937" cy="613227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>
              <a:defRPr lang="en-US" sz="3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Click to edit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77966" y="1210989"/>
            <a:ext cx="2989805" cy="2989805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7862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</a:t>
            </a:r>
            <a:r>
              <a:rPr lang="en-GB" dirty="0"/>
              <a:t> </a:t>
            </a:r>
            <a:r>
              <a:rPr lang="en-GB" b="1" dirty="0"/>
              <a:t>Study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871788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1221649"/>
            <a:ext cx="4284937" cy="613227"/>
          </a:xfrm>
          <a:solidFill>
            <a:srgbClr val="003E74"/>
          </a:solidFill>
        </p:spPr>
        <p:txBody>
          <a:bodyPr wrap="none" lIns="72000" tIns="72000" rIns="72000" bIns="72000" rtlCol="0" anchor="ctr">
            <a:spAutoFit/>
          </a:bodyPr>
          <a:lstStyle>
            <a:lvl1pPr>
              <a:defRPr lang="en-GB" sz="3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95000"/>
              </a:lnSpc>
            </a:pPr>
            <a:r>
              <a:rPr lang="en-US" dirty="0"/>
              <a:t>Click to edit TEXT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739916" y="4549089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9916" y="859071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94542" y="842963"/>
            <a:ext cx="219821" cy="219821"/>
            <a:chOff x="394542" y="842963"/>
            <a:chExt cx="219821" cy="219821"/>
          </a:xfrm>
        </p:grpSpPr>
        <p:sp>
          <p:nvSpPr>
            <p:cNvPr id="19" name="Oval 18"/>
            <p:cNvSpPr/>
            <p:nvPr/>
          </p:nvSpPr>
          <p:spPr>
            <a:xfrm>
              <a:off x="394542" y="842963"/>
              <a:ext cx="219821" cy="219821"/>
            </a:xfrm>
            <a:prstGeom prst="ellipse">
              <a:avLst/>
            </a:prstGeom>
            <a:solidFill>
              <a:srgbClr val="006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04452" y="888259"/>
              <a:ext cx="0" cy="129228"/>
            </a:xfrm>
            <a:prstGeom prst="straightConnector1">
              <a:avLst/>
            </a:prstGeom>
            <a:solidFill>
              <a:srgbClr val="006EAF"/>
            </a:solidFill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41648" r="51620" b="-2"/>
          <a:stretch/>
        </p:blipFill>
        <p:spPr>
          <a:xfrm rot="16200000" flipH="1">
            <a:off x="6692448" y="2321977"/>
            <a:ext cx="4773529" cy="1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8457993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6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90719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04254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6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504437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249007" y="1774333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235371" y="151182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263513" y="4346134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4713081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4713081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6781" y="1058863"/>
            <a:ext cx="3241931" cy="3241931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794" y="71034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008865" y="4645053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456879" y="2063158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795105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3243" y="1800645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471385" y="4634959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8" r="7924" b="-2"/>
          <a:stretch/>
        </p:blipFill>
        <p:spPr>
          <a:xfrm flipH="1">
            <a:off x="-2" y="4773529"/>
            <a:ext cx="9144001" cy="12957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902168"/>
            <a:ext cx="9144000" cy="241330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  <a:prstGeom prst="rect">
            <a:avLst/>
          </a:prstGeo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19" y="1774333"/>
            <a:ext cx="8457993" cy="2883392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719" y="4902168"/>
            <a:ext cx="8457994" cy="241332"/>
          </a:xfrm>
          <a:prstGeom prst="rect">
            <a:avLst/>
          </a:prstGeom>
        </p:spPr>
        <p:txBody>
          <a:bodyPr vert="horz" lIns="90000" tIns="90000" rIns="90000" bIns="90000" rtlCol="0" anchor="ctr"/>
          <a:lstStyle>
            <a:lvl1pPr algn="l">
              <a:defRPr sz="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406401"/>
            <a:ext cx="1088775" cy="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9" r:id="rId2"/>
    <p:sldLayoutId id="2147483705" r:id="rId3"/>
    <p:sldLayoutId id="2147483712" r:id="rId4"/>
    <p:sldLayoutId id="2147483718" r:id="rId5"/>
    <p:sldLayoutId id="2147483719" r:id="rId6"/>
    <p:sldLayoutId id="2147483721" r:id="rId7"/>
    <p:sldLayoutId id="2147483722" r:id="rId8"/>
    <p:sldLayoutId id="2147483720" r:id="rId9"/>
    <p:sldLayoutId id="2147483703" r:id="rId10"/>
    <p:sldLayoutId id="2147483723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49" userDrawn="1">
          <p15:clr>
            <a:srgbClr val="5ACBF0"/>
          </p15:clr>
        </p15:guide>
        <p15:guide id="4" pos="5511" userDrawn="1">
          <p15:clr>
            <a:srgbClr val="5ACBF0"/>
          </p15:clr>
        </p15:guide>
        <p15:guide id="5" orient="horz" pos="667" userDrawn="1">
          <p15:clr>
            <a:srgbClr val="5ACBF0"/>
          </p15:clr>
        </p15:guide>
        <p15:guide id="6" orient="horz" pos="2981" userDrawn="1">
          <p15:clr>
            <a:srgbClr val="5ACBF0"/>
          </p15:clr>
        </p15:guide>
        <p15:guide id="7" orient="horz" pos="25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7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91" y="820882"/>
            <a:ext cx="7928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 smtClean="0"/>
              <a:t>What did we do with the data?</a:t>
            </a:r>
          </a:p>
          <a:p>
            <a:pPr marL="685800" indent="-685800" algn="ctr">
              <a:buFontTx/>
              <a:buChar char="-"/>
            </a:pPr>
            <a:r>
              <a:rPr lang="en-ZA" sz="4400" dirty="0" smtClean="0"/>
              <a:t>Placed it in a CNN. WHY?</a:t>
            </a:r>
          </a:p>
          <a:p>
            <a:pPr algn="ctr"/>
            <a:r>
              <a:rPr lang="en-ZA" sz="4400" dirty="0" smtClean="0"/>
              <a:t>Because we want this solution to be practical, valuable. CNN can be trained, and can identify new test data cases.</a:t>
            </a:r>
          </a:p>
        </p:txBody>
      </p:sp>
    </p:spTree>
    <p:extLst>
      <p:ext uri="{BB962C8B-B14F-4D97-AF65-F5344CB8AC3E}">
        <p14:creationId xmlns:p14="http://schemas.microsoft.com/office/powerpoint/2010/main" val="216165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91" y="820882"/>
            <a:ext cx="7928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 smtClean="0"/>
              <a:t>What does our CNN look like?</a:t>
            </a:r>
          </a:p>
          <a:p>
            <a:pPr marL="685800" indent="-685800" algn="ctr">
              <a:buFontTx/>
              <a:buChar char="-"/>
            </a:pPr>
            <a:r>
              <a:rPr lang="en-ZA" sz="4400" dirty="0" smtClean="0"/>
              <a:t>Flow diagram of the CNN. Explain what is it in greater detail and reiterate importance</a:t>
            </a:r>
          </a:p>
        </p:txBody>
      </p:sp>
    </p:spTree>
    <p:extLst>
      <p:ext uri="{BB962C8B-B14F-4D97-AF65-F5344CB8AC3E}">
        <p14:creationId xmlns:p14="http://schemas.microsoft.com/office/powerpoint/2010/main" val="28463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373" y="1859973"/>
            <a:ext cx="7928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/>
              <a:t>Funny story about missed veins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124966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9545" y="1049482"/>
            <a:ext cx="7928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/>
              <a:t>This is why we chose Ultrasound – To improve guidance – Show murky image of ultrasound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39595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28" y="1184563"/>
            <a:ext cx="7928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Important practical applications of ultrasound that could be more serious than drawing blood</a:t>
            </a:r>
          </a:p>
          <a:p>
            <a:pPr marL="685800" indent="-685800" algn="ctr">
              <a:buFontTx/>
              <a:buChar char="-"/>
            </a:pPr>
            <a:r>
              <a:rPr lang="en-ZA" sz="4000" dirty="0" smtClean="0"/>
              <a:t>Central venous injection</a:t>
            </a:r>
          </a:p>
          <a:p>
            <a:pPr marL="685800" indent="-685800" algn="ctr">
              <a:buFontTx/>
              <a:buChar char="-"/>
            </a:pPr>
            <a:r>
              <a:rPr lang="en-ZA" sz="4000" dirty="0" smtClean="0"/>
              <a:t>Parathyroid Injection 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20873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764" y="1091046"/>
            <a:ext cx="7928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/>
              <a:t>What are the man benefits of Ultrasound?</a:t>
            </a:r>
          </a:p>
          <a:p>
            <a:pPr algn="ctr"/>
            <a:r>
              <a:rPr lang="en-ZA" sz="4800" dirty="0" smtClean="0"/>
              <a:t>- Fast, inexpensive, universal etc. etc. etc.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69660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373" y="207815"/>
            <a:ext cx="7928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/>
              <a:t>But why US? Tracking is better with a sensor no?</a:t>
            </a:r>
          </a:p>
          <a:p>
            <a:pPr algn="ctr"/>
            <a:endParaRPr lang="en-ZA" sz="4800" dirty="0"/>
          </a:p>
          <a:p>
            <a:pPr algn="ctr"/>
            <a:r>
              <a:rPr lang="en-ZA" sz="4800" dirty="0" smtClean="0"/>
              <a:t>Not if you want to keep the surgical workflow the same. </a:t>
            </a:r>
            <a:r>
              <a:rPr lang="en-ZA" sz="4800" i="1" dirty="0" smtClean="0"/>
              <a:t>Perceptual docking</a:t>
            </a:r>
            <a:endParaRPr lang="en-ZA" sz="4800" i="1" dirty="0"/>
          </a:p>
        </p:txBody>
      </p:sp>
    </p:spTree>
    <p:extLst>
      <p:ext uri="{BB962C8B-B14F-4D97-AF65-F5344CB8AC3E}">
        <p14:creationId xmlns:p14="http://schemas.microsoft.com/office/powerpoint/2010/main" val="14826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91" y="820882"/>
            <a:ext cx="7928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/>
              <a:t>Obviously constrained by time, 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2540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91" y="820882"/>
            <a:ext cx="7928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/>
              <a:t> MODEL:</a:t>
            </a:r>
          </a:p>
          <a:p>
            <a:pPr marL="685800" indent="-685800" algn="ctr">
              <a:buFontTx/>
              <a:buChar char="-"/>
            </a:pPr>
            <a:r>
              <a:rPr lang="en-ZA" sz="4800" dirty="0" smtClean="0"/>
              <a:t>Water (Flesh)</a:t>
            </a:r>
          </a:p>
          <a:p>
            <a:pPr marL="685800" indent="-685800" algn="ctr">
              <a:buFontTx/>
              <a:buChar char="-"/>
            </a:pPr>
            <a:r>
              <a:rPr lang="en-ZA" sz="4800" dirty="0" smtClean="0"/>
              <a:t>Needle (Tool)</a:t>
            </a:r>
          </a:p>
          <a:p>
            <a:pPr marL="685800" indent="-685800" algn="ctr">
              <a:buFontTx/>
              <a:buChar char="-"/>
            </a:pPr>
            <a:r>
              <a:rPr lang="en-ZA" sz="4800" dirty="0" smtClean="0"/>
              <a:t>Cup (Boundaries)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5363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91" y="820882"/>
            <a:ext cx="7928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We need some data, of course. This is how we collected it.</a:t>
            </a:r>
          </a:p>
          <a:p>
            <a:pPr algn="ctr"/>
            <a:r>
              <a:rPr lang="en-ZA" sz="4000" dirty="0" smtClean="0"/>
              <a:t>- Show video of data collection (muted) or pictures of testing with US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234515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rial College Postgraduate Template">
  <a:themeElements>
    <a:clrScheme name="Imperial College Postgraduate Template">
      <a:dk1>
        <a:srgbClr val="000000"/>
      </a:dk1>
      <a:lt1>
        <a:sysClr val="window" lastClr="FFFFFF"/>
      </a:lt1>
      <a:dk2>
        <a:srgbClr val="002147"/>
      </a:dk2>
      <a:lt2>
        <a:srgbClr val="EBEEEE"/>
      </a:lt2>
      <a:accent1>
        <a:srgbClr val="003E74"/>
      </a:accent1>
      <a:accent2>
        <a:srgbClr val="006EAF"/>
      </a:accent2>
      <a:accent3>
        <a:srgbClr val="0085CA"/>
      </a:accent3>
      <a:accent4>
        <a:srgbClr val="0CA1CD"/>
      </a:accent4>
      <a:accent5>
        <a:srgbClr val="9D9D9D"/>
      </a:accent5>
      <a:accent6>
        <a:srgbClr val="D4EFFC"/>
      </a:accent6>
      <a:hlink>
        <a:srgbClr val="0563C1"/>
      </a:hlink>
      <a:folHlink>
        <a:srgbClr val="772583"/>
      </a:folHlink>
    </a:clrScheme>
    <a:fontScheme name="Imperial College Postgradu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198</Words>
  <Application>Microsoft Office PowerPoint</Application>
  <PresentationFormat>On-screen Show (16:9)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AbsaraSansHeadOT-Bold</vt:lpstr>
      <vt:lpstr>Arial</vt:lpstr>
      <vt:lpstr>Calibri</vt:lpstr>
      <vt:lpstr>Imperial College Postgraduate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Araujo</dc:creator>
  <cp:lastModifiedBy>Ricardo De Almeida</cp:lastModifiedBy>
  <cp:revision>725</cp:revision>
  <dcterms:created xsi:type="dcterms:W3CDTF">2016-05-23T13:40:31Z</dcterms:created>
  <dcterms:modified xsi:type="dcterms:W3CDTF">2018-12-05T18:24:46Z</dcterms:modified>
</cp:coreProperties>
</file>